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80" r:id="rId4"/>
    <p:sldId id="267" r:id="rId5"/>
    <p:sldId id="279" r:id="rId6"/>
    <p:sldId id="259" r:id="rId7"/>
    <p:sldId id="269" r:id="rId8"/>
    <p:sldId id="270" r:id="rId9"/>
    <p:sldId id="271" r:id="rId10"/>
    <p:sldId id="272" r:id="rId11"/>
    <p:sldId id="273" r:id="rId12"/>
    <p:sldId id="274" r:id="rId13"/>
    <p:sldId id="275" r:id="rId14"/>
    <p:sldId id="276" r:id="rId15"/>
    <p:sldId id="283" r:id="rId16"/>
    <p:sldId id="284" r:id="rId17"/>
    <p:sldId id="278" r:id="rId18"/>
    <p:sldId id="277" r:id="rId19"/>
    <p:sldId id="281" r:id="rId20"/>
    <p:sldId id="28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89" autoAdjust="0"/>
  </p:normalViewPr>
  <p:slideViewPr>
    <p:cSldViewPr>
      <p:cViewPr varScale="1">
        <p:scale>
          <a:sx n="62" d="100"/>
          <a:sy n="62" d="100"/>
        </p:scale>
        <p:origin x="140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8390FC-56B6-4DFC-B5E2-AA140432EB8F}" type="datetimeFigureOut">
              <a:rPr lang="en-AU" smtClean="0"/>
              <a:t>2/03/2015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050F87-1DF0-48E9-976E-2266DED913B5}" type="slidenum">
              <a:rPr lang="en-AU" smtClean="0"/>
              <a:t>‹#›</a:t>
            </a:fld>
            <a:endParaRPr lang="en-AU"/>
          </a:p>
        </p:txBody>
      </p:sp>
    </p:spTree>
    <p:extLst>
      <p:ext uri="{BB962C8B-B14F-4D97-AF65-F5344CB8AC3E}">
        <p14:creationId xmlns:p14="http://schemas.microsoft.com/office/powerpoint/2010/main" val="3240483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9050F87-1DF0-48E9-976E-2266DED913B5}" type="slidenum">
              <a:rPr lang="en-AU" smtClean="0"/>
              <a:t>2</a:t>
            </a:fld>
            <a:endParaRPr lang="en-AU"/>
          </a:p>
        </p:txBody>
      </p:sp>
    </p:spTree>
    <p:extLst>
      <p:ext uri="{BB962C8B-B14F-4D97-AF65-F5344CB8AC3E}">
        <p14:creationId xmlns:p14="http://schemas.microsoft.com/office/powerpoint/2010/main" val="3303386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9050F87-1DF0-48E9-976E-2266DED913B5}" type="slidenum">
              <a:rPr lang="en-AU" smtClean="0"/>
              <a:t>11</a:t>
            </a:fld>
            <a:endParaRPr lang="en-AU"/>
          </a:p>
        </p:txBody>
      </p:sp>
    </p:spTree>
    <p:extLst>
      <p:ext uri="{BB962C8B-B14F-4D97-AF65-F5344CB8AC3E}">
        <p14:creationId xmlns:p14="http://schemas.microsoft.com/office/powerpoint/2010/main" val="2896213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9050F87-1DF0-48E9-976E-2266DED913B5}" type="slidenum">
              <a:rPr lang="en-AU" smtClean="0"/>
              <a:t>12</a:t>
            </a:fld>
            <a:endParaRPr lang="en-AU"/>
          </a:p>
        </p:txBody>
      </p:sp>
    </p:spTree>
    <p:extLst>
      <p:ext uri="{BB962C8B-B14F-4D97-AF65-F5344CB8AC3E}">
        <p14:creationId xmlns:p14="http://schemas.microsoft.com/office/powerpoint/2010/main" val="1337857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9050F87-1DF0-48E9-976E-2266DED913B5}" type="slidenum">
              <a:rPr lang="en-AU" smtClean="0"/>
              <a:t>13</a:t>
            </a:fld>
            <a:endParaRPr lang="en-AU"/>
          </a:p>
        </p:txBody>
      </p:sp>
    </p:spTree>
    <p:extLst>
      <p:ext uri="{BB962C8B-B14F-4D97-AF65-F5344CB8AC3E}">
        <p14:creationId xmlns:p14="http://schemas.microsoft.com/office/powerpoint/2010/main" val="438115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9050F87-1DF0-48E9-976E-2266DED913B5}" type="slidenum">
              <a:rPr lang="en-AU" smtClean="0"/>
              <a:t>14</a:t>
            </a:fld>
            <a:endParaRPr lang="en-AU"/>
          </a:p>
        </p:txBody>
      </p:sp>
    </p:spTree>
    <p:extLst>
      <p:ext uri="{BB962C8B-B14F-4D97-AF65-F5344CB8AC3E}">
        <p14:creationId xmlns:p14="http://schemas.microsoft.com/office/powerpoint/2010/main" val="3276788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9050F87-1DF0-48E9-976E-2266DED913B5}" type="slidenum">
              <a:rPr lang="en-AU" smtClean="0"/>
              <a:t>15</a:t>
            </a:fld>
            <a:endParaRPr lang="en-AU"/>
          </a:p>
        </p:txBody>
      </p:sp>
    </p:spTree>
    <p:extLst>
      <p:ext uri="{BB962C8B-B14F-4D97-AF65-F5344CB8AC3E}">
        <p14:creationId xmlns:p14="http://schemas.microsoft.com/office/powerpoint/2010/main" val="3692218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9050F87-1DF0-48E9-976E-2266DED913B5}" type="slidenum">
              <a:rPr lang="en-AU" smtClean="0"/>
              <a:t>16</a:t>
            </a:fld>
            <a:endParaRPr lang="en-AU"/>
          </a:p>
        </p:txBody>
      </p:sp>
    </p:spTree>
    <p:extLst>
      <p:ext uri="{BB962C8B-B14F-4D97-AF65-F5344CB8AC3E}">
        <p14:creationId xmlns:p14="http://schemas.microsoft.com/office/powerpoint/2010/main" val="3692218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9050F87-1DF0-48E9-976E-2266DED913B5}" type="slidenum">
              <a:rPr lang="en-AU" smtClean="0"/>
              <a:t>17</a:t>
            </a:fld>
            <a:endParaRPr lang="en-AU"/>
          </a:p>
        </p:txBody>
      </p:sp>
    </p:spTree>
    <p:extLst>
      <p:ext uri="{BB962C8B-B14F-4D97-AF65-F5344CB8AC3E}">
        <p14:creationId xmlns:p14="http://schemas.microsoft.com/office/powerpoint/2010/main" val="2562835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9050F87-1DF0-48E9-976E-2266DED913B5}" type="slidenum">
              <a:rPr lang="en-AU" smtClean="0"/>
              <a:t>18</a:t>
            </a:fld>
            <a:endParaRPr lang="en-AU"/>
          </a:p>
        </p:txBody>
      </p:sp>
    </p:spTree>
    <p:extLst>
      <p:ext uri="{BB962C8B-B14F-4D97-AF65-F5344CB8AC3E}">
        <p14:creationId xmlns:p14="http://schemas.microsoft.com/office/powerpoint/2010/main" val="2560920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9050F87-1DF0-48E9-976E-2266DED913B5}" type="slidenum">
              <a:rPr lang="en-AU" smtClean="0"/>
              <a:t>19</a:t>
            </a:fld>
            <a:endParaRPr lang="en-AU"/>
          </a:p>
        </p:txBody>
      </p:sp>
    </p:spTree>
    <p:extLst>
      <p:ext uri="{BB962C8B-B14F-4D97-AF65-F5344CB8AC3E}">
        <p14:creationId xmlns:p14="http://schemas.microsoft.com/office/powerpoint/2010/main" val="124943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9050F87-1DF0-48E9-976E-2266DED913B5}" type="slidenum">
              <a:rPr lang="en-AU" smtClean="0"/>
              <a:t>3</a:t>
            </a:fld>
            <a:endParaRPr lang="en-AU"/>
          </a:p>
        </p:txBody>
      </p:sp>
    </p:spTree>
    <p:extLst>
      <p:ext uri="{BB962C8B-B14F-4D97-AF65-F5344CB8AC3E}">
        <p14:creationId xmlns:p14="http://schemas.microsoft.com/office/powerpoint/2010/main" val="3217537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9050F87-1DF0-48E9-976E-2266DED913B5}" type="slidenum">
              <a:rPr lang="en-AU" smtClean="0"/>
              <a:t>4</a:t>
            </a:fld>
            <a:endParaRPr lang="en-AU"/>
          </a:p>
        </p:txBody>
      </p:sp>
    </p:spTree>
    <p:extLst>
      <p:ext uri="{BB962C8B-B14F-4D97-AF65-F5344CB8AC3E}">
        <p14:creationId xmlns:p14="http://schemas.microsoft.com/office/powerpoint/2010/main" val="2333542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9050F87-1DF0-48E9-976E-2266DED913B5}" type="slidenum">
              <a:rPr lang="en-AU" smtClean="0"/>
              <a:t>5</a:t>
            </a:fld>
            <a:endParaRPr lang="en-AU"/>
          </a:p>
        </p:txBody>
      </p:sp>
    </p:spTree>
    <p:extLst>
      <p:ext uri="{BB962C8B-B14F-4D97-AF65-F5344CB8AC3E}">
        <p14:creationId xmlns:p14="http://schemas.microsoft.com/office/powerpoint/2010/main" val="2007413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9050F87-1DF0-48E9-976E-2266DED913B5}" type="slidenum">
              <a:rPr lang="en-AU" smtClean="0"/>
              <a:t>6</a:t>
            </a:fld>
            <a:endParaRPr lang="en-AU"/>
          </a:p>
        </p:txBody>
      </p:sp>
    </p:spTree>
    <p:extLst>
      <p:ext uri="{BB962C8B-B14F-4D97-AF65-F5344CB8AC3E}">
        <p14:creationId xmlns:p14="http://schemas.microsoft.com/office/powerpoint/2010/main" val="1209701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9050F87-1DF0-48E9-976E-2266DED913B5}" type="slidenum">
              <a:rPr lang="en-AU" smtClean="0"/>
              <a:t>7</a:t>
            </a:fld>
            <a:endParaRPr lang="en-AU"/>
          </a:p>
        </p:txBody>
      </p:sp>
    </p:spTree>
    <p:extLst>
      <p:ext uri="{BB962C8B-B14F-4D97-AF65-F5344CB8AC3E}">
        <p14:creationId xmlns:p14="http://schemas.microsoft.com/office/powerpoint/2010/main" val="4000460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9050F87-1DF0-48E9-976E-2266DED913B5}" type="slidenum">
              <a:rPr lang="en-AU" smtClean="0"/>
              <a:t>8</a:t>
            </a:fld>
            <a:endParaRPr lang="en-AU"/>
          </a:p>
        </p:txBody>
      </p:sp>
    </p:spTree>
    <p:extLst>
      <p:ext uri="{BB962C8B-B14F-4D97-AF65-F5344CB8AC3E}">
        <p14:creationId xmlns:p14="http://schemas.microsoft.com/office/powerpoint/2010/main" val="2322707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9050F87-1DF0-48E9-976E-2266DED913B5}" type="slidenum">
              <a:rPr lang="en-AU" smtClean="0"/>
              <a:t>9</a:t>
            </a:fld>
            <a:endParaRPr lang="en-AU"/>
          </a:p>
        </p:txBody>
      </p:sp>
    </p:spTree>
    <p:extLst>
      <p:ext uri="{BB962C8B-B14F-4D97-AF65-F5344CB8AC3E}">
        <p14:creationId xmlns:p14="http://schemas.microsoft.com/office/powerpoint/2010/main" val="707020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9050F87-1DF0-48E9-976E-2266DED913B5}" type="slidenum">
              <a:rPr lang="en-AU" smtClean="0"/>
              <a:t>10</a:t>
            </a:fld>
            <a:endParaRPr lang="en-AU"/>
          </a:p>
        </p:txBody>
      </p:sp>
    </p:spTree>
    <p:extLst>
      <p:ext uri="{BB962C8B-B14F-4D97-AF65-F5344CB8AC3E}">
        <p14:creationId xmlns:p14="http://schemas.microsoft.com/office/powerpoint/2010/main" val="813060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477A197-1340-42E2-AD0B-F4E6F2C7922E}" type="datetimeFigureOut">
              <a:rPr lang="en-AU" smtClean="0"/>
              <a:t>2/03/2015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F98A083-A0A7-4007-AD01-6DF258FF353A}" type="slidenum">
              <a:rPr lang="en-AU" smtClean="0"/>
              <a:t>‹#›</a:t>
            </a:fld>
            <a:endParaRPr lang="en-AU"/>
          </a:p>
        </p:txBody>
      </p:sp>
    </p:spTree>
    <p:extLst>
      <p:ext uri="{BB962C8B-B14F-4D97-AF65-F5344CB8AC3E}">
        <p14:creationId xmlns:p14="http://schemas.microsoft.com/office/powerpoint/2010/main" val="1008048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477A197-1340-42E2-AD0B-F4E6F2C7922E}" type="datetimeFigureOut">
              <a:rPr lang="en-AU" smtClean="0"/>
              <a:t>2/03/2015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F98A083-A0A7-4007-AD01-6DF258FF353A}" type="slidenum">
              <a:rPr lang="en-AU" smtClean="0"/>
              <a:t>‹#›</a:t>
            </a:fld>
            <a:endParaRPr lang="en-AU"/>
          </a:p>
        </p:txBody>
      </p:sp>
    </p:spTree>
    <p:extLst>
      <p:ext uri="{BB962C8B-B14F-4D97-AF65-F5344CB8AC3E}">
        <p14:creationId xmlns:p14="http://schemas.microsoft.com/office/powerpoint/2010/main" val="398963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477A197-1340-42E2-AD0B-F4E6F2C7922E}" type="datetimeFigureOut">
              <a:rPr lang="en-AU" smtClean="0"/>
              <a:t>2/03/2015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F98A083-A0A7-4007-AD01-6DF258FF353A}" type="slidenum">
              <a:rPr lang="en-AU" smtClean="0"/>
              <a:t>‹#›</a:t>
            </a:fld>
            <a:endParaRPr lang="en-AU"/>
          </a:p>
        </p:txBody>
      </p:sp>
    </p:spTree>
    <p:extLst>
      <p:ext uri="{BB962C8B-B14F-4D97-AF65-F5344CB8AC3E}">
        <p14:creationId xmlns:p14="http://schemas.microsoft.com/office/powerpoint/2010/main" val="419470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477A197-1340-42E2-AD0B-F4E6F2C7922E}" type="datetimeFigureOut">
              <a:rPr lang="en-AU" smtClean="0"/>
              <a:t>2/03/2015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F98A083-A0A7-4007-AD01-6DF258FF353A}" type="slidenum">
              <a:rPr lang="en-AU" smtClean="0"/>
              <a:t>‹#›</a:t>
            </a:fld>
            <a:endParaRPr lang="en-AU"/>
          </a:p>
        </p:txBody>
      </p:sp>
    </p:spTree>
    <p:extLst>
      <p:ext uri="{BB962C8B-B14F-4D97-AF65-F5344CB8AC3E}">
        <p14:creationId xmlns:p14="http://schemas.microsoft.com/office/powerpoint/2010/main" val="2784827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77A197-1340-42E2-AD0B-F4E6F2C7922E}" type="datetimeFigureOut">
              <a:rPr lang="en-AU" smtClean="0"/>
              <a:t>2/03/2015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F98A083-A0A7-4007-AD01-6DF258FF353A}" type="slidenum">
              <a:rPr lang="en-AU" smtClean="0"/>
              <a:t>‹#›</a:t>
            </a:fld>
            <a:endParaRPr lang="en-AU"/>
          </a:p>
        </p:txBody>
      </p:sp>
    </p:spTree>
    <p:extLst>
      <p:ext uri="{BB962C8B-B14F-4D97-AF65-F5344CB8AC3E}">
        <p14:creationId xmlns:p14="http://schemas.microsoft.com/office/powerpoint/2010/main" val="185446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4477A197-1340-42E2-AD0B-F4E6F2C7922E}" type="datetimeFigureOut">
              <a:rPr lang="en-AU" smtClean="0"/>
              <a:t>2/03/2015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F98A083-A0A7-4007-AD01-6DF258FF353A}" type="slidenum">
              <a:rPr lang="en-AU" smtClean="0"/>
              <a:t>‹#›</a:t>
            </a:fld>
            <a:endParaRPr lang="en-AU"/>
          </a:p>
        </p:txBody>
      </p:sp>
    </p:spTree>
    <p:extLst>
      <p:ext uri="{BB962C8B-B14F-4D97-AF65-F5344CB8AC3E}">
        <p14:creationId xmlns:p14="http://schemas.microsoft.com/office/powerpoint/2010/main" val="124097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477A197-1340-42E2-AD0B-F4E6F2C7922E}" type="datetimeFigureOut">
              <a:rPr lang="en-AU" smtClean="0"/>
              <a:t>2/03/2015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F98A083-A0A7-4007-AD01-6DF258FF353A}" type="slidenum">
              <a:rPr lang="en-AU" smtClean="0"/>
              <a:t>‹#›</a:t>
            </a:fld>
            <a:endParaRPr lang="en-AU"/>
          </a:p>
        </p:txBody>
      </p:sp>
    </p:spTree>
    <p:extLst>
      <p:ext uri="{BB962C8B-B14F-4D97-AF65-F5344CB8AC3E}">
        <p14:creationId xmlns:p14="http://schemas.microsoft.com/office/powerpoint/2010/main" val="24690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477A197-1340-42E2-AD0B-F4E6F2C7922E}" type="datetimeFigureOut">
              <a:rPr lang="en-AU" smtClean="0"/>
              <a:t>2/03/2015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F98A083-A0A7-4007-AD01-6DF258FF353A}" type="slidenum">
              <a:rPr lang="en-AU" smtClean="0"/>
              <a:t>‹#›</a:t>
            </a:fld>
            <a:endParaRPr lang="en-AU"/>
          </a:p>
        </p:txBody>
      </p:sp>
    </p:spTree>
    <p:extLst>
      <p:ext uri="{BB962C8B-B14F-4D97-AF65-F5344CB8AC3E}">
        <p14:creationId xmlns:p14="http://schemas.microsoft.com/office/powerpoint/2010/main" val="384413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7A197-1340-42E2-AD0B-F4E6F2C7922E}" type="datetimeFigureOut">
              <a:rPr lang="en-AU" smtClean="0"/>
              <a:t>2/03/2015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F98A083-A0A7-4007-AD01-6DF258FF353A}" type="slidenum">
              <a:rPr lang="en-AU" smtClean="0"/>
              <a:t>‹#›</a:t>
            </a:fld>
            <a:endParaRPr lang="en-AU"/>
          </a:p>
        </p:txBody>
      </p:sp>
    </p:spTree>
    <p:extLst>
      <p:ext uri="{BB962C8B-B14F-4D97-AF65-F5344CB8AC3E}">
        <p14:creationId xmlns:p14="http://schemas.microsoft.com/office/powerpoint/2010/main" val="3784535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7A197-1340-42E2-AD0B-F4E6F2C7922E}" type="datetimeFigureOut">
              <a:rPr lang="en-AU" smtClean="0"/>
              <a:t>2/03/2015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F98A083-A0A7-4007-AD01-6DF258FF353A}" type="slidenum">
              <a:rPr lang="en-AU" smtClean="0"/>
              <a:t>‹#›</a:t>
            </a:fld>
            <a:endParaRPr lang="en-AU"/>
          </a:p>
        </p:txBody>
      </p:sp>
    </p:spTree>
    <p:extLst>
      <p:ext uri="{BB962C8B-B14F-4D97-AF65-F5344CB8AC3E}">
        <p14:creationId xmlns:p14="http://schemas.microsoft.com/office/powerpoint/2010/main" val="3703398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7A197-1340-42E2-AD0B-F4E6F2C7922E}" type="datetimeFigureOut">
              <a:rPr lang="en-AU" smtClean="0"/>
              <a:t>2/03/2015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F98A083-A0A7-4007-AD01-6DF258FF353A}" type="slidenum">
              <a:rPr lang="en-AU" smtClean="0"/>
              <a:t>‹#›</a:t>
            </a:fld>
            <a:endParaRPr lang="en-AU"/>
          </a:p>
        </p:txBody>
      </p:sp>
    </p:spTree>
    <p:extLst>
      <p:ext uri="{BB962C8B-B14F-4D97-AF65-F5344CB8AC3E}">
        <p14:creationId xmlns:p14="http://schemas.microsoft.com/office/powerpoint/2010/main" val="1546053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7A197-1340-42E2-AD0B-F4E6F2C7922E}" type="datetimeFigureOut">
              <a:rPr lang="en-AU" smtClean="0"/>
              <a:t>2/03/2015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8A083-A0A7-4007-AD01-6DF258FF353A}" type="slidenum">
              <a:rPr lang="en-AU" smtClean="0"/>
              <a:t>‹#›</a:t>
            </a:fld>
            <a:endParaRPr lang="en-AU"/>
          </a:p>
        </p:txBody>
      </p:sp>
    </p:spTree>
    <p:extLst>
      <p:ext uri="{BB962C8B-B14F-4D97-AF65-F5344CB8AC3E}">
        <p14:creationId xmlns:p14="http://schemas.microsoft.com/office/powerpoint/2010/main" val="2582583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gif"/><Relationship Id="rId7"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1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5.gif"/></Relationships>
</file>

<file path=ppt/slides/_rels/slide1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66.gif"/><Relationship Id="rId3" Type="http://schemas.openxmlformats.org/officeDocument/2006/relationships/image" Target="../media/image61.jpeg"/><Relationship Id="rId7"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jpeg"/><Relationship Id="rId9" Type="http://schemas.openxmlformats.org/officeDocument/2006/relationships/image" Target="../media/image67.gif"/></Relationships>
</file>

<file path=ppt/slides/_rels/slide18.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69.jpeg"/></Relationships>
</file>

<file path=ppt/slides/_rels/slide19.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jpeg"/><Relationship Id="rId3" Type="http://schemas.openxmlformats.org/officeDocument/2006/relationships/image" Target="../media/image6.wmf"/><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wmf"/><Relationship Id="rId11" Type="http://schemas.openxmlformats.org/officeDocument/2006/relationships/image" Target="../media/image14.jpeg"/><Relationship Id="rId5" Type="http://schemas.openxmlformats.org/officeDocument/2006/relationships/image" Target="../media/image8.wmf"/><Relationship Id="rId10" Type="http://schemas.openxmlformats.org/officeDocument/2006/relationships/image" Target="../media/image13.jpeg"/><Relationship Id="rId4" Type="http://schemas.openxmlformats.org/officeDocument/2006/relationships/image" Target="../media/image7.wmf"/><Relationship Id="rId9" Type="http://schemas.openxmlformats.org/officeDocument/2006/relationships/image" Target="../media/image12.jpeg"/><Relationship Id="rId1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emf"/><Relationship Id="rId11" Type="http://schemas.openxmlformats.org/officeDocument/2006/relationships/image" Target="../media/image26.jpeg"/><Relationship Id="rId5" Type="http://schemas.openxmlformats.org/officeDocument/2006/relationships/image" Target="../media/image20.jpg"/><Relationship Id="rId10" Type="http://schemas.openxmlformats.org/officeDocument/2006/relationships/image" Target="../media/image25.jpg"/><Relationship Id="rId4" Type="http://schemas.openxmlformats.org/officeDocument/2006/relationships/image" Target="../media/image19.png"/><Relationship Id="rId9" Type="http://schemas.openxmlformats.org/officeDocument/2006/relationships/image" Target="../media/image24.jp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gif"/><Relationship Id="rId7"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gif"/><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gif"/><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30" name="Picture 6" descr="C:\Users\COCKSBF\AppData\Local\Microsoft\Windows\Temporary Internet Files\Content.IE5\UHYKSNZ4\Fran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720" y="3690070"/>
            <a:ext cx="1732623" cy="202055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COCKSBF\AppData\Local\Microsoft\Windows\Temporary Internet Files\Content.IE5\XOHXKL0O\vampire-teeth-sharp-scar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5078" y="248341"/>
            <a:ext cx="1617063" cy="12127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2242" y="737455"/>
            <a:ext cx="9143999" cy="1200329"/>
          </a:xfrm>
          <a:prstGeom prst="rect">
            <a:avLst/>
          </a:prstGeom>
          <a:noFill/>
        </p:spPr>
        <p:txBody>
          <a:bodyPr wrap="square" rtlCol="0">
            <a:spAutoFit/>
          </a:bodyPr>
          <a:lstStyle/>
          <a:p>
            <a:pPr algn="ctr"/>
            <a:r>
              <a:rPr lang="en-AU" sz="7200" i="1" dirty="0" smtClean="0">
                <a:solidFill>
                  <a:srgbClr val="FF0000"/>
                </a:solidFill>
                <a:latin typeface="Chiller" panose="04020404031007020602" pitchFamily="82" charset="0"/>
              </a:rPr>
              <a:t>Cognitive Augmentation</a:t>
            </a:r>
            <a:r>
              <a:rPr lang="en-AU" sz="7200" b="1" i="1" dirty="0" smtClean="0">
                <a:solidFill>
                  <a:srgbClr val="FF0000"/>
                </a:solidFill>
                <a:latin typeface="Chiller" panose="04020404031007020602" pitchFamily="82" charset="0"/>
              </a:rPr>
              <a:t>…</a:t>
            </a:r>
            <a:r>
              <a:rPr lang="en-AU" sz="7200" b="1" i="1" dirty="0" smtClean="0"/>
              <a:t>…</a:t>
            </a:r>
            <a:endParaRPr lang="en-AU" sz="7200" b="1" i="1" dirty="0"/>
          </a:p>
        </p:txBody>
      </p:sp>
      <p:sp>
        <p:nvSpPr>
          <p:cNvPr id="5" name="TextBox 4"/>
          <p:cNvSpPr txBox="1"/>
          <p:nvPr/>
        </p:nvSpPr>
        <p:spPr>
          <a:xfrm>
            <a:off x="725350" y="2204864"/>
            <a:ext cx="3214141" cy="707886"/>
          </a:xfrm>
          <a:prstGeom prst="rect">
            <a:avLst/>
          </a:prstGeom>
          <a:noFill/>
        </p:spPr>
        <p:txBody>
          <a:bodyPr wrap="square" rtlCol="0">
            <a:spAutoFit/>
          </a:bodyPr>
          <a:lstStyle/>
          <a:p>
            <a:pPr lvl="0" algn="ctr"/>
            <a:r>
              <a:rPr lang="en-AU" sz="4000" i="1" dirty="0" smtClean="0">
                <a:solidFill>
                  <a:srgbClr val="FF0000"/>
                </a:solidFill>
                <a:latin typeface="Harrington" panose="04040505050A02020702" pitchFamily="82" charset="0"/>
              </a:rPr>
              <a:t>The Good…</a:t>
            </a:r>
            <a:endParaRPr lang="en-AU" sz="4000" i="1" dirty="0">
              <a:solidFill>
                <a:srgbClr val="FF0000"/>
              </a:solidFill>
              <a:latin typeface="Harrington" panose="04040505050A02020702" pitchFamily="82" charset="0"/>
            </a:endParaRPr>
          </a:p>
        </p:txBody>
      </p:sp>
      <p:sp>
        <p:nvSpPr>
          <p:cNvPr id="20" name="TextBox 19"/>
          <p:cNvSpPr txBox="1"/>
          <p:nvPr/>
        </p:nvSpPr>
        <p:spPr>
          <a:xfrm>
            <a:off x="4131621" y="4038627"/>
            <a:ext cx="4680520" cy="1323439"/>
          </a:xfrm>
          <a:prstGeom prst="rect">
            <a:avLst/>
          </a:prstGeom>
          <a:noFill/>
        </p:spPr>
        <p:txBody>
          <a:bodyPr wrap="square" rtlCol="0">
            <a:spAutoFit/>
          </a:bodyPr>
          <a:lstStyle/>
          <a:p>
            <a:pPr algn="ctr"/>
            <a:r>
              <a:rPr lang="en-AU" sz="4000" i="1" dirty="0" smtClean="0">
                <a:solidFill>
                  <a:srgbClr val="FF0000"/>
                </a:solidFill>
                <a:latin typeface="Harrington" panose="04040505050A02020702" pitchFamily="82" charset="0"/>
              </a:rPr>
              <a:t>…And the downright </a:t>
            </a:r>
          </a:p>
          <a:p>
            <a:pPr algn="ctr"/>
            <a:r>
              <a:rPr lang="en-AU" sz="4000" i="1" dirty="0" smtClean="0">
                <a:solidFill>
                  <a:srgbClr val="FF0000"/>
                </a:solidFill>
                <a:latin typeface="Harrington" panose="04040505050A02020702" pitchFamily="82" charset="0"/>
              </a:rPr>
              <a:t>Questionable!</a:t>
            </a:r>
            <a:endParaRPr lang="en-AU" sz="4000" i="1" dirty="0">
              <a:solidFill>
                <a:srgbClr val="FF0000"/>
              </a:solidFill>
              <a:latin typeface="Harrington" panose="04040505050A02020702" pitchFamily="82" charset="0"/>
            </a:endParaRPr>
          </a:p>
        </p:txBody>
      </p:sp>
      <p:sp>
        <p:nvSpPr>
          <p:cNvPr id="6" name="TextBox 5"/>
          <p:cNvSpPr txBox="1"/>
          <p:nvPr/>
        </p:nvSpPr>
        <p:spPr>
          <a:xfrm>
            <a:off x="1522417" y="6165304"/>
            <a:ext cx="6784315" cy="523220"/>
          </a:xfrm>
          <a:prstGeom prst="rect">
            <a:avLst/>
          </a:prstGeom>
          <a:noFill/>
        </p:spPr>
        <p:txBody>
          <a:bodyPr wrap="square" rtlCol="0">
            <a:spAutoFit/>
          </a:bodyPr>
          <a:lstStyle/>
          <a:p>
            <a:pPr algn="ctr"/>
            <a:r>
              <a:rPr lang="en-AU" sz="1400" i="1" dirty="0" smtClean="0">
                <a:solidFill>
                  <a:schemeClr val="tx1">
                    <a:lumMod val="50000"/>
                    <a:lumOff val="50000"/>
                  </a:schemeClr>
                </a:solidFill>
              </a:rPr>
              <a:t>Bernadine Cocks </a:t>
            </a:r>
            <a:r>
              <a:rPr lang="en-AU" sz="1400" i="1" dirty="0" err="1" smtClean="0">
                <a:solidFill>
                  <a:schemeClr val="tx1">
                    <a:lumMod val="50000"/>
                    <a:lumOff val="50000"/>
                  </a:schemeClr>
                </a:solidFill>
              </a:rPr>
              <a:t>B.Psyc</a:t>
            </a:r>
            <a:r>
              <a:rPr lang="en-AU" sz="1400" i="1" dirty="0" smtClean="0">
                <a:solidFill>
                  <a:schemeClr val="tx1">
                    <a:lumMod val="50000"/>
                    <a:lumOff val="50000"/>
                  </a:schemeClr>
                </a:solidFill>
              </a:rPr>
              <a:t> (</a:t>
            </a:r>
            <a:r>
              <a:rPr lang="en-AU" sz="1400" i="1" dirty="0" err="1" smtClean="0">
                <a:solidFill>
                  <a:schemeClr val="tx1">
                    <a:lumMod val="50000"/>
                    <a:lumOff val="50000"/>
                  </a:schemeClr>
                </a:solidFill>
              </a:rPr>
              <a:t>Hons</a:t>
            </a:r>
            <a:r>
              <a:rPr lang="en-AU" sz="1400" i="1" dirty="0" smtClean="0">
                <a:solidFill>
                  <a:schemeClr val="tx1">
                    <a:lumMod val="50000"/>
                    <a:lumOff val="50000"/>
                  </a:schemeClr>
                </a:solidFill>
              </a:rPr>
              <a:t>), Adv. Dip. Arts</a:t>
            </a:r>
          </a:p>
          <a:p>
            <a:pPr algn="ctr"/>
            <a:r>
              <a:rPr lang="en-AU" sz="1400" i="1" dirty="0" smtClean="0">
                <a:solidFill>
                  <a:schemeClr val="tx1">
                    <a:lumMod val="50000"/>
                    <a:lumOff val="50000"/>
                  </a:schemeClr>
                </a:solidFill>
              </a:rPr>
              <a:t>CNeL University of South Australia…Bernie.Cocks@unisa.edu.au</a:t>
            </a:r>
            <a:endParaRPr lang="en-AU" sz="1400" i="1" dirty="0">
              <a:solidFill>
                <a:schemeClr val="tx1">
                  <a:lumMod val="50000"/>
                  <a:lumOff val="50000"/>
                </a:schemeClr>
              </a:solidFill>
            </a:endParaRPr>
          </a:p>
        </p:txBody>
      </p:sp>
      <p:sp>
        <p:nvSpPr>
          <p:cNvPr id="24" name="TextBox 23"/>
          <p:cNvSpPr txBox="1"/>
          <p:nvPr/>
        </p:nvSpPr>
        <p:spPr>
          <a:xfrm>
            <a:off x="2332420" y="2932175"/>
            <a:ext cx="4717598" cy="707886"/>
          </a:xfrm>
          <a:prstGeom prst="rect">
            <a:avLst/>
          </a:prstGeom>
          <a:noFill/>
        </p:spPr>
        <p:txBody>
          <a:bodyPr wrap="square" rtlCol="0">
            <a:spAutoFit/>
          </a:bodyPr>
          <a:lstStyle/>
          <a:p>
            <a:pPr lvl="0" algn="ctr"/>
            <a:r>
              <a:rPr lang="en-AU" sz="4000" i="1" dirty="0" smtClean="0">
                <a:solidFill>
                  <a:srgbClr val="FF0000"/>
                </a:solidFill>
                <a:latin typeface="Harrington" panose="04040505050A02020702" pitchFamily="82" charset="0"/>
              </a:rPr>
              <a:t>…The Bad…</a:t>
            </a:r>
            <a:endParaRPr lang="en-AU" sz="4000" i="1" dirty="0">
              <a:solidFill>
                <a:srgbClr val="FF0000"/>
              </a:solidFill>
              <a:latin typeface="Harrington" panose="04040505050A02020702" pitchFamily="82" charset="0"/>
            </a:endParaRPr>
          </a:p>
        </p:txBody>
      </p:sp>
    </p:spTree>
    <p:extLst>
      <p:ext uri="{BB962C8B-B14F-4D97-AF65-F5344CB8AC3E}">
        <p14:creationId xmlns:p14="http://schemas.microsoft.com/office/powerpoint/2010/main" val="306375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2000" fill="hold"/>
                                        <p:tgtEl>
                                          <p:spTgt spid="103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683568" y="188640"/>
            <a:ext cx="7776864" cy="1200329"/>
          </a:xfrm>
          <a:prstGeom prst="rect">
            <a:avLst/>
          </a:prstGeom>
          <a:noFill/>
        </p:spPr>
        <p:txBody>
          <a:bodyPr wrap="square" rtlCol="0">
            <a:spAutoFit/>
          </a:bodyPr>
          <a:lstStyle/>
          <a:p>
            <a:pPr lvl="0" algn="ctr"/>
            <a:r>
              <a:rPr lang="en-AU" sz="7200" i="1" dirty="0">
                <a:solidFill>
                  <a:srgbClr val="FF0000"/>
                </a:solidFill>
                <a:latin typeface="Chiller" panose="04020404031007020602" pitchFamily="82" charset="0"/>
              </a:rPr>
              <a:t>Good and Bad…</a:t>
            </a:r>
            <a:endParaRPr lang="en-AU" sz="7200" b="1" i="1" dirty="0">
              <a:solidFill>
                <a:prstClr val="black"/>
              </a:solidFill>
            </a:endParaRPr>
          </a:p>
        </p:txBody>
      </p:sp>
      <p:sp>
        <p:nvSpPr>
          <p:cNvPr id="3" name="TextBox 2"/>
          <p:cNvSpPr txBox="1"/>
          <p:nvPr/>
        </p:nvSpPr>
        <p:spPr>
          <a:xfrm>
            <a:off x="683568" y="1388968"/>
            <a:ext cx="7776864" cy="461665"/>
          </a:xfrm>
          <a:prstGeom prst="rect">
            <a:avLst/>
          </a:prstGeom>
          <a:noFill/>
        </p:spPr>
        <p:txBody>
          <a:bodyPr wrap="square" rtlCol="0">
            <a:spAutoFit/>
          </a:bodyPr>
          <a:lstStyle/>
          <a:p>
            <a:pPr algn="ctr"/>
            <a:r>
              <a:rPr lang="en-AU" sz="2400" dirty="0" smtClean="0">
                <a:solidFill>
                  <a:srgbClr val="FF0000"/>
                </a:solidFill>
              </a:rPr>
              <a:t>Pharmaceuticals and other “drugs”</a:t>
            </a:r>
            <a:endParaRPr lang="en-AU" sz="2400" b="1" dirty="0"/>
          </a:p>
        </p:txBody>
      </p:sp>
      <p:pic>
        <p:nvPicPr>
          <p:cNvPr id="4100" name="Picture 4" descr="C:\Users\COCKSBF\AppData\Local\Microsoft\Windows\Temporary Internet Files\Content.IE5\UHYKSNZ4\nicotin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431" y="2122021"/>
            <a:ext cx="1385441" cy="103908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COCKSBF\AppData\Local\Microsoft\Windows\Temporary Internet Files\Content.IE5\K6W032LP\cigarette_final[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1991" y="2052530"/>
            <a:ext cx="842218" cy="656517"/>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COCKSBF\AppData\Local\Microsoft\Windows\Temporary Internet Files\Content.IE5\XOHXKL0O\drug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7872" y="3733467"/>
            <a:ext cx="1170456" cy="877842"/>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COCKSBF\AppData\Local\Microsoft\Windows\Temporary Internet Files\Content.IE5\LESFZ80X\pot+leaf[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2028096"/>
            <a:ext cx="1262393" cy="1226932"/>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descr="C:\Users\COCKSBF\AppData\Local\Microsoft\Windows\Temporary Internet Files\Content.IE5\SUVA0Q6N\obamapills498[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7751" y="5019675"/>
            <a:ext cx="1022305" cy="1061309"/>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C:\Users\COCKSBF\AppData\Local\Microsoft\Windows\Temporary Internet Files\Content.IE5\SUVA0Q6N\cocaina2[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0814" y="5266890"/>
            <a:ext cx="1307058" cy="871372"/>
          </a:xfrm>
          <a:prstGeom prst="rect">
            <a:avLst/>
          </a:prstGeom>
          <a:noFill/>
          <a:extLst>
            <a:ext uri="{909E8E84-426E-40DD-AFC4-6F175D3DCCD1}">
              <a14:hiddenFill xmlns:a14="http://schemas.microsoft.com/office/drawing/2010/main">
                <a:solidFill>
                  <a:srgbClr val="FFFFFF"/>
                </a:solidFill>
              </a14:hiddenFill>
            </a:ext>
          </a:extLst>
        </p:spPr>
      </p:pic>
      <p:pic>
        <p:nvPicPr>
          <p:cNvPr id="4117" name="Picture 21" descr="C:\Users\COCKSBF\AppData\Local\Microsoft\Windows\Temporary Internet Files\Content.IE5\K6W032LP\Cocaine[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88271" y="2541666"/>
            <a:ext cx="1330191" cy="88856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C:\Users\COCKSBF\AppData\Local\Microsoft\Windows\Temporary Internet Files\Content.IE5\64JNG5K0\prescription-drugs-838db113682a9314[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26731" y="3793840"/>
            <a:ext cx="1089958" cy="817469"/>
          </a:xfrm>
          <a:prstGeom prst="rect">
            <a:avLst/>
          </a:prstGeom>
          <a:noFill/>
          <a:extLst>
            <a:ext uri="{909E8E84-426E-40DD-AFC4-6F175D3DCCD1}">
              <a14:hiddenFill xmlns:a14="http://schemas.microsoft.com/office/drawing/2010/main">
                <a:solidFill>
                  <a:srgbClr val="FFFFFF"/>
                </a:solidFill>
              </a14:hiddenFill>
            </a:ext>
          </a:extLst>
        </p:spPr>
      </p:pic>
      <p:pic>
        <p:nvPicPr>
          <p:cNvPr id="4121" name="Picture 25" descr="C:\Users\COCKSBF\AppData\Local\Microsoft\Windows\Temporary Internet Files\Content.IE5\SUVA0Q6N\3274474921_832eb817e3_z[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39952" y="5257760"/>
            <a:ext cx="1186175" cy="88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323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683568" y="188640"/>
            <a:ext cx="7776864" cy="1200329"/>
          </a:xfrm>
          <a:prstGeom prst="rect">
            <a:avLst/>
          </a:prstGeom>
          <a:noFill/>
        </p:spPr>
        <p:txBody>
          <a:bodyPr wrap="square" rtlCol="0">
            <a:spAutoFit/>
          </a:bodyPr>
          <a:lstStyle/>
          <a:p>
            <a:pPr lvl="0" algn="ctr"/>
            <a:r>
              <a:rPr lang="en-AU" sz="7200" i="1" dirty="0" smtClean="0">
                <a:solidFill>
                  <a:srgbClr val="FF0000"/>
                </a:solidFill>
                <a:latin typeface="Chiller" panose="04020404031007020602" pitchFamily="82" charset="0"/>
              </a:rPr>
              <a:t>Missed opportunities?</a:t>
            </a:r>
            <a:endParaRPr lang="en-AU" sz="7200" b="1" i="1" dirty="0">
              <a:solidFill>
                <a:prstClr val="black"/>
              </a:solidFill>
            </a:endParaRPr>
          </a:p>
        </p:txBody>
      </p:sp>
      <p:sp>
        <p:nvSpPr>
          <p:cNvPr id="3" name="TextBox 2"/>
          <p:cNvSpPr txBox="1"/>
          <p:nvPr/>
        </p:nvSpPr>
        <p:spPr>
          <a:xfrm>
            <a:off x="2896706" y="1792024"/>
            <a:ext cx="3350588" cy="2308324"/>
          </a:xfrm>
          <a:prstGeom prst="rect">
            <a:avLst/>
          </a:prstGeom>
          <a:noFill/>
        </p:spPr>
        <p:txBody>
          <a:bodyPr wrap="square" rtlCol="0">
            <a:spAutoFit/>
          </a:bodyPr>
          <a:lstStyle/>
          <a:p>
            <a:pPr marL="285750" indent="-285750" algn="ctr">
              <a:buFont typeface="Arial" charset="0"/>
              <a:buChar char="•"/>
            </a:pPr>
            <a:r>
              <a:rPr lang="en-AU" sz="2400" b="1" dirty="0" smtClean="0">
                <a:solidFill>
                  <a:srgbClr val="FF0000"/>
                </a:solidFill>
              </a:rPr>
              <a:t>Pharmaceuticals (home-made varieties)</a:t>
            </a:r>
          </a:p>
          <a:p>
            <a:pPr marL="285750" indent="-285750" algn="ctr">
              <a:buFont typeface="Arial" charset="0"/>
              <a:buChar char="•"/>
            </a:pPr>
            <a:endParaRPr lang="en-AU" sz="2400" b="1" dirty="0" smtClean="0">
              <a:solidFill>
                <a:srgbClr val="FF0000"/>
              </a:solidFill>
            </a:endParaRPr>
          </a:p>
          <a:p>
            <a:pPr marL="285750" indent="-285750" algn="ctr">
              <a:buFont typeface="Arial" charset="0"/>
              <a:buChar char="•"/>
            </a:pPr>
            <a:r>
              <a:rPr lang="en-AU" sz="2400" b="1" dirty="0" smtClean="0">
                <a:solidFill>
                  <a:srgbClr val="FF0000"/>
                </a:solidFill>
              </a:rPr>
              <a:t>Placebo</a:t>
            </a:r>
          </a:p>
          <a:p>
            <a:pPr marL="285750" indent="-285750" algn="ctr">
              <a:buFont typeface="Arial" charset="0"/>
              <a:buChar char="•"/>
            </a:pPr>
            <a:endParaRPr lang="en-AU" sz="2400" b="1" dirty="0" smtClean="0">
              <a:solidFill>
                <a:srgbClr val="FF0000"/>
              </a:solidFill>
            </a:endParaRPr>
          </a:p>
          <a:p>
            <a:pPr marL="285750" indent="-285750" algn="ctr">
              <a:buFont typeface="Arial" charset="0"/>
              <a:buChar char="•"/>
            </a:pPr>
            <a:r>
              <a:rPr lang="en-AU" sz="2400" b="1" dirty="0" smtClean="0">
                <a:solidFill>
                  <a:srgbClr val="FF0000"/>
                </a:solidFill>
              </a:rPr>
              <a:t>Hypnosis</a:t>
            </a:r>
            <a:endParaRPr lang="en-AU" b="1" dirty="0">
              <a:latin typeface="Book Antiqua" panose="02040602050305030304" pitchFamily="18" charset="0"/>
            </a:endParaRPr>
          </a:p>
        </p:txBody>
      </p:sp>
      <p:pic>
        <p:nvPicPr>
          <p:cNvPr id="3077" name="Picture 5" descr="C:\Users\COCKSBF\AppData\Local\Microsoft\Windows\Temporary Internet Files\Content.IE5\AL32B8GK\16254765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92024"/>
            <a:ext cx="2896706" cy="1920493"/>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COCKSBF\AppData\Local\Microsoft\Windows\Temporary Internet Files\Content.IE5\JC6IKWPK\hypnotiz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6811" y="4301381"/>
            <a:ext cx="2390378" cy="2390378"/>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COCKSBF\AppData\Local\Microsoft\Windows\Temporary Internet Files\Content.IE5\UHYKSNZ4\efecto placebo 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7294" y="1792023"/>
            <a:ext cx="2896706" cy="192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08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683568" y="188640"/>
            <a:ext cx="7776864" cy="1200329"/>
          </a:xfrm>
          <a:prstGeom prst="rect">
            <a:avLst/>
          </a:prstGeom>
          <a:noFill/>
        </p:spPr>
        <p:txBody>
          <a:bodyPr wrap="square" rtlCol="0">
            <a:spAutoFit/>
          </a:bodyPr>
          <a:lstStyle/>
          <a:p>
            <a:pPr lvl="0" algn="ctr"/>
            <a:r>
              <a:rPr lang="en-AU" sz="7200" i="1" dirty="0" smtClean="0">
                <a:solidFill>
                  <a:srgbClr val="FF0000"/>
                </a:solidFill>
                <a:latin typeface="Chiller" panose="04020404031007020602" pitchFamily="82" charset="0"/>
              </a:rPr>
              <a:t>Roadblocks to Research</a:t>
            </a:r>
            <a:endParaRPr lang="en-AU" sz="7200" b="1" i="1" dirty="0">
              <a:solidFill>
                <a:prstClr val="black"/>
              </a:solidFill>
            </a:endParaRPr>
          </a:p>
        </p:txBody>
      </p:sp>
      <p:sp>
        <p:nvSpPr>
          <p:cNvPr id="3" name="TextBox 2"/>
          <p:cNvSpPr txBox="1"/>
          <p:nvPr/>
        </p:nvSpPr>
        <p:spPr>
          <a:xfrm>
            <a:off x="704879" y="1384646"/>
            <a:ext cx="7776864" cy="830997"/>
          </a:xfrm>
          <a:prstGeom prst="rect">
            <a:avLst/>
          </a:prstGeom>
          <a:noFill/>
        </p:spPr>
        <p:txBody>
          <a:bodyPr wrap="square" rtlCol="0">
            <a:spAutoFit/>
          </a:bodyPr>
          <a:lstStyle/>
          <a:p>
            <a:pPr algn="ctr"/>
            <a:r>
              <a:rPr lang="en-AU" sz="2400" dirty="0" smtClean="0">
                <a:solidFill>
                  <a:srgbClr val="FF0000"/>
                </a:solidFill>
              </a:rPr>
              <a:t>Ethics/Morals/</a:t>
            </a:r>
            <a:r>
              <a:rPr lang="en-AU" sz="2400" dirty="0" err="1" smtClean="0">
                <a:solidFill>
                  <a:srgbClr val="FF0000"/>
                </a:solidFill>
              </a:rPr>
              <a:t>Legals</a:t>
            </a:r>
            <a:r>
              <a:rPr lang="en-AU" sz="2400" dirty="0" smtClean="0">
                <a:solidFill>
                  <a:srgbClr val="FF0000"/>
                </a:solidFill>
              </a:rPr>
              <a:t> </a:t>
            </a:r>
          </a:p>
          <a:p>
            <a:pPr algn="ctr"/>
            <a:r>
              <a:rPr lang="en-AU" sz="2400" dirty="0" smtClean="0">
                <a:solidFill>
                  <a:srgbClr val="FF0000"/>
                </a:solidFill>
              </a:rPr>
              <a:t>(and no they’re not all the same thing!)</a:t>
            </a:r>
            <a:endParaRPr lang="en-AU" sz="2400" b="1" dirty="0"/>
          </a:p>
        </p:txBody>
      </p:sp>
      <p:pic>
        <p:nvPicPr>
          <p:cNvPr id="1027" name="Picture 3" descr="C:\Users\COCKSBF\AppData\Local\Microsoft\Windows\Temporary Internet Files\Content.IE5\64JNG5K0\justice-scale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552" y="2701469"/>
            <a:ext cx="3021093" cy="331316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COCKSBF\AppData\Local\Microsoft\Windows\Temporary Internet Files\Content.IE5\XOHXKL0O\lawyer_cartoon[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259" y="2701469"/>
            <a:ext cx="1905000" cy="331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675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683568" y="188640"/>
            <a:ext cx="7776864" cy="1200329"/>
          </a:xfrm>
          <a:prstGeom prst="rect">
            <a:avLst/>
          </a:prstGeom>
          <a:noFill/>
        </p:spPr>
        <p:txBody>
          <a:bodyPr wrap="square" rtlCol="0">
            <a:spAutoFit/>
          </a:bodyPr>
          <a:lstStyle/>
          <a:p>
            <a:pPr lvl="0" algn="ctr"/>
            <a:r>
              <a:rPr lang="en-AU" sz="7200" i="1" dirty="0" smtClean="0">
                <a:solidFill>
                  <a:srgbClr val="FF0000"/>
                </a:solidFill>
                <a:latin typeface="Chiller" panose="04020404031007020602" pitchFamily="82" charset="0"/>
              </a:rPr>
              <a:t>Roadblocks to Research</a:t>
            </a:r>
            <a:endParaRPr lang="en-AU" sz="7200" b="1" i="1" dirty="0">
              <a:solidFill>
                <a:prstClr val="black"/>
              </a:solidFill>
            </a:endParaRPr>
          </a:p>
        </p:txBody>
      </p:sp>
      <p:sp>
        <p:nvSpPr>
          <p:cNvPr id="3" name="TextBox 2"/>
          <p:cNvSpPr txBox="1"/>
          <p:nvPr/>
        </p:nvSpPr>
        <p:spPr>
          <a:xfrm>
            <a:off x="704879" y="1448536"/>
            <a:ext cx="7776864" cy="461665"/>
          </a:xfrm>
          <a:prstGeom prst="rect">
            <a:avLst/>
          </a:prstGeom>
          <a:noFill/>
        </p:spPr>
        <p:txBody>
          <a:bodyPr wrap="square" rtlCol="0">
            <a:spAutoFit/>
          </a:bodyPr>
          <a:lstStyle/>
          <a:p>
            <a:pPr algn="ctr"/>
            <a:r>
              <a:rPr lang="en-AU" sz="2400" dirty="0" smtClean="0">
                <a:solidFill>
                  <a:srgbClr val="FF0000"/>
                </a:solidFill>
              </a:rPr>
              <a:t>Commercialisation/IP/Patent Law</a:t>
            </a:r>
            <a:endParaRPr lang="en-AU" sz="2400" b="1" dirty="0"/>
          </a:p>
        </p:txBody>
      </p:sp>
      <p:pic>
        <p:nvPicPr>
          <p:cNvPr id="4098" name="Picture 2" descr="C:\Users\COCKSBF\AppData\Local\Microsoft\Windows\Temporary Internet Files\Content.IE5\K4U8HH55\law-with-feather-quil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924944"/>
            <a:ext cx="2808312" cy="297299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sers\COCKSBF\AppData\Local\Microsoft\Windows\Temporary Internet Files\Content.IE5\UHYKSNZ4\15568-illustration-of-a-cartoon-padlock-pv[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2194327"/>
            <a:ext cx="4365104" cy="436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234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683568" y="188640"/>
            <a:ext cx="7776864" cy="1200329"/>
          </a:xfrm>
          <a:prstGeom prst="rect">
            <a:avLst/>
          </a:prstGeom>
          <a:noFill/>
        </p:spPr>
        <p:txBody>
          <a:bodyPr wrap="square" rtlCol="0">
            <a:spAutoFit/>
          </a:bodyPr>
          <a:lstStyle/>
          <a:p>
            <a:pPr lvl="0" algn="ctr"/>
            <a:r>
              <a:rPr lang="en-AU" sz="7200" i="1" dirty="0" smtClean="0">
                <a:solidFill>
                  <a:srgbClr val="FF0000"/>
                </a:solidFill>
                <a:latin typeface="Chiller" panose="04020404031007020602" pitchFamily="82" charset="0"/>
              </a:rPr>
              <a:t>Roadblocks to Research</a:t>
            </a:r>
            <a:endParaRPr lang="en-AU" sz="7200" b="1" i="1" dirty="0">
              <a:solidFill>
                <a:prstClr val="black"/>
              </a:solidFill>
            </a:endParaRPr>
          </a:p>
        </p:txBody>
      </p:sp>
      <p:pic>
        <p:nvPicPr>
          <p:cNvPr id="3078" name="Picture 6" descr="C:\Users\COCKSBF\AppData\Local\Microsoft\Windows\Temporary Internet Files\Content.IE5\YR5XN0A1\business_man_with_hammer_and_pigg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0235" y="1772816"/>
            <a:ext cx="3523529" cy="4594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331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683568" y="188640"/>
            <a:ext cx="7776864" cy="1200329"/>
          </a:xfrm>
          <a:prstGeom prst="rect">
            <a:avLst/>
          </a:prstGeom>
          <a:noFill/>
        </p:spPr>
        <p:txBody>
          <a:bodyPr wrap="square" rtlCol="0">
            <a:spAutoFit/>
          </a:bodyPr>
          <a:lstStyle/>
          <a:p>
            <a:pPr lvl="0" algn="ctr"/>
            <a:r>
              <a:rPr lang="en-AU" sz="7200" i="1" dirty="0" smtClean="0">
                <a:solidFill>
                  <a:srgbClr val="FF0000"/>
                </a:solidFill>
                <a:latin typeface="Chiller" panose="04020404031007020602" pitchFamily="82" charset="0"/>
              </a:rPr>
              <a:t>Roadblocks to Research</a:t>
            </a:r>
            <a:endParaRPr lang="en-AU" sz="7200" b="1" i="1" dirty="0">
              <a:solidFill>
                <a:prstClr val="black"/>
              </a:solidFill>
            </a:endParaRPr>
          </a:p>
        </p:txBody>
      </p:sp>
      <p:pic>
        <p:nvPicPr>
          <p:cNvPr id="12296" name="Picture 8" descr="C:\Users\COCKSBF\AppData\Local\Microsoft\Windows\Temporary Internet Files\Content.IE5\XOHXKL0O\top-secre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848" y="2204864"/>
            <a:ext cx="7308304" cy="39236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19672" y="1516142"/>
            <a:ext cx="5400600" cy="461665"/>
          </a:xfrm>
          <a:prstGeom prst="rect">
            <a:avLst/>
          </a:prstGeom>
          <a:noFill/>
        </p:spPr>
        <p:txBody>
          <a:bodyPr wrap="square" rtlCol="0">
            <a:spAutoFit/>
          </a:bodyPr>
          <a:lstStyle/>
          <a:p>
            <a:pPr algn="ctr"/>
            <a:r>
              <a:rPr lang="en-AU" sz="2400" dirty="0" smtClean="0">
                <a:solidFill>
                  <a:srgbClr val="FF0000"/>
                </a:solidFill>
              </a:rPr>
              <a:t>Unavailability in Open Access Literature</a:t>
            </a:r>
            <a:endParaRPr lang="en-AU" sz="2400" dirty="0">
              <a:solidFill>
                <a:srgbClr val="FF0000"/>
              </a:solidFill>
            </a:endParaRPr>
          </a:p>
        </p:txBody>
      </p:sp>
    </p:spTree>
    <p:extLst>
      <p:ext uri="{BB962C8B-B14F-4D97-AF65-F5344CB8AC3E}">
        <p14:creationId xmlns:p14="http://schemas.microsoft.com/office/powerpoint/2010/main" val="3759380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683568" y="188640"/>
            <a:ext cx="7776864" cy="1200329"/>
          </a:xfrm>
          <a:prstGeom prst="rect">
            <a:avLst/>
          </a:prstGeom>
          <a:noFill/>
        </p:spPr>
        <p:txBody>
          <a:bodyPr wrap="square" rtlCol="0">
            <a:spAutoFit/>
          </a:bodyPr>
          <a:lstStyle/>
          <a:p>
            <a:pPr lvl="0" algn="ctr"/>
            <a:r>
              <a:rPr lang="en-AU" sz="7200" i="1" dirty="0" smtClean="0">
                <a:solidFill>
                  <a:srgbClr val="FF0000"/>
                </a:solidFill>
                <a:latin typeface="Chiller" panose="04020404031007020602" pitchFamily="82" charset="0"/>
              </a:rPr>
              <a:t>Roadblocks to Research</a:t>
            </a:r>
            <a:endParaRPr lang="en-AU" sz="7200" b="1" i="1" dirty="0">
              <a:solidFill>
                <a:prstClr val="black"/>
              </a:solidFill>
            </a:endParaRPr>
          </a:p>
        </p:txBody>
      </p:sp>
      <p:sp>
        <p:nvSpPr>
          <p:cNvPr id="3" name="TextBox 2"/>
          <p:cNvSpPr txBox="1"/>
          <p:nvPr/>
        </p:nvSpPr>
        <p:spPr>
          <a:xfrm>
            <a:off x="775896" y="1516142"/>
            <a:ext cx="7704856" cy="461665"/>
          </a:xfrm>
          <a:prstGeom prst="rect">
            <a:avLst/>
          </a:prstGeom>
          <a:noFill/>
        </p:spPr>
        <p:txBody>
          <a:bodyPr wrap="square" rtlCol="0">
            <a:spAutoFit/>
          </a:bodyPr>
          <a:lstStyle/>
          <a:p>
            <a:pPr algn="ctr"/>
            <a:r>
              <a:rPr lang="en-AU" sz="2400" dirty="0">
                <a:solidFill>
                  <a:srgbClr val="FF0000"/>
                </a:solidFill>
              </a:rPr>
              <a:t>How </a:t>
            </a:r>
            <a:r>
              <a:rPr lang="en-AU" sz="2400" dirty="0" err="1">
                <a:solidFill>
                  <a:srgbClr val="FF0000"/>
                </a:solidFill>
              </a:rPr>
              <a:t>DARPA’s</a:t>
            </a:r>
            <a:r>
              <a:rPr lang="en-AU" sz="2400" dirty="0">
                <a:solidFill>
                  <a:srgbClr val="FF0000"/>
                </a:solidFill>
              </a:rPr>
              <a:t> speech jamming device purportedly works.</a:t>
            </a:r>
          </a:p>
        </p:txBody>
      </p:sp>
      <p:pic>
        <p:nvPicPr>
          <p:cNvPr id="1027" name="Picture 3" descr="Speech_jam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524" y="2180248"/>
            <a:ext cx="5682952" cy="426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225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683568" y="188640"/>
            <a:ext cx="7776864" cy="830997"/>
          </a:xfrm>
          <a:prstGeom prst="rect">
            <a:avLst/>
          </a:prstGeom>
          <a:noFill/>
        </p:spPr>
        <p:txBody>
          <a:bodyPr wrap="square" rtlCol="0">
            <a:spAutoFit/>
          </a:bodyPr>
          <a:lstStyle/>
          <a:p>
            <a:pPr lvl="0" algn="ctr"/>
            <a:r>
              <a:rPr lang="en-AU" sz="4800" i="1" dirty="0" smtClean="0">
                <a:solidFill>
                  <a:srgbClr val="FF0000"/>
                </a:solidFill>
                <a:latin typeface="Chiller" panose="04020404031007020602" pitchFamily="82" charset="0"/>
              </a:rPr>
              <a:t>Research Drivers – Times have changed</a:t>
            </a:r>
            <a:endParaRPr lang="en-AU" sz="4800" b="1" i="1" dirty="0">
              <a:solidFill>
                <a:prstClr val="black"/>
              </a:solidFill>
            </a:endParaRPr>
          </a:p>
        </p:txBody>
      </p:sp>
      <p:sp>
        <p:nvSpPr>
          <p:cNvPr id="3" name="TextBox 2"/>
          <p:cNvSpPr txBox="1"/>
          <p:nvPr/>
        </p:nvSpPr>
        <p:spPr>
          <a:xfrm>
            <a:off x="683568" y="1340768"/>
            <a:ext cx="7776864" cy="461665"/>
          </a:xfrm>
          <a:prstGeom prst="rect">
            <a:avLst/>
          </a:prstGeom>
          <a:noFill/>
        </p:spPr>
        <p:txBody>
          <a:bodyPr wrap="square" rtlCol="0">
            <a:spAutoFit/>
          </a:bodyPr>
          <a:lstStyle/>
          <a:p>
            <a:pPr algn="ctr"/>
            <a:r>
              <a:rPr lang="en-AU" sz="2400" dirty="0" smtClean="0">
                <a:solidFill>
                  <a:srgbClr val="FF0000"/>
                </a:solidFill>
              </a:rPr>
              <a:t>Now commercial not academic/defence</a:t>
            </a:r>
            <a:endParaRPr lang="en-AU" sz="2400" b="1" dirty="0"/>
          </a:p>
        </p:txBody>
      </p:sp>
      <p:pic>
        <p:nvPicPr>
          <p:cNvPr id="6149" name="Picture 5" descr="C:\Users\COCKSBF\AppData\Local\Microsoft\Windows\Temporary Internet Files\Content.IE5\XOHXKL0O\hackers_cartoon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317023"/>
            <a:ext cx="1415576" cy="1420295"/>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C:\Users\COCKSBF\AppData\Local\Microsoft\Windows\Temporary Internet Files\Content.IE5\XOHXKL0O\2919833489_c68f7a24d9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557" y="4726371"/>
            <a:ext cx="1772106" cy="1182327"/>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17" descr="C:\Users\COCKSBF\AppData\Local\Microsoft\Windows\Temporary Internet Files\Content.IE5\JC6IKWPK\large-Cartoon-movie-camera-166.6-12711[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4885" y="2414634"/>
            <a:ext cx="687279" cy="1619687"/>
          </a:xfrm>
          <a:prstGeom prst="rect">
            <a:avLst/>
          </a:prstGeom>
          <a:noFill/>
          <a:extLst>
            <a:ext uri="{909E8E84-426E-40DD-AFC4-6F175D3DCCD1}">
              <a14:hiddenFill xmlns:a14="http://schemas.microsoft.com/office/drawing/2010/main">
                <a:solidFill>
                  <a:srgbClr val="FFFFFF"/>
                </a:solidFill>
              </a14:hiddenFill>
            </a:ext>
          </a:extLst>
        </p:spPr>
      </p:pic>
      <p:pic>
        <p:nvPicPr>
          <p:cNvPr id="6163" name="Picture 19" descr="C:\Users\COCKSBF\AppData\Local\Microsoft\Windows\Temporary Internet Files\Content.IE5\HMSDUCRI\16865-illustration-of-an-orange-cartoon-robot-pv[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0116" y="4600460"/>
            <a:ext cx="864096" cy="1434147"/>
          </a:xfrm>
          <a:prstGeom prst="rect">
            <a:avLst/>
          </a:prstGeom>
          <a:noFill/>
          <a:extLst>
            <a:ext uri="{909E8E84-426E-40DD-AFC4-6F175D3DCCD1}">
              <a14:hiddenFill xmlns:a14="http://schemas.microsoft.com/office/drawing/2010/main">
                <a:solidFill>
                  <a:srgbClr val="FFFFFF"/>
                </a:solidFill>
              </a14:hiddenFill>
            </a:ext>
          </a:extLst>
        </p:spPr>
      </p:pic>
      <p:pic>
        <p:nvPicPr>
          <p:cNvPr id="6170" name="Picture 26" descr="C:\Users\COCKSBF\AppData\Local\Microsoft\Windows\Temporary Internet Files\Content.IE5\AL32B8GK\1352669521876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61115" y="2044712"/>
            <a:ext cx="1668215" cy="2359532"/>
          </a:xfrm>
          <a:prstGeom prst="rect">
            <a:avLst/>
          </a:prstGeom>
          <a:noFill/>
          <a:extLst>
            <a:ext uri="{909E8E84-426E-40DD-AFC4-6F175D3DCCD1}">
              <a14:hiddenFill xmlns:a14="http://schemas.microsoft.com/office/drawing/2010/main">
                <a:solidFill>
                  <a:srgbClr val="FFFFFF"/>
                </a:solidFill>
              </a14:hiddenFill>
            </a:ext>
          </a:extLst>
        </p:spPr>
      </p:pic>
      <p:pic>
        <p:nvPicPr>
          <p:cNvPr id="6178" name="Picture 34" descr="C:\Users\COCKSBF\AppData\Local\Microsoft\Windows\Temporary Internet Files\Content.IE5\64JNG5K0\scientist[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7129330" y="2357014"/>
            <a:ext cx="1475118" cy="2224113"/>
          </a:xfrm>
          <a:prstGeom prst="rect">
            <a:avLst/>
          </a:prstGeom>
          <a:noFill/>
          <a:extLst>
            <a:ext uri="{909E8E84-426E-40DD-AFC4-6F175D3DCCD1}">
              <a14:hiddenFill xmlns:a14="http://schemas.microsoft.com/office/drawing/2010/main">
                <a:solidFill>
                  <a:srgbClr val="FFFFFF"/>
                </a:solidFill>
              </a14:hiddenFill>
            </a:ext>
          </a:extLst>
        </p:spPr>
      </p:pic>
      <p:pic>
        <p:nvPicPr>
          <p:cNvPr id="6186" name="Picture 42" descr="C:\Users\COCKSBF\AppData\Local\Microsoft\Windows\Temporary Internet Files\Content.IE5\64JNG5K0\animated-teacher[1].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394901" y="4685102"/>
            <a:ext cx="1476400" cy="1502151"/>
          </a:xfrm>
          <a:prstGeom prst="rect">
            <a:avLst/>
          </a:prstGeom>
          <a:noFill/>
          <a:extLst>
            <a:ext uri="{909E8E84-426E-40DD-AFC4-6F175D3DCCD1}">
              <a14:hiddenFill xmlns:a14="http://schemas.microsoft.com/office/drawing/2010/main">
                <a:solidFill>
                  <a:srgbClr val="FFFFFF"/>
                </a:solidFill>
              </a14:hiddenFill>
            </a:ext>
          </a:extLst>
        </p:spPr>
      </p:pic>
      <p:sp>
        <p:nvSpPr>
          <p:cNvPr id="4" name="&quot;No&quot; Symbol 3"/>
          <p:cNvSpPr/>
          <p:nvPr/>
        </p:nvSpPr>
        <p:spPr>
          <a:xfrm>
            <a:off x="5421466" y="2601864"/>
            <a:ext cx="3384376" cy="3528392"/>
          </a:xfrm>
          <a:prstGeom prst="noSmoking">
            <a:avLst>
              <a:gd name="adj" fmla="val 2214"/>
            </a:avLst>
          </a:prstGeom>
          <a:solidFill>
            <a:srgbClr val="FF0000">
              <a:alpha val="6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3371711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683568" y="188640"/>
            <a:ext cx="7776864" cy="1200329"/>
          </a:xfrm>
          <a:prstGeom prst="rect">
            <a:avLst/>
          </a:prstGeom>
          <a:noFill/>
        </p:spPr>
        <p:txBody>
          <a:bodyPr wrap="square" rtlCol="0">
            <a:spAutoFit/>
          </a:bodyPr>
          <a:lstStyle/>
          <a:p>
            <a:pPr lvl="0" algn="ctr"/>
            <a:r>
              <a:rPr lang="en-AU" sz="7200" i="1" dirty="0" smtClean="0">
                <a:solidFill>
                  <a:srgbClr val="FF0000"/>
                </a:solidFill>
                <a:latin typeface="Chiller" panose="04020404031007020602" pitchFamily="82" charset="0"/>
              </a:rPr>
              <a:t>Immediate Dangers…</a:t>
            </a:r>
            <a:endParaRPr lang="en-AU" sz="7200" b="1" i="1" dirty="0">
              <a:solidFill>
                <a:prstClr val="black"/>
              </a:solidFill>
            </a:endParaRPr>
          </a:p>
        </p:txBody>
      </p:sp>
      <p:sp>
        <p:nvSpPr>
          <p:cNvPr id="3" name="TextBox 2"/>
          <p:cNvSpPr txBox="1"/>
          <p:nvPr/>
        </p:nvSpPr>
        <p:spPr>
          <a:xfrm>
            <a:off x="661166" y="1419507"/>
            <a:ext cx="7776864" cy="461665"/>
          </a:xfrm>
          <a:prstGeom prst="rect">
            <a:avLst/>
          </a:prstGeom>
          <a:noFill/>
        </p:spPr>
        <p:txBody>
          <a:bodyPr wrap="square" rtlCol="0">
            <a:spAutoFit/>
          </a:bodyPr>
          <a:lstStyle/>
          <a:p>
            <a:pPr algn="ctr"/>
            <a:r>
              <a:rPr lang="en-AU" sz="2400" dirty="0" smtClean="0">
                <a:solidFill>
                  <a:srgbClr val="FF0000"/>
                </a:solidFill>
              </a:rPr>
              <a:t>Lack of regulation</a:t>
            </a:r>
            <a:endParaRPr lang="en-AU" sz="2400" b="1" dirty="0"/>
          </a:p>
        </p:txBody>
      </p:sp>
      <p:pic>
        <p:nvPicPr>
          <p:cNvPr id="4" name="Picture 8" descr="C:\Users\COCKSBF\AppData\Local\Microsoft\Windows\Temporary Internet Files\Content.IE5\SUVA0Q6N\Editorial_cartoon_depicting_Charles_Darwin_as_an_ape_%281871%2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6201" y="2183347"/>
            <a:ext cx="1330175" cy="17904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4" descr="C:\Users\COCKSBF\AppData\Local\Microsoft\Windows\Temporary Internet Files\Content.IE5\K6W032LP\7f3d287927bbf331b7481549d55a5872_7555200_image_lead_brai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1988111"/>
            <a:ext cx="1944216" cy="17031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5" descr="C:\Users\COCKSBF\AppData\Local\Microsoft\Windows\Temporary Internet Files\Content.IE5\GVHI8JJB\blob-2x[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376" y="131486"/>
            <a:ext cx="1187624" cy="13321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C:\Users\COCKSBF\AppData\Local\Microsoft\Windows\Temporary Internet Files\Content.IE5\YR5XN0A1\cellcommunication[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6764" y="4827168"/>
            <a:ext cx="2286571" cy="15349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il_fi" descr="Description: http://upload.wikimedia.org/wikipedia/commons/3/33/Head-Measurer_of_Tremearne_(fron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5512" y="4652343"/>
            <a:ext cx="1813416" cy="170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l_fi" descr="obey_de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51920" y="3069596"/>
            <a:ext cx="1770512" cy="157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41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2000" tmFilter="0, 0; .2, .5; .8, .5; 1, 0"/>
                                        <p:tgtEl>
                                          <p:spTgt spid="6"/>
                                        </p:tgtEl>
                                      </p:cBhvr>
                                    </p:animEffect>
                                    <p:animScale>
                                      <p:cBhvr>
                                        <p:cTn id="7" dur="10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683568" y="188640"/>
            <a:ext cx="7776864" cy="1200329"/>
          </a:xfrm>
          <a:prstGeom prst="rect">
            <a:avLst/>
          </a:prstGeom>
          <a:noFill/>
        </p:spPr>
        <p:txBody>
          <a:bodyPr wrap="square" rtlCol="0">
            <a:spAutoFit/>
          </a:bodyPr>
          <a:lstStyle/>
          <a:p>
            <a:pPr lvl="0" algn="ctr"/>
            <a:r>
              <a:rPr lang="en-AU" sz="7200" i="1" dirty="0" smtClean="0">
                <a:solidFill>
                  <a:srgbClr val="FF0000"/>
                </a:solidFill>
                <a:latin typeface="Chiller" panose="04020404031007020602" pitchFamily="82" charset="0"/>
              </a:rPr>
              <a:t>Immediate Dangers…</a:t>
            </a:r>
            <a:endParaRPr lang="en-AU" sz="7200" b="1" i="1" dirty="0">
              <a:solidFill>
                <a:prstClr val="black"/>
              </a:solidFill>
            </a:endParaRPr>
          </a:p>
        </p:txBody>
      </p:sp>
      <p:sp>
        <p:nvSpPr>
          <p:cNvPr id="3" name="TextBox 2"/>
          <p:cNvSpPr txBox="1"/>
          <p:nvPr/>
        </p:nvSpPr>
        <p:spPr>
          <a:xfrm>
            <a:off x="704879" y="1844824"/>
            <a:ext cx="7776864" cy="369332"/>
          </a:xfrm>
          <a:prstGeom prst="rect">
            <a:avLst/>
          </a:prstGeom>
          <a:noFill/>
        </p:spPr>
        <p:txBody>
          <a:bodyPr wrap="square" rtlCol="0">
            <a:spAutoFit/>
          </a:bodyPr>
          <a:lstStyle/>
          <a:p>
            <a:pPr algn="ctr"/>
            <a:r>
              <a:rPr lang="en-AU" dirty="0" smtClean="0">
                <a:solidFill>
                  <a:srgbClr val="FF0000"/>
                </a:solidFill>
                <a:latin typeface="Book Antiqua" panose="02040602050305030304" pitchFamily="18" charset="0"/>
              </a:rPr>
              <a:t>Internet</a:t>
            </a:r>
            <a:endParaRPr lang="en-AU" b="1" dirty="0">
              <a:latin typeface="Book Antiqua" panose="0204060205030503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03" y="1556792"/>
            <a:ext cx="8158215" cy="4712764"/>
          </a:xfrm>
          <a:prstGeom prst="rect">
            <a:avLst/>
          </a:prstGeom>
        </p:spPr>
      </p:pic>
      <p:sp>
        <p:nvSpPr>
          <p:cNvPr id="5" name="Rectangle 4"/>
          <p:cNvSpPr/>
          <p:nvPr/>
        </p:nvSpPr>
        <p:spPr>
          <a:xfrm>
            <a:off x="514203" y="5805264"/>
            <a:ext cx="1393501" cy="4642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7278917" y="5908173"/>
            <a:ext cx="1393501" cy="4642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71343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683568" y="188640"/>
            <a:ext cx="7776864" cy="1200329"/>
          </a:xfrm>
          <a:prstGeom prst="rect">
            <a:avLst/>
          </a:prstGeom>
          <a:noFill/>
        </p:spPr>
        <p:txBody>
          <a:bodyPr wrap="square" rtlCol="0">
            <a:spAutoFit/>
          </a:bodyPr>
          <a:lstStyle/>
          <a:p>
            <a:pPr algn="ctr"/>
            <a:r>
              <a:rPr lang="en-AU" sz="7200" i="1" dirty="0" smtClean="0">
                <a:solidFill>
                  <a:srgbClr val="FF0000"/>
                </a:solidFill>
                <a:latin typeface="Chiller" panose="04020404031007020602" pitchFamily="82" charset="0"/>
              </a:rPr>
              <a:t>Cognitive Augmentation:</a:t>
            </a:r>
            <a:endParaRPr lang="en-AU" sz="7200" b="1" i="1" dirty="0"/>
          </a:p>
        </p:txBody>
      </p:sp>
      <p:sp>
        <p:nvSpPr>
          <p:cNvPr id="5" name="TextBox 4"/>
          <p:cNvSpPr txBox="1"/>
          <p:nvPr/>
        </p:nvSpPr>
        <p:spPr>
          <a:xfrm>
            <a:off x="4190619" y="1628800"/>
            <a:ext cx="3992808" cy="2523768"/>
          </a:xfrm>
          <a:prstGeom prst="rect">
            <a:avLst/>
          </a:prstGeom>
          <a:noFill/>
        </p:spPr>
        <p:txBody>
          <a:bodyPr wrap="square" rtlCol="0">
            <a:spAutoFit/>
          </a:bodyPr>
          <a:lstStyle/>
          <a:p>
            <a:pPr algn="ctr"/>
            <a:r>
              <a:rPr lang="en-AU" dirty="0" smtClean="0">
                <a:solidFill>
                  <a:srgbClr val="FF0000"/>
                </a:solidFill>
              </a:rPr>
              <a:t>Intelligence amplification (IA) (also referred to as cognitive augmentation and machine augmented intelligence) refers to the effective use of information technology in augmenting human intelligence. The idea was first proposed in the </a:t>
            </a:r>
            <a:r>
              <a:rPr lang="en-AU" dirty="0" err="1" smtClean="0">
                <a:solidFill>
                  <a:srgbClr val="FF0000"/>
                </a:solidFill>
              </a:rPr>
              <a:t>1950s</a:t>
            </a:r>
            <a:r>
              <a:rPr lang="en-AU" dirty="0" smtClean="0">
                <a:solidFill>
                  <a:srgbClr val="FF0000"/>
                </a:solidFill>
              </a:rPr>
              <a:t> and </a:t>
            </a:r>
            <a:r>
              <a:rPr lang="en-AU" dirty="0" err="1" smtClean="0">
                <a:solidFill>
                  <a:srgbClr val="FF0000"/>
                </a:solidFill>
              </a:rPr>
              <a:t>1960s</a:t>
            </a:r>
            <a:r>
              <a:rPr lang="en-AU" dirty="0" smtClean="0">
                <a:solidFill>
                  <a:srgbClr val="FF0000"/>
                </a:solidFill>
              </a:rPr>
              <a:t> by cybernetics and early computer pioneers.</a:t>
            </a:r>
          </a:p>
          <a:p>
            <a:pPr algn="ctr"/>
            <a:r>
              <a:rPr lang="en-AU" sz="1400" i="1" dirty="0" smtClean="0">
                <a:solidFill>
                  <a:srgbClr val="FF0000"/>
                </a:solidFill>
              </a:rPr>
              <a:t>en.wikipedia.org/wiki/</a:t>
            </a:r>
            <a:r>
              <a:rPr lang="en-AU" sz="1400" i="1" dirty="0" err="1" smtClean="0">
                <a:solidFill>
                  <a:srgbClr val="FF0000"/>
                </a:solidFill>
              </a:rPr>
              <a:t>Intelligence_amplification</a:t>
            </a:r>
            <a:endParaRPr lang="en-AU" sz="1400" i="1" dirty="0">
              <a:solidFill>
                <a:srgbClr val="FF0000"/>
              </a:solidFill>
            </a:endParaRPr>
          </a:p>
        </p:txBody>
      </p:sp>
      <p:pic>
        <p:nvPicPr>
          <p:cNvPr id="6" name="Picture 13" descr="C:\Users\COCKSBF\AppData\Local\Microsoft\Windows\Temporary Internet Files\Content.IE5\64JNG5K0\brain-short-term-concentra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509120"/>
            <a:ext cx="2320847" cy="19248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90619" y="4578974"/>
            <a:ext cx="3992808" cy="1785104"/>
          </a:xfrm>
          <a:prstGeom prst="rect">
            <a:avLst/>
          </a:prstGeom>
          <a:noFill/>
        </p:spPr>
        <p:txBody>
          <a:bodyPr wrap="square" rtlCol="0">
            <a:spAutoFit/>
          </a:bodyPr>
          <a:lstStyle/>
          <a:p>
            <a:pPr algn="ctr"/>
            <a:r>
              <a:rPr lang="en-AU" sz="2400" dirty="0" smtClean="0">
                <a:solidFill>
                  <a:srgbClr val="FF0000"/>
                </a:solidFill>
              </a:rPr>
              <a:t>Improving neural and cognitive function from the inside out; that is, changing the brain </a:t>
            </a:r>
          </a:p>
          <a:p>
            <a:pPr algn="ctr"/>
            <a:r>
              <a:rPr lang="en-AU" sz="1400" i="1" dirty="0" smtClean="0">
                <a:solidFill>
                  <a:srgbClr val="FF0000"/>
                </a:solidFill>
              </a:rPr>
              <a:t>CNeL, University of South Australia</a:t>
            </a:r>
            <a:endParaRPr lang="en-AU" sz="1400" i="1" dirty="0">
              <a:solidFill>
                <a:srgbClr val="FF0000"/>
              </a:solidFill>
            </a:endParaRPr>
          </a:p>
        </p:txBody>
      </p:sp>
      <p:pic>
        <p:nvPicPr>
          <p:cNvPr id="11" name="Picture 2" descr="C:\Users\COCKSBF\AppData\Local\Microsoft\Windows\Temporary Internet Files\Content.IE5\64JNG5K0\crazy-writ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844824"/>
            <a:ext cx="2320847" cy="1805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64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0"/>
                                        <p:tgtEl>
                                          <p:spTgt spid="6"/>
                                        </p:tgtEl>
                                      </p:cBhvr>
                                    </p:animEffect>
                                    <p:anim calcmode="lin" valueType="num">
                                      <p:cBhvr>
                                        <p:cTn id="8" dur="5000" fill="hold"/>
                                        <p:tgtEl>
                                          <p:spTgt spid="6"/>
                                        </p:tgtEl>
                                        <p:attrNameLst>
                                          <p:attrName>ppt_x</p:attrName>
                                        </p:attrNameLst>
                                      </p:cBhvr>
                                      <p:tavLst>
                                        <p:tav tm="0">
                                          <p:val>
                                            <p:strVal val="#ppt_x"/>
                                          </p:val>
                                        </p:tav>
                                        <p:tav tm="100000">
                                          <p:val>
                                            <p:strVal val="#ppt_x"/>
                                          </p:val>
                                        </p:tav>
                                      </p:tavLst>
                                    </p:anim>
                                    <p:anim calcmode="lin" valueType="num">
                                      <p:cBhvr>
                                        <p:cTn id="9" dur="5000" fill="hold"/>
                                        <p:tgtEl>
                                          <p:spTgt spid="6"/>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0" fill="hold"/>
                                        <p:tgtEl>
                                          <p:spTgt spid="7"/>
                                        </p:tgtEl>
                                        <p:attrNameLst>
                                          <p:attrName>ppt_w</p:attrName>
                                        </p:attrNameLst>
                                      </p:cBhvr>
                                      <p:tavLst>
                                        <p:tav tm="0">
                                          <p:val>
                                            <p:fltVal val="0"/>
                                          </p:val>
                                        </p:tav>
                                        <p:tav tm="100000">
                                          <p:val>
                                            <p:strVal val="#ppt_w"/>
                                          </p:val>
                                        </p:tav>
                                      </p:tavLst>
                                    </p:anim>
                                    <p:anim calcmode="lin" valueType="num">
                                      <p:cBhvr>
                                        <p:cTn id="13" dur="5000" fill="hold"/>
                                        <p:tgtEl>
                                          <p:spTgt spid="7"/>
                                        </p:tgtEl>
                                        <p:attrNameLst>
                                          <p:attrName>ppt_h</p:attrName>
                                        </p:attrNameLst>
                                      </p:cBhvr>
                                      <p:tavLst>
                                        <p:tav tm="0">
                                          <p:val>
                                            <p:fltVal val="0"/>
                                          </p:val>
                                        </p:tav>
                                        <p:tav tm="100000">
                                          <p:val>
                                            <p:strVal val="#ppt_h"/>
                                          </p:val>
                                        </p:tav>
                                      </p:tavLst>
                                    </p:anim>
                                    <p:animEffect transition="in" filter="fade">
                                      <p:cBhvr>
                                        <p:cTn id="14"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895554" y="227155"/>
            <a:ext cx="7776864" cy="1200329"/>
          </a:xfrm>
          <a:prstGeom prst="rect">
            <a:avLst/>
          </a:prstGeom>
          <a:noFill/>
        </p:spPr>
        <p:txBody>
          <a:bodyPr wrap="square" rtlCol="0">
            <a:spAutoFit/>
          </a:bodyPr>
          <a:lstStyle/>
          <a:p>
            <a:pPr lvl="0" algn="ctr"/>
            <a:r>
              <a:rPr lang="en-AU" sz="7200" i="1" dirty="0" smtClean="0">
                <a:solidFill>
                  <a:srgbClr val="FF0000"/>
                </a:solidFill>
                <a:latin typeface="Chiller" panose="04020404031007020602" pitchFamily="82" charset="0"/>
              </a:rPr>
              <a:t>The Future…</a:t>
            </a:r>
            <a:endParaRPr lang="en-AU" sz="7200" b="1" i="1" dirty="0">
              <a:solidFill>
                <a:prstClr val="black"/>
              </a:solidFill>
            </a:endParaRPr>
          </a:p>
        </p:txBody>
      </p:sp>
      <p:sp>
        <p:nvSpPr>
          <p:cNvPr id="5" name="Rectangle 4"/>
          <p:cNvSpPr/>
          <p:nvPr/>
        </p:nvSpPr>
        <p:spPr>
          <a:xfrm>
            <a:off x="514203" y="5805264"/>
            <a:ext cx="1393501" cy="4642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7278917" y="5908173"/>
            <a:ext cx="1393501" cy="4642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11" descr="C:\Users\COCKSBF\AppData\Local\Microsoft\Windows\Temporary Internet Files\Content.IE5\K6W032LP\funny-pictures-of-dogs-dog-ma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063" y="2132856"/>
            <a:ext cx="4583284" cy="44687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91798" y="1242818"/>
            <a:ext cx="3384376" cy="369332"/>
          </a:xfrm>
          <a:prstGeom prst="rect">
            <a:avLst/>
          </a:prstGeom>
          <a:noFill/>
        </p:spPr>
        <p:txBody>
          <a:bodyPr wrap="square" rtlCol="0">
            <a:spAutoFit/>
          </a:bodyPr>
          <a:lstStyle/>
          <a:p>
            <a:pPr algn="ctr"/>
            <a:r>
              <a:rPr lang="en-AU" dirty="0" smtClean="0">
                <a:solidFill>
                  <a:srgbClr val="FF0000"/>
                </a:solidFill>
              </a:rPr>
              <a:t>A gnarly little beastie</a:t>
            </a:r>
            <a:endParaRPr lang="en-AU" dirty="0">
              <a:solidFill>
                <a:srgbClr val="FF0000"/>
              </a:solidFill>
            </a:endParaRPr>
          </a:p>
        </p:txBody>
      </p:sp>
    </p:spTree>
    <p:extLst>
      <p:ext uri="{BB962C8B-B14F-4D97-AF65-F5344CB8AC3E}">
        <p14:creationId xmlns:p14="http://schemas.microsoft.com/office/powerpoint/2010/main" val="364802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359024" y="365061"/>
            <a:ext cx="8784976" cy="923330"/>
          </a:xfrm>
          <a:prstGeom prst="rect">
            <a:avLst/>
          </a:prstGeom>
          <a:noFill/>
        </p:spPr>
        <p:txBody>
          <a:bodyPr wrap="square" rtlCol="0">
            <a:spAutoFit/>
          </a:bodyPr>
          <a:lstStyle/>
          <a:p>
            <a:pPr algn="ctr"/>
            <a:r>
              <a:rPr lang="en-AU" sz="5400" i="1" dirty="0" smtClean="0">
                <a:solidFill>
                  <a:srgbClr val="FF0000"/>
                </a:solidFill>
                <a:latin typeface="Chiller" panose="04020404031007020602" pitchFamily="82" charset="0"/>
              </a:rPr>
              <a:t>What cognitive augmentation can’t do…</a:t>
            </a:r>
            <a:endParaRPr lang="en-AU" sz="5400" b="1" i="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024" y="1297628"/>
            <a:ext cx="8389440" cy="5227716"/>
          </a:xfrm>
          <a:prstGeom prst="rect">
            <a:avLst/>
          </a:prstGeom>
        </p:spPr>
      </p:pic>
    </p:spTree>
    <p:extLst>
      <p:ext uri="{BB962C8B-B14F-4D97-AF65-F5344CB8AC3E}">
        <p14:creationId xmlns:p14="http://schemas.microsoft.com/office/powerpoint/2010/main" val="23468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anim calcmode="lin" valueType="num">
                                      <p:cBhvr>
                                        <p:cTn id="8" dur="5000" fill="hold"/>
                                        <p:tgtEl>
                                          <p:spTgt spid="2"/>
                                        </p:tgtEl>
                                        <p:attrNameLst>
                                          <p:attrName>ppt_w</p:attrName>
                                        </p:attrNameLst>
                                      </p:cBhvr>
                                      <p:tavLst>
                                        <p:tav tm="0" fmla="#ppt_w*sin(2.5*pi*$)">
                                          <p:val>
                                            <p:fltVal val="0"/>
                                          </p:val>
                                        </p:tav>
                                        <p:tav tm="100000">
                                          <p:val>
                                            <p:fltVal val="1"/>
                                          </p:val>
                                        </p:tav>
                                      </p:tavLst>
                                    </p:anim>
                                    <p:anim calcmode="lin" valueType="num">
                                      <p:cBhvr>
                                        <p:cTn id="9"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683568" y="188640"/>
            <a:ext cx="7776864" cy="1015663"/>
          </a:xfrm>
          <a:prstGeom prst="rect">
            <a:avLst/>
          </a:prstGeom>
          <a:noFill/>
        </p:spPr>
        <p:txBody>
          <a:bodyPr wrap="square" rtlCol="0">
            <a:spAutoFit/>
          </a:bodyPr>
          <a:lstStyle/>
          <a:p>
            <a:pPr algn="ctr"/>
            <a:r>
              <a:rPr lang="en-AU" sz="6000" i="1" dirty="0" smtClean="0">
                <a:solidFill>
                  <a:srgbClr val="FF0000"/>
                </a:solidFill>
                <a:latin typeface="Chiller" panose="04020404031007020602" pitchFamily="82" charset="0"/>
              </a:rPr>
              <a:t>What it can (probably) do…</a:t>
            </a:r>
            <a:endParaRPr lang="en-AU" sz="6000" b="1" i="1" dirty="0"/>
          </a:p>
        </p:txBody>
      </p:sp>
      <p:pic>
        <p:nvPicPr>
          <p:cNvPr id="1026" name="Picture 2" descr="MC90005963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483" y="4911196"/>
            <a:ext cx="1440160" cy="146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MC90019541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9522" y="5219602"/>
            <a:ext cx="1314574" cy="112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MC91021726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809437" y="4956180"/>
            <a:ext cx="1180211" cy="150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MC90025242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5858" y="1520035"/>
            <a:ext cx="1432273" cy="162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C:\Users\COCKSBF\AppData\Local\Microsoft\Windows\Temporary Internet Files\Content.IE5\K4U8HH55\large-attention-33.3-9009[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73882" y="1618730"/>
            <a:ext cx="1461646" cy="12813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COCKSBF\AppData\Local\Microsoft\Windows\Temporary Internet Files\Content.IE5\SUVA0Q6N\payattention[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0985" y="5127287"/>
            <a:ext cx="844357" cy="12449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COCKSBF\AppData\Local\Microsoft\Windows\Temporary Internet Files\Content.IE5\LESFZ80X\memory[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22705" y="1780985"/>
            <a:ext cx="1100113" cy="11950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COCKSBF\AppData\Local\Microsoft\Windows\Temporary Internet Files\Content.IE5\HMSDUCRI\evilmojo-550x372[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31481" y="3555268"/>
            <a:ext cx="1298609" cy="878332"/>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COCKSBF\AppData\Local\Microsoft\Windows\Temporary Internet Files\Content.IE5\YR5XN0A1\1831-eggs-happy-sad[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5144" y="1413289"/>
            <a:ext cx="1110028" cy="735394"/>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COCKSBF\AppData\Local\Microsoft\Windows\Temporary Internet Files\Content.IE5\GVHI8JJB\large-A-person-sleeping-66.6-9233[1].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6483" y="3073805"/>
            <a:ext cx="1692168" cy="1531412"/>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C:\Users\COCKSBF\AppData\Local\Microsoft\Windows\Temporary Internet Files\Content.IE5\64JNG5K0\0025-0805-2821-5266_clip_art_graphic_of_a_yellow_star_cartoon_character_flexing_his_arm_muscles[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04705" y="3520430"/>
            <a:ext cx="1030444" cy="948008"/>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C:\Users\COCKSBF\AppData\Local\Microsoft\Windows\Temporary Internet Files\Content.IE5\UHYKSNZ4\cronometro[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12534" y="3477545"/>
            <a:ext cx="1073973" cy="1127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666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683568" y="188640"/>
            <a:ext cx="7776864" cy="1015663"/>
          </a:xfrm>
          <a:prstGeom prst="rect">
            <a:avLst/>
          </a:prstGeom>
          <a:noFill/>
        </p:spPr>
        <p:txBody>
          <a:bodyPr wrap="square" rtlCol="0">
            <a:spAutoFit/>
          </a:bodyPr>
          <a:lstStyle/>
          <a:p>
            <a:pPr algn="ctr"/>
            <a:r>
              <a:rPr lang="en-AU" sz="6000" i="1" dirty="0" smtClean="0">
                <a:solidFill>
                  <a:srgbClr val="FF0000"/>
                </a:solidFill>
                <a:latin typeface="Chiller" panose="04020404031007020602" pitchFamily="82" charset="0"/>
              </a:rPr>
              <a:t>What can’t do it?</a:t>
            </a:r>
            <a:endParaRPr lang="en-AU" sz="6000" b="1" i="1" dirty="0"/>
          </a:p>
        </p:txBody>
      </p:sp>
      <p:sp>
        <p:nvSpPr>
          <p:cNvPr id="7" name="TextBox 6"/>
          <p:cNvSpPr txBox="1"/>
          <p:nvPr/>
        </p:nvSpPr>
        <p:spPr>
          <a:xfrm>
            <a:off x="2771800" y="1414828"/>
            <a:ext cx="3992808" cy="1569660"/>
          </a:xfrm>
          <a:prstGeom prst="rect">
            <a:avLst/>
          </a:prstGeom>
          <a:noFill/>
        </p:spPr>
        <p:txBody>
          <a:bodyPr wrap="square" rtlCol="0">
            <a:spAutoFit/>
          </a:bodyPr>
          <a:lstStyle/>
          <a:p>
            <a:pPr marL="342900" indent="-342900" algn="ctr">
              <a:buFont typeface="Arial" charset="0"/>
              <a:buChar char="•"/>
            </a:pPr>
            <a:r>
              <a:rPr lang="en-AU" sz="2400" dirty="0" smtClean="0">
                <a:solidFill>
                  <a:srgbClr val="FF0000"/>
                </a:solidFill>
              </a:rPr>
              <a:t>fMRI/MRI</a:t>
            </a:r>
          </a:p>
          <a:p>
            <a:pPr marL="342900" indent="-342900" algn="ctr">
              <a:buFont typeface="Arial" charset="0"/>
              <a:buChar char="•"/>
            </a:pPr>
            <a:r>
              <a:rPr lang="en-AU" sz="2400" dirty="0" smtClean="0">
                <a:solidFill>
                  <a:srgbClr val="FF0000"/>
                </a:solidFill>
              </a:rPr>
              <a:t>PET</a:t>
            </a:r>
          </a:p>
          <a:p>
            <a:pPr marL="342900" indent="-342900" algn="ctr">
              <a:buFont typeface="Arial" charset="0"/>
              <a:buChar char="•"/>
            </a:pPr>
            <a:r>
              <a:rPr lang="en-AU" sz="2400" dirty="0" smtClean="0">
                <a:solidFill>
                  <a:srgbClr val="FF0000"/>
                </a:solidFill>
              </a:rPr>
              <a:t>Diffusion tensor imaging </a:t>
            </a:r>
          </a:p>
          <a:p>
            <a:pPr marL="342900" indent="-342900" algn="ctr">
              <a:buFont typeface="Arial" charset="0"/>
              <a:buChar char="•"/>
            </a:pPr>
            <a:r>
              <a:rPr lang="en-AU" sz="2400" dirty="0" smtClean="0">
                <a:solidFill>
                  <a:srgbClr val="FF0000"/>
                </a:solidFill>
              </a:rPr>
              <a:t>CT</a:t>
            </a:r>
            <a:endParaRPr lang="en-AU" sz="1400" i="1" dirty="0">
              <a:solidFill>
                <a:srgbClr val="FF0000"/>
              </a:solidFill>
            </a:endParaRPr>
          </a:p>
        </p:txBody>
      </p:sp>
      <p:sp>
        <p:nvSpPr>
          <p:cNvPr id="8" name="TextBox 7"/>
          <p:cNvSpPr txBox="1"/>
          <p:nvPr/>
        </p:nvSpPr>
        <p:spPr>
          <a:xfrm>
            <a:off x="2727426" y="4329493"/>
            <a:ext cx="3992808" cy="830997"/>
          </a:xfrm>
          <a:prstGeom prst="rect">
            <a:avLst/>
          </a:prstGeom>
          <a:noFill/>
        </p:spPr>
        <p:txBody>
          <a:bodyPr wrap="square" rtlCol="0">
            <a:spAutoFit/>
          </a:bodyPr>
          <a:lstStyle/>
          <a:p>
            <a:pPr marL="342900" indent="-342900" algn="ctr">
              <a:buFont typeface="Arial" charset="0"/>
              <a:buChar char="•"/>
            </a:pPr>
            <a:r>
              <a:rPr lang="en-AU" sz="2400" dirty="0" smtClean="0">
                <a:solidFill>
                  <a:srgbClr val="FF0000"/>
                </a:solidFill>
              </a:rPr>
              <a:t>MEG ?</a:t>
            </a:r>
          </a:p>
          <a:p>
            <a:pPr marL="342900" indent="-342900" algn="ctr">
              <a:buFont typeface="Arial" charset="0"/>
              <a:buChar char="•"/>
            </a:pPr>
            <a:r>
              <a:rPr lang="en-AU" sz="2400" dirty="0" err="1" smtClean="0">
                <a:solidFill>
                  <a:srgbClr val="FF0000"/>
                </a:solidFill>
              </a:rPr>
              <a:t>rTMS</a:t>
            </a:r>
            <a:r>
              <a:rPr lang="en-AU" sz="2400" dirty="0" smtClean="0">
                <a:solidFill>
                  <a:srgbClr val="FF0000"/>
                </a:solidFill>
              </a:rPr>
              <a:t>/</a:t>
            </a:r>
            <a:r>
              <a:rPr lang="en-AU" sz="2400" dirty="0" err="1" smtClean="0">
                <a:solidFill>
                  <a:srgbClr val="FF0000"/>
                </a:solidFill>
              </a:rPr>
              <a:t>TMS</a:t>
            </a:r>
            <a:r>
              <a:rPr lang="en-AU" sz="2400" dirty="0" smtClean="0">
                <a:solidFill>
                  <a:srgbClr val="FF0000"/>
                </a:solidFill>
              </a:rPr>
              <a:t>?</a:t>
            </a:r>
            <a:endParaRPr lang="en-AU" sz="1400" i="1" dirty="0">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82" y="1204303"/>
            <a:ext cx="1812919" cy="135794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272" y="1204303"/>
            <a:ext cx="1812920" cy="134048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7812" y="3034760"/>
            <a:ext cx="1032037" cy="1135240"/>
          </a:xfrm>
          <a:prstGeom prst="rect">
            <a:avLst/>
          </a:prstGeom>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6096" y="5504686"/>
            <a:ext cx="691733" cy="92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0273" y="3119691"/>
            <a:ext cx="1812919" cy="1202369"/>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1880" y="5504686"/>
            <a:ext cx="1605904" cy="92231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081" y="3146063"/>
            <a:ext cx="1812920" cy="1149627"/>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084" y="4993077"/>
            <a:ext cx="1882667" cy="1433919"/>
          </a:xfrm>
          <a:prstGeom prst="rect">
            <a:avLst/>
          </a:prstGeom>
        </p:spPr>
      </p:pic>
      <p:pic>
        <p:nvPicPr>
          <p:cNvPr id="9218" name="il_fi" descr="wassermanne@nind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20273" y="4923660"/>
            <a:ext cx="1657350" cy="150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122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683568" y="188640"/>
            <a:ext cx="7776864" cy="1200329"/>
          </a:xfrm>
          <a:prstGeom prst="rect">
            <a:avLst/>
          </a:prstGeom>
          <a:noFill/>
        </p:spPr>
        <p:txBody>
          <a:bodyPr wrap="square" rtlCol="0">
            <a:spAutoFit/>
          </a:bodyPr>
          <a:lstStyle/>
          <a:p>
            <a:pPr algn="ctr"/>
            <a:r>
              <a:rPr lang="en-AU" sz="7200" i="1" dirty="0" smtClean="0">
                <a:solidFill>
                  <a:srgbClr val="FF0000"/>
                </a:solidFill>
                <a:latin typeface="Chiller" panose="04020404031007020602" pitchFamily="82" charset="0"/>
              </a:rPr>
              <a:t>Good and Bad…</a:t>
            </a:r>
            <a:endParaRPr lang="en-AU" sz="7200" b="1" i="1" dirty="0"/>
          </a:p>
        </p:txBody>
      </p:sp>
      <p:sp>
        <p:nvSpPr>
          <p:cNvPr id="3" name="TextBox 2"/>
          <p:cNvSpPr txBox="1"/>
          <p:nvPr/>
        </p:nvSpPr>
        <p:spPr>
          <a:xfrm>
            <a:off x="693047" y="1388969"/>
            <a:ext cx="7776864" cy="461665"/>
          </a:xfrm>
          <a:prstGeom prst="rect">
            <a:avLst/>
          </a:prstGeom>
          <a:noFill/>
        </p:spPr>
        <p:txBody>
          <a:bodyPr wrap="square" rtlCol="0">
            <a:spAutoFit/>
          </a:bodyPr>
          <a:lstStyle/>
          <a:p>
            <a:pPr algn="ctr"/>
            <a:r>
              <a:rPr lang="en-AU" sz="2400" dirty="0" err="1" smtClean="0">
                <a:solidFill>
                  <a:srgbClr val="FF0000"/>
                </a:solidFill>
              </a:rPr>
              <a:t>Neurofeedback</a:t>
            </a:r>
            <a:r>
              <a:rPr lang="en-AU" sz="2400" dirty="0" smtClean="0">
                <a:solidFill>
                  <a:srgbClr val="FF0000"/>
                </a:solidFill>
              </a:rPr>
              <a:t> (</a:t>
            </a:r>
            <a:r>
              <a:rPr lang="en-AU" sz="2400" dirty="0" err="1" smtClean="0">
                <a:solidFill>
                  <a:srgbClr val="FF0000"/>
                </a:solidFill>
              </a:rPr>
              <a:t>NFB</a:t>
            </a:r>
            <a:r>
              <a:rPr lang="en-AU" sz="2400" dirty="0" smtClean="0">
                <a:solidFill>
                  <a:srgbClr val="FF0000"/>
                </a:solidFill>
              </a:rPr>
              <a:t>)</a:t>
            </a:r>
            <a:endParaRPr lang="en-AU" sz="2400" b="1" dirty="0"/>
          </a:p>
        </p:txBody>
      </p:sp>
      <p:pic>
        <p:nvPicPr>
          <p:cNvPr id="4" name="Picture 8" descr="C:\Users\COCKSBF\AppData\Local\Microsoft\Windows\Temporary Internet Files\Content.IE5\XOHXKL0O\ultra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978" y="2204864"/>
            <a:ext cx="3646666" cy="3646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545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683568" y="188640"/>
            <a:ext cx="7776864" cy="1200329"/>
          </a:xfrm>
          <a:prstGeom prst="rect">
            <a:avLst/>
          </a:prstGeom>
          <a:noFill/>
        </p:spPr>
        <p:txBody>
          <a:bodyPr wrap="square" rtlCol="0">
            <a:spAutoFit/>
          </a:bodyPr>
          <a:lstStyle/>
          <a:p>
            <a:pPr lvl="0" algn="ctr"/>
            <a:r>
              <a:rPr lang="en-AU" sz="7200" i="1" dirty="0">
                <a:solidFill>
                  <a:srgbClr val="FF0000"/>
                </a:solidFill>
                <a:latin typeface="Chiller" panose="04020404031007020602" pitchFamily="82" charset="0"/>
              </a:rPr>
              <a:t>Good and Bad…</a:t>
            </a:r>
            <a:endParaRPr lang="en-AU" sz="7200" b="1" i="1" dirty="0">
              <a:solidFill>
                <a:prstClr val="black"/>
              </a:solidFill>
            </a:endParaRPr>
          </a:p>
        </p:txBody>
      </p:sp>
      <p:sp>
        <p:nvSpPr>
          <p:cNvPr id="3" name="TextBox 2"/>
          <p:cNvSpPr txBox="1"/>
          <p:nvPr/>
        </p:nvSpPr>
        <p:spPr>
          <a:xfrm>
            <a:off x="683568" y="1404993"/>
            <a:ext cx="7776864" cy="461665"/>
          </a:xfrm>
          <a:prstGeom prst="rect">
            <a:avLst/>
          </a:prstGeom>
          <a:noFill/>
        </p:spPr>
        <p:txBody>
          <a:bodyPr wrap="square" rtlCol="0">
            <a:spAutoFit/>
          </a:bodyPr>
          <a:lstStyle/>
          <a:p>
            <a:pPr algn="ctr"/>
            <a:r>
              <a:rPr lang="en-AU" sz="2400" dirty="0" smtClean="0">
                <a:solidFill>
                  <a:srgbClr val="FF0000"/>
                </a:solidFill>
              </a:rPr>
              <a:t>Meditation</a:t>
            </a:r>
            <a:endParaRPr lang="en-AU" sz="2400" b="1" dirty="0"/>
          </a:p>
        </p:txBody>
      </p:sp>
      <p:pic>
        <p:nvPicPr>
          <p:cNvPr id="7173" name="Picture 5" descr="C:\Users\COCKSBF\AppData\Local\Microsoft\Windows\Temporary Internet Files\Content.IE5\YR5XN0A1\medium-Man-Meditating-33.3-12773[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4876" y="2492896"/>
            <a:ext cx="3254247" cy="3427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165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683568" y="188640"/>
            <a:ext cx="7776864" cy="1200329"/>
          </a:xfrm>
          <a:prstGeom prst="rect">
            <a:avLst/>
          </a:prstGeom>
          <a:noFill/>
        </p:spPr>
        <p:txBody>
          <a:bodyPr wrap="square" rtlCol="0">
            <a:spAutoFit/>
          </a:bodyPr>
          <a:lstStyle/>
          <a:p>
            <a:pPr lvl="0" algn="ctr"/>
            <a:r>
              <a:rPr lang="en-AU" sz="7200" i="1" dirty="0">
                <a:solidFill>
                  <a:srgbClr val="FF0000"/>
                </a:solidFill>
                <a:latin typeface="Chiller" panose="04020404031007020602" pitchFamily="82" charset="0"/>
              </a:rPr>
              <a:t>Good and Bad…</a:t>
            </a:r>
            <a:endParaRPr lang="en-AU" sz="7200" b="1" i="1" dirty="0">
              <a:solidFill>
                <a:prstClr val="black"/>
              </a:solidFill>
            </a:endParaRPr>
          </a:p>
        </p:txBody>
      </p:sp>
      <p:sp>
        <p:nvSpPr>
          <p:cNvPr id="3" name="TextBox 2"/>
          <p:cNvSpPr txBox="1"/>
          <p:nvPr/>
        </p:nvSpPr>
        <p:spPr>
          <a:xfrm>
            <a:off x="670045" y="1491516"/>
            <a:ext cx="7776864" cy="461665"/>
          </a:xfrm>
          <a:prstGeom prst="rect">
            <a:avLst/>
          </a:prstGeom>
          <a:noFill/>
        </p:spPr>
        <p:txBody>
          <a:bodyPr wrap="square" rtlCol="0">
            <a:spAutoFit/>
          </a:bodyPr>
          <a:lstStyle/>
          <a:p>
            <a:pPr algn="ctr"/>
            <a:r>
              <a:rPr lang="en-AU" sz="2400" dirty="0" smtClean="0">
                <a:solidFill>
                  <a:srgbClr val="FF0000"/>
                </a:solidFill>
              </a:rPr>
              <a:t>Brain and physical training</a:t>
            </a:r>
            <a:endParaRPr lang="en-AU" sz="2400" b="1" dirty="0"/>
          </a:p>
        </p:txBody>
      </p:sp>
      <p:pic>
        <p:nvPicPr>
          <p:cNvPr id="8197" name="Picture 5" descr="C:\Users\COCKSBF\AppData\Local\Microsoft\Windows\Temporary Internet Files\Content.IE5\YR5XN0A1\Cartoon_cheerleader[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5105" y="2215139"/>
            <a:ext cx="2417465" cy="1813099"/>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C:\Users\COCKSBF\AppData\Local\Microsoft\Windows\Temporary Internet Files\Content.IE5\K4U8HH55\educatio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1902" y="2348391"/>
            <a:ext cx="1246535" cy="913572"/>
          </a:xfrm>
          <a:prstGeom prst="rect">
            <a:avLst/>
          </a:prstGeom>
          <a:noFill/>
          <a:extLst>
            <a:ext uri="{909E8E84-426E-40DD-AFC4-6F175D3DCCD1}">
              <a14:hiddenFill xmlns:a14="http://schemas.microsoft.com/office/drawing/2010/main">
                <a:solidFill>
                  <a:srgbClr val="FFFFFF"/>
                </a:solidFill>
              </a14:hiddenFill>
            </a:ext>
          </a:extLst>
        </p:spPr>
      </p:pic>
      <p:pic>
        <p:nvPicPr>
          <p:cNvPr id="8213" name="Picture 21" descr="C:\Users\COCKSBF\AppData\Local\Microsoft\Windows\Temporary Internet Files\Content.IE5\GVHI8JJB\cartoon_running[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8014" y="2847082"/>
            <a:ext cx="1082181" cy="1031454"/>
          </a:xfrm>
          <a:prstGeom prst="rect">
            <a:avLst/>
          </a:prstGeom>
          <a:noFill/>
          <a:extLst>
            <a:ext uri="{909E8E84-426E-40DD-AFC4-6F175D3DCCD1}">
              <a14:hiddenFill xmlns:a14="http://schemas.microsoft.com/office/drawing/2010/main">
                <a:solidFill>
                  <a:srgbClr val="FFFFFF"/>
                </a:solidFill>
              </a14:hiddenFill>
            </a:ext>
          </a:extLst>
        </p:spPr>
      </p:pic>
      <p:pic>
        <p:nvPicPr>
          <p:cNvPr id="8215" name="Picture 23" descr="C:\Users\COCKSBF\AppData\Local\Microsoft\Windows\Temporary Internet Files\Content.IE5\HMSDUCRI\weight_lifting_14[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624" y="4853896"/>
            <a:ext cx="1116010" cy="983911"/>
          </a:xfrm>
          <a:prstGeom prst="rect">
            <a:avLst/>
          </a:prstGeom>
          <a:noFill/>
          <a:extLst>
            <a:ext uri="{909E8E84-426E-40DD-AFC4-6F175D3DCCD1}">
              <a14:hiddenFill xmlns:a14="http://schemas.microsoft.com/office/drawing/2010/main">
                <a:solidFill>
                  <a:srgbClr val="FFFFFF"/>
                </a:solidFill>
              </a14:hiddenFill>
            </a:ext>
          </a:extLst>
        </p:spPr>
      </p:pic>
      <p:pic>
        <p:nvPicPr>
          <p:cNvPr id="8218" name="Picture 26" descr="C:\Users\COCKSBF\AppData\Local\Microsoft\Windows\Temporary Internet Files\Content.IE5\K4U8HH55\cerebro-pesas[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93000" y="4073495"/>
            <a:ext cx="1284896" cy="1026807"/>
          </a:xfrm>
          <a:prstGeom prst="rect">
            <a:avLst/>
          </a:prstGeom>
          <a:noFill/>
          <a:extLst>
            <a:ext uri="{909E8E84-426E-40DD-AFC4-6F175D3DCCD1}">
              <a14:hiddenFill xmlns:a14="http://schemas.microsoft.com/office/drawing/2010/main">
                <a:solidFill>
                  <a:srgbClr val="FFFFFF"/>
                </a:solidFill>
              </a14:hiddenFill>
            </a:ext>
          </a:extLst>
        </p:spPr>
      </p:pic>
      <p:pic>
        <p:nvPicPr>
          <p:cNvPr id="8219" name="Picture 27" descr="C:\Users\COCKSBF\AppData\Local\Microsoft\Windows\Temporary Internet Files\Content.IE5\JC6IKWPK\2137737248_e9f3e429d1_z[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52043" y="3383670"/>
            <a:ext cx="975360" cy="975360"/>
          </a:xfrm>
          <a:prstGeom prst="rect">
            <a:avLst/>
          </a:prstGeom>
          <a:noFill/>
          <a:extLst>
            <a:ext uri="{909E8E84-426E-40DD-AFC4-6F175D3DCCD1}">
              <a14:hiddenFill xmlns:a14="http://schemas.microsoft.com/office/drawing/2010/main">
                <a:solidFill>
                  <a:srgbClr val="FFFFFF"/>
                </a:solidFill>
              </a14:hiddenFill>
            </a:ext>
          </a:extLst>
        </p:spPr>
      </p:pic>
      <p:pic>
        <p:nvPicPr>
          <p:cNvPr id="8220" name="Picture 28" descr="C:\Users\COCKSBF\AppData\Local\Microsoft\Windows\Temporary Internet Files\Content.IE5\LESFZ80X\02 Feb 13 LA Times Crossword Solution[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00192" y="5630993"/>
            <a:ext cx="675991" cy="675991"/>
          </a:xfrm>
          <a:prstGeom prst="rect">
            <a:avLst/>
          </a:prstGeom>
          <a:noFill/>
          <a:extLst>
            <a:ext uri="{909E8E84-426E-40DD-AFC4-6F175D3DCCD1}">
              <a14:hiddenFill xmlns:a14="http://schemas.microsoft.com/office/drawing/2010/main">
                <a:solidFill>
                  <a:srgbClr val="FFFFFF"/>
                </a:solidFill>
              </a14:hiddenFill>
            </a:ext>
          </a:extLst>
        </p:spPr>
      </p:pic>
      <p:pic>
        <p:nvPicPr>
          <p:cNvPr id="8222" name="Picture 30" descr="C:\Users\COCKSBF\AppData\Local\Microsoft\Windows\Temporary Internet Files\Content.IE5\GVHI8JJB\old_man_basketball_color_by_guillermoramirez-d5gmapn[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49104" y="5100302"/>
            <a:ext cx="1222779" cy="1213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178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683568" y="188640"/>
            <a:ext cx="7776864" cy="1200329"/>
          </a:xfrm>
          <a:prstGeom prst="rect">
            <a:avLst/>
          </a:prstGeom>
          <a:noFill/>
        </p:spPr>
        <p:txBody>
          <a:bodyPr wrap="square" rtlCol="0">
            <a:spAutoFit/>
          </a:bodyPr>
          <a:lstStyle/>
          <a:p>
            <a:pPr lvl="0" algn="ctr"/>
            <a:r>
              <a:rPr lang="en-AU" sz="7200" i="1" dirty="0">
                <a:solidFill>
                  <a:srgbClr val="FF0000"/>
                </a:solidFill>
                <a:latin typeface="Chiller" panose="04020404031007020602" pitchFamily="82" charset="0"/>
              </a:rPr>
              <a:t>Good and Bad…</a:t>
            </a:r>
            <a:endParaRPr lang="en-AU" sz="7200" b="1" i="1" dirty="0">
              <a:solidFill>
                <a:prstClr val="black"/>
              </a:solidFill>
            </a:endParaRPr>
          </a:p>
        </p:txBody>
      </p:sp>
      <p:sp>
        <p:nvSpPr>
          <p:cNvPr id="3" name="TextBox 2"/>
          <p:cNvSpPr txBox="1"/>
          <p:nvPr/>
        </p:nvSpPr>
        <p:spPr>
          <a:xfrm>
            <a:off x="806792" y="1399183"/>
            <a:ext cx="7776864" cy="461665"/>
          </a:xfrm>
          <a:prstGeom prst="rect">
            <a:avLst/>
          </a:prstGeom>
          <a:noFill/>
        </p:spPr>
        <p:txBody>
          <a:bodyPr wrap="square" rtlCol="0">
            <a:spAutoFit/>
          </a:bodyPr>
          <a:lstStyle/>
          <a:p>
            <a:pPr algn="ctr"/>
            <a:r>
              <a:rPr lang="en-AU" sz="2400" dirty="0" smtClean="0">
                <a:solidFill>
                  <a:srgbClr val="FF0000"/>
                </a:solidFill>
              </a:rPr>
              <a:t>Food and other supplements</a:t>
            </a:r>
            <a:endParaRPr lang="en-AU" sz="2400" b="1" dirty="0"/>
          </a:p>
        </p:txBody>
      </p:sp>
      <p:pic>
        <p:nvPicPr>
          <p:cNvPr id="5124" name="Picture 4" descr="C:\Users\COCKSBF\AppData\Local\Microsoft\Windows\Temporary Internet Files\Content.IE5\K6W032LP\cup-of-coffee-14254-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7380" y="3582377"/>
            <a:ext cx="2095687" cy="1498416"/>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C:\Users\COCKSBF\AppData\Local\Microsoft\Windows\Temporary Internet Files\Content.IE5\YR5XN0A1\Q1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2742548"/>
            <a:ext cx="1282719" cy="962039"/>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C:\Users\COCKSBF\AppData\Local\Microsoft\Windows\Temporary Internet Files\Content.IE5\YR5XN0A1\chocolate-bar-unwrapped[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8373" y="4941168"/>
            <a:ext cx="943341" cy="977032"/>
          </a:xfrm>
          <a:prstGeom prst="rect">
            <a:avLst/>
          </a:prstGeom>
          <a:noFill/>
          <a:extLst>
            <a:ext uri="{909E8E84-426E-40DD-AFC4-6F175D3DCCD1}">
              <a14:hiddenFill xmlns:a14="http://schemas.microsoft.com/office/drawing/2010/main">
                <a:solidFill>
                  <a:srgbClr val="FFFFFF"/>
                </a:solidFill>
              </a14:hiddenFill>
            </a:ext>
          </a:extLst>
        </p:spPr>
      </p:pic>
      <p:pic>
        <p:nvPicPr>
          <p:cNvPr id="5137" name="Picture 17" descr="C:\Users\COCKSBF\AppData\Local\Microsoft\Windows\Temporary Internet Files\Content.IE5\LESFZ80X\PngMedium-piece-of-wrapped-candy-10078[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3" y="5151007"/>
            <a:ext cx="2053049" cy="937559"/>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C:\Users\COCKSBF\AppData\Local\Microsoft\Windows\Temporary Internet Files\Content.IE5\64JNG5K0\Ginkgo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2836" y="2584346"/>
            <a:ext cx="1008112" cy="998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99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124"/>
                                        </p:tgtEl>
                                        <p:attrNameLst>
                                          <p:attrName>r</p:attrName>
                                        </p:attrNameLst>
                                      </p:cBhvr>
                                    </p:animRot>
                                    <p:animRot by="-240000">
                                      <p:cBhvr>
                                        <p:cTn id="7" dur="200" fill="hold">
                                          <p:stCondLst>
                                            <p:cond delay="200"/>
                                          </p:stCondLst>
                                        </p:cTn>
                                        <p:tgtEl>
                                          <p:spTgt spid="5124"/>
                                        </p:tgtEl>
                                        <p:attrNameLst>
                                          <p:attrName>r</p:attrName>
                                        </p:attrNameLst>
                                      </p:cBhvr>
                                    </p:animRot>
                                    <p:animRot by="240000">
                                      <p:cBhvr>
                                        <p:cTn id="8" dur="200" fill="hold">
                                          <p:stCondLst>
                                            <p:cond delay="400"/>
                                          </p:stCondLst>
                                        </p:cTn>
                                        <p:tgtEl>
                                          <p:spTgt spid="5124"/>
                                        </p:tgtEl>
                                        <p:attrNameLst>
                                          <p:attrName>r</p:attrName>
                                        </p:attrNameLst>
                                      </p:cBhvr>
                                    </p:animRot>
                                    <p:animRot by="-240000">
                                      <p:cBhvr>
                                        <p:cTn id="9" dur="200" fill="hold">
                                          <p:stCondLst>
                                            <p:cond delay="600"/>
                                          </p:stCondLst>
                                        </p:cTn>
                                        <p:tgtEl>
                                          <p:spTgt spid="5124"/>
                                        </p:tgtEl>
                                        <p:attrNameLst>
                                          <p:attrName>r</p:attrName>
                                        </p:attrNameLst>
                                      </p:cBhvr>
                                    </p:animRot>
                                    <p:animRot by="120000">
                                      <p:cBhvr>
                                        <p:cTn id="10" dur="200" fill="hold">
                                          <p:stCondLst>
                                            <p:cond delay="800"/>
                                          </p:stCondLst>
                                        </p:cTn>
                                        <p:tgtEl>
                                          <p:spTgt spid="51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TotalTime>
  <Words>269</Words>
  <Application>Microsoft Office PowerPoint</Application>
  <PresentationFormat>On-screen Show (4:3)</PresentationFormat>
  <Paragraphs>73</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Book Antiqua</vt:lpstr>
      <vt:lpstr>Calibri</vt:lpstr>
      <vt:lpstr>Chiller</vt:lpstr>
      <vt:lpstr>Harrington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South Australia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Bernadine Cocks</dc:creator>
  <cp:lastModifiedBy>Lynne Kruger</cp:lastModifiedBy>
  <cp:revision>57</cp:revision>
  <dcterms:created xsi:type="dcterms:W3CDTF">2015-01-20T04:45:40Z</dcterms:created>
  <dcterms:modified xsi:type="dcterms:W3CDTF">2015-03-02T00:59:58Z</dcterms:modified>
</cp:coreProperties>
</file>