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0" r:id="rId3"/>
    <p:sldId id="262" r:id="rId4"/>
    <p:sldId id="267" r:id="rId5"/>
    <p:sldId id="268" r:id="rId6"/>
    <p:sldId id="265" r:id="rId7"/>
    <p:sldId id="269" r:id="rId8"/>
    <p:sldId id="275" r:id="rId9"/>
    <p:sldId id="276" r:id="rId10"/>
    <p:sldId id="270" r:id="rId11"/>
    <p:sldId id="277" r:id="rId12"/>
    <p:sldId id="278" r:id="rId13"/>
    <p:sldId id="279" r:id="rId14"/>
    <p:sldId id="284" r:id="rId15"/>
    <p:sldId id="292" r:id="rId16"/>
    <p:sldId id="293" r:id="rId17"/>
    <p:sldId id="274" r:id="rId18"/>
    <p:sldId id="271" r:id="rId19"/>
    <p:sldId id="294" r:id="rId20"/>
    <p:sldId id="295" r:id="rId21"/>
    <p:sldId id="296" r:id="rId22"/>
    <p:sldId id="286" r:id="rId23"/>
    <p:sldId id="297" r:id="rId24"/>
    <p:sldId id="29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14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D6BF3C-251C-45C0-A08C-76EE75810454}" type="datetimeFigureOut">
              <a:rPr lang="en-AU" smtClean="0"/>
              <a:t>10/02/2015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D53D33-581F-41AC-AD28-486761023360}" type="slidenum">
              <a:rPr lang="en-AU" smtClean="0"/>
              <a:t>‹#›</a:t>
            </a:fld>
            <a:endParaRPr lang="en-AU"/>
          </a:p>
        </p:txBody>
      </p:sp>
    </p:spTree>
    <p:extLst>
      <p:ext uri="{BB962C8B-B14F-4D97-AF65-F5344CB8AC3E}">
        <p14:creationId xmlns:p14="http://schemas.microsoft.com/office/powerpoint/2010/main" val="2390261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Meet the Small family – Simon, Sally, Stan, Sarah, </a:t>
            </a:r>
            <a:r>
              <a:rPr lang="en-AU" dirty="0" err="1" smtClean="0"/>
              <a:t>Ceefer</a:t>
            </a:r>
            <a:r>
              <a:rPr lang="en-AU" dirty="0" smtClean="0"/>
              <a:t>, </a:t>
            </a:r>
            <a:r>
              <a:rPr lang="en-AU" dirty="0" err="1" smtClean="0"/>
              <a:t>Deefer</a:t>
            </a:r>
            <a:r>
              <a:rPr lang="en-AU" dirty="0" smtClean="0"/>
              <a:t> and Beefer…they look like</a:t>
            </a:r>
            <a:r>
              <a:rPr lang="en-AU" baseline="0" dirty="0" smtClean="0"/>
              <a:t> a fairly average normal family…but are they?  </a:t>
            </a:r>
            <a:endParaRPr lang="en-AU" dirty="0"/>
          </a:p>
        </p:txBody>
      </p:sp>
      <p:sp>
        <p:nvSpPr>
          <p:cNvPr id="4" name="Slide Number Placeholder 3"/>
          <p:cNvSpPr>
            <a:spLocks noGrp="1"/>
          </p:cNvSpPr>
          <p:nvPr>
            <p:ph type="sldNum" sz="quarter" idx="10"/>
          </p:nvPr>
        </p:nvSpPr>
        <p:spPr/>
        <p:txBody>
          <a:bodyPr/>
          <a:lstStyle/>
          <a:p>
            <a:fld id="{89D53D33-581F-41AC-AD28-486761023360}" type="slidenum">
              <a:rPr lang="en-AU" smtClean="0"/>
              <a:t>2</a:t>
            </a:fld>
            <a:endParaRPr lang="en-AU"/>
          </a:p>
        </p:txBody>
      </p:sp>
    </p:spTree>
    <p:extLst>
      <p:ext uri="{BB962C8B-B14F-4D97-AF65-F5344CB8AC3E}">
        <p14:creationId xmlns:p14="http://schemas.microsoft.com/office/powerpoint/2010/main" val="461056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And even bigger networks…</a:t>
            </a:r>
            <a:endParaRPr lang="en-AU" dirty="0"/>
          </a:p>
        </p:txBody>
      </p:sp>
      <p:sp>
        <p:nvSpPr>
          <p:cNvPr id="4" name="Slide Number Placeholder 3"/>
          <p:cNvSpPr>
            <a:spLocks noGrp="1"/>
          </p:cNvSpPr>
          <p:nvPr>
            <p:ph type="sldNum" sz="quarter" idx="10"/>
          </p:nvPr>
        </p:nvSpPr>
        <p:spPr/>
        <p:txBody>
          <a:bodyPr/>
          <a:lstStyle/>
          <a:p>
            <a:fld id="{89D53D33-581F-41AC-AD28-486761023360}" type="slidenum">
              <a:rPr lang="en-AU" smtClean="0"/>
              <a:t>11</a:t>
            </a:fld>
            <a:endParaRPr lang="en-AU"/>
          </a:p>
        </p:txBody>
      </p:sp>
    </p:spTree>
    <p:extLst>
      <p:ext uri="{BB962C8B-B14F-4D97-AF65-F5344CB8AC3E}">
        <p14:creationId xmlns:p14="http://schemas.microsoft.com/office/powerpoint/2010/main" val="4238989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where does the human brain figure in the greater scheme</a:t>
            </a:r>
            <a:r>
              <a:rPr lang="en-AU" baseline="0" dirty="0" smtClean="0"/>
              <a:t> of things so far as network complexity is concerned?</a:t>
            </a:r>
            <a:endParaRPr lang="en-AU" dirty="0"/>
          </a:p>
        </p:txBody>
      </p:sp>
      <p:sp>
        <p:nvSpPr>
          <p:cNvPr id="4" name="Slide Number Placeholder 3"/>
          <p:cNvSpPr>
            <a:spLocks noGrp="1"/>
          </p:cNvSpPr>
          <p:nvPr>
            <p:ph type="sldNum" sz="quarter" idx="10"/>
          </p:nvPr>
        </p:nvSpPr>
        <p:spPr/>
        <p:txBody>
          <a:bodyPr/>
          <a:lstStyle/>
          <a:p>
            <a:fld id="{89D53D33-581F-41AC-AD28-486761023360}" type="slidenum">
              <a:rPr lang="en-AU" smtClean="0"/>
              <a:t>12</a:t>
            </a:fld>
            <a:endParaRPr lang="en-AU"/>
          </a:p>
        </p:txBody>
      </p:sp>
    </p:spTree>
    <p:extLst>
      <p:ext uri="{BB962C8B-B14F-4D97-AF65-F5344CB8AC3E}">
        <p14:creationId xmlns:p14="http://schemas.microsoft.com/office/powerpoint/2010/main" val="2169133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If we now take the Small Family analogy and apply it to neural function, we see pretty much the same pattern of small world networks</a:t>
            </a:r>
            <a:r>
              <a:rPr lang="en-AU" baseline="0" dirty="0" smtClean="0"/>
              <a:t> combining and recombining at both low and high levels to result in whole brain activity or behaviour</a:t>
            </a:r>
            <a:endParaRPr lang="en-AU" dirty="0"/>
          </a:p>
        </p:txBody>
      </p:sp>
      <p:sp>
        <p:nvSpPr>
          <p:cNvPr id="4" name="Slide Number Placeholder 3"/>
          <p:cNvSpPr>
            <a:spLocks noGrp="1"/>
          </p:cNvSpPr>
          <p:nvPr>
            <p:ph type="sldNum" sz="quarter" idx="10"/>
          </p:nvPr>
        </p:nvSpPr>
        <p:spPr/>
        <p:txBody>
          <a:bodyPr/>
          <a:lstStyle/>
          <a:p>
            <a:fld id="{89D53D33-581F-41AC-AD28-486761023360}" type="slidenum">
              <a:rPr lang="en-AU" smtClean="0"/>
              <a:t>13</a:t>
            </a:fld>
            <a:endParaRPr lang="en-AU"/>
          </a:p>
        </p:txBody>
      </p:sp>
    </p:spTree>
    <p:extLst>
      <p:ext uri="{BB962C8B-B14F-4D97-AF65-F5344CB8AC3E}">
        <p14:creationId xmlns:p14="http://schemas.microsoft.com/office/powerpoint/2010/main" val="2311235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 quickly explain a few terms, a Rich Club is a high order network that appears to act as a hub for a variety of smaller small world networks</a:t>
            </a:r>
            <a:endParaRPr lang="en-AU" dirty="0"/>
          </a:p>
        </p:txBody>
      </p:sp>
      <p:sp>
        <p:nvSpPr>
          <p:cNvPr id="4" name="Slide Number Placeholder 3"/>
          <p:cNvSpPr>
            <a:spLocks noGrp="1"/>
          </p:cNvSpPr>
          <p:nvPr>
            <p:ph type="sldNum" sz="quarter" idx="10"/>
          </p:nvPr>
        </p:nvSpPr>
        <p:spPr/>
        <p:txBody>
          <a:bodyPr/>
          <a:lstStyle/>
          <a:p>
            <a:fld id="{89D53D33-581F-41AC-AD28-486761023360}" type="slidenum">
              <a:rPr lang="en-AU" smtClean="0"/>
              <a:t>14</a:t>
            </a:fld>
            <a:endParaRPr lang="en-AU"/>
          </a:p>
        </p:txBody>
      </p:sp>
    </p:spTree>
    <p:extLst>
      <p:ext uri="{BB962C8B-B14F-4D97-AF65-F5344CB8AC3E}">
        <p14:creationId xmlns:p14="http://schemas.microsoft.com/office/powerpoint/2010/main" val="911978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module</a:t>
            </a:r>
            <a:r>
              <a:rPr lang="en-AU" baseline="0" dirty="0" smtClean="0"/>
              <a:t> is more a theoretical concept than a structural/anatomical one (e.g. we’re still looking for Chomsky’s LAD)…but it could also be considered a functional entity – so the “module” that processes music would be a combination of a whole heap of lower level processing units which combine to carry out a function.</a:t>
            </a:r>
            <a:endParaRPr lang="en-AU" dirty="0"/>
          </a:p>
        </p:txBody>
      </p:sp>
      <p:sp>
        <p:nvSpPr>
          <p:cNvPr id="4" name="Slide Number Placeholder 3"/>
          <p:cNvSpPr>
            <a:spLocks noGrp="1"/>
          </p:cNvSpPr>
          <p:nvPr>
            <p:ph type="sldNum" sz="quarter" idx="10"/>
          </p:nvPr>
        </p:nvSpPr>
        <p:spPr/>
        <p:txBody>
          <a:bodyPr/>
          <a:lstStyle/>
          <a:p>
            <a:fld id="{89D53D33-581F-41AC-AD28-486761023360}" type="slidenum">
              <a:rPr lang="en-AU" smtClean="0"/>
              <a:t>15</a:t>
            </a:fld>
            <a:endParaRPr lang="en-AU"/>
          </a:p>
        </p:txBody>
      </p:sp>
    </p:spTree>
    <p:extLst>
      <p:ext uri="{BB962C8B-B14F-4D97-AF65-F5344CB8AC3E}">
        <p14:creationId xmlns:p14="http://schemas.microsoft.com/office/powerpoint/2010/main" val="3264371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some respects, this is exactly</a:t>
            </a:r>
            <a:r>
              <a:rPr lang="en-AU" baseline="0" dirty="0" smtClean="0"/>
              <a:t> what a functional brain network is – except that </a:t>
            </a:r>
            <a:r>
              <a:rPr lang="en-AU" baseline="0" dirty="0" err="1" smtClean="0"/>
              <a:t>FBNs</a:t>
            </a:r>
            <a:r>
              <a:rPr lang="en-AU" baseline="0" dirty="0" smtClean="0"/>
              <a:t> can be measured and modules cannot.</a:t>
            </a:r>
            <a:endParaRPr lang="en-AU" dirty="0"/>
          </a:p>
        </p:txBody>
      </p:sp>
      <p:sp>
        <p:nvSpPr>
          <p:cNvPr id="4" name="Slide Number Placeholder 3"/>
          <p:cNvSpPr>
            <a:spLocks noGrp="1"/>
          </p:cNvSpPr>
          <p:nvPr>
            <p:ph type="sldNum" sz="quarter" idx="10"/>
          </p:nvPr>
        </p:nvSpPr>
        <p:spPr/>
        <p:txBody>
          <a:bodyPr/>
          <a:lstStyle/>
          <a:p>
            <a:fld id="{89D53D33-581F-41AC-AD28-486761023360}" type="slidenum">
              <a:rPr lang="en-AU" smtClean="0"/>
              <a:t>16</a:t>
            </a:fld>
            <a:endParaRPr lang="en-AU"/>
          </a:p>
        </p:txBody>
      </p:sp>
    </p:spTree>
    <p:extLst>
      <p:ext uri="{BB962C8B-B14F-4D97-AF65-F5344CB8AC3E}">
        <p14:creationId xmlns:p14="http://schemas.microsoft.com/office/powerpoint/2010/main" val="3081790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 an example of how these different </a:t>
            </a:r>
            <a:r>
              <a:rPr lang="en-AU" dirty="0" err="1" smtClean="0"/>
              <a:t>FBNs</a:t>
            </a:r>
            <a:r>
              <a:rPr lang="en-AU" baseline="0" dirty="0" smtClean="0"/>
              <a:t> (or Small World Networks) function at different levels, and how they can be functionally involved in more than 1 process is illustrated.</a:t>
            </a:r>
            <a:endParaRPr lang="en-AU" dirty="0"/>
          </a:p>
        </p:txBody>
      </p:sp>
      <p:sp>
        <p:nvSpPr>
          <p:cNvPr id="4" name="Slide Number Placeholder 3"/>
          <p:cNvSpPr>
            <a:spLocks noGrp="1"/>
          </p:cNvSpPr>
          <p:nvPr>
            <p:ph type="sldNum" sz="quarter" idx="10"/>
          </p:nvPr>
        </p:nvSpPr>
        <p:spPr/>
        <p:txBody>
          <a:bodyPr/>
          <a:lstStyle/>
          <a:p>
            <a:fld id="{89D53D33-581F-41AC-AD28-486761023360}" type="slidenum">
              <a:rPr lang="en-AU" smtClean="0"/>
              <a:t>17</a:t>
            </a:fld>
            <a:endParaRPr lang="en-AU"/>
          </a:p>
        </p:txBody>
      </p:sp>
    </p:spTree>
    <p:extLst>
      <p:ext uri="{BB962C8B-B14F-4D97-AF65-F5344CB8AC3E}">
        <p14:creationId xmlns:p14="http://schemas.microsoft.com/office/powerpoint/2010/main" val="2005908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Mentioned</a:t>
            </a:r>
            <a:r>
              <a:rPr lang="en-AU" baseline="0" dirty="0" smtClean="0"/>
              <a:t> before that </a:t>
            </a:r>
            <a:r>
              <a:rPr lang="en-AU" baseline="0" dirty="0" err="1" smtClean="0"/>
              <a:t>FBNs</a:t>
            </a:r>
            <a:r>
              <a:rPr lang="en-AU" baseline="0" dirty="0" smtClean="0"/>
              <a:t> can be measured whereas modules cannot…there are various ways of doing this.  For example…if we were to measure the Small Family network CC, a high CC would show that they are “close” whereas a low CC would suggest that they don’t like spending a lot of time together or have little or nothing in common</a:t>
            </a:r>
            <a:endParaRPr lang="en-AU" dirty="0"/>
          </a:p>
        </p:txBody>
      </p:sp>
      <p:sp>
        <p:nvSpPr>
          <p:cNvPr id="4" name="Slide Number Placeholder 3"/>
          <p:cNvSpPr>
            <a:spLocks noGrp="1"/>
          </p:cNvSpPr>
          <p:nvPr>
            <p:ph type="sldNum" sz="quarter" idx="10"/>
          </p:nvPr>
        </p:nvSpPr>
        <p:spPr/>
        <p:txBody>
          <a:bodyPr/>
          <a:lstStyle/>
          <a:p>
            <a:fld id="{89D53D33-581F-41AC-AD28-486761023360}" type="slidenum">
              <a:rPr lang="en-AU" smtClean="0"/>
              <a:t>18</a:t>
            </a:fld>
            <a:endParaRPr lang="en-AU"/>
          </a:p>
        </p:txBody>
      </p:sp>
    </p:spTree>
    <p:extLst>
      <p:ext uri="{BB962C8B-B14F-4D97-AF65-F5344CB8AC3E}">
        <p14:creationId xmlns:p14="http://schemas.microsoft.com/office/powerpoint/2010/main" val="3652146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CPL can also provide a quantitative</a:t>
            </a:r>
            <a:r>
              <a:rPr lang="en-AU" baseline="0" dirty="0" smtClean="0"/>
              <a:t> measure of the Small Family Network structure – a low CPL suggests that they spend a lot of time interacting (so presumably like each other), whereas a high CPL suggests that they try to avoid each other as much as possible.</a:t>
            </a:r>
            <a:endParaRPr lang="en-AU" dirty="0"/>
          </a:p>
        </p:txBody>
      </p:sp>
      <p:sp>
        <p:nvSpPr>
          <p:cNvPr id="4" name="Slide Number Placeholder 3"/>
          <p:cNvSpPr>
            <a:spLocks noGrp="1"/>
          </p:cNvSpPr>
          <p:nvPr>
            <p:ph type="sldNum" sz="quarter" idx="10"/>
          </p:nvPr>
        </p:nvSpPr>
        <p:spPr/>
        <p:txBody>
          <a:bodyPr/>
          <a:lstStyle/>
          <a:p>
            <a:fld id="{89D53D33-581F-41AC-AD28-486761023360}" type="slidenum">
              <a:rPr lang="en-AU" smtClean="0"/>
              <a:t>19</a:t>
            </a:fld>
            <a:endParaRPr lang="en-AU"/>
          </a:p>
        </p:txBody>
      </p:sp>
    </p:spTree>
    <p:extLst>
      <p:ext uri="{BB962C8B-B14F-4D97-AF65-F5344CB8AC3E}">
        <p14:creationId xmlns:p14="http://schemas.microsoft.com/office/powerpoint/2010/main" val="3809404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can also measure communication between each</a:t>
            </a:r>
            <a:r>
              <a:rPr lang="en-AU" baseline="0" dirty="0" smtClean="0"/>
              <a:t> member of the Small Family by using MI…high MI = lots of talking, low MI = nothing in common</a:t>
            </a:r>
            <a:endParaRPr lang="en-AU" dirty="0"/>
          </a:p>
        </p:txBody>
      </p:sp>
      <p:sp>
        <p:nvSpPr>
          <p:cNvPr id="4" name="Slide Number Placeholder 3"/>
          <p:cNvSpPr>
            <a:spLocks noGrp="1"/>
          </p:cNvSpPr>
          <p:nvPr>
            <p:ph type="sldNum" sz="quarter" idx="10"/>
          </p:nvPr>
        </p:nvSpPr>
        <p:spPr/>
        <p:txBody>
          <a:bodyPr/>
          <a:lstStyle/>
          <a:p>
            <a:fld id="{89D53D33-581F-41AC-AD28-486761023360}" type="slidenum">
              <a:rPr lang="en-AU" smtClean="0"/>
              <a:t>20</a:t>
            </a:fld>
            <a:endParaRPr lang="en-AU"/>
          </a:p>
        </p:txBody>
      </p:sp>
    </p:spTree>
    <p:extLst>
      <p:ext uri="{BB962C8B-B14F-4D97-AF65-F5344CB8AC3E}">
        <p14:creationId xmlns:p14="http://schemas.microsoft.com/office/powerpoint/2010/main" val="2445589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to start looking at the Small Family structure</a:t>
            </a:r>
            <a:r>
              <a:rPr lang="en-AU" baseline="0" dirty="0" smtClean="0"/>
              <a:t> or “network” we can start by identifying relationships between each member.  We can do this by drawing lines (aka edges) between the members (aka nodes).  Straight away, things aren’t necessarily as they seem – for example, Beefer has no relationship with Sally, Stan or </a:t>
            </a:r>
            <a:r>
              <a:rPr lang="en-AU" baseline="0" dirty="0" err="1" smtClean="0"/>
              <a:t>Deefer</a:t>
            </a:r>
            <a:r>
              <a:rPr lang="en-AU" baseline="0" dirty="0" smtClean="0"/>
              <a:t>…similarly Simon has no relationship with </a:t>
            </a:r>
            <a:r>
              <a:rPr lang="en-AU" baseline="0" dirty="0" err="1" smtClean="0"/>
              <a:t>Deefer</a:t>
            </a:r>
            <a:r>
              <a:rPr lang="en-AU" baseline="0" dirty="0" smtClean="0"/>
              <a:t>.  There are various inferences can be drawn from that (perhaps Simon is scared of dogs?)</a:t>
            </a:r>
            <a:endParaRPr lang="en-AU" dirty="0"/>
          </a:p>
        </p:txBody>
      </p:sp>
      <p:sp>
        <p:nvSpPr>
          <p:cNvPr id="4" name="Slide Number Placeholder 3"/>
          <p:cNvSpPr>
            <a:spLocks noGrp="1"/>
          </p:cNvSpPr>
          <p:nvPr>
            <p:ph type="sldNum" sz="quarter" idx="10"/>
          </p:nvPr>
        </p:nvSpPr>
        <p:spPr/>
        <p:txBody>
          <a:bodyPr/>
          <a:lstStyle/>
          <a:p>
            <a:fld id="{89D53D33-581F-41AC-AD28-486761023360}" type="slidenum">
              <a:rPr lang="en-AU" smtClean="0"/>
              <a:t>3</a:t>
            </a:fld>
            <a:endParaRPr lang="en-AU"/>
          </a:p>
        </p:txBody>
      </p:sp>
    </p:spTree>
    <p:extLst>
      <p:ext uri="{BB962C8B-B14F-4D97-AF65-F5344CB8AC3E}">
        <p14:creationId xmlns:p14="http://schemas.microsoft.com/office/powerpoint/2010/main" val="3006973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Then there’s the measure known as entropy…Entropy is a measure of rate of information generation. In other words, it is a concept addressing randomness and predictability, with greater entropy often associated with more randomness and less system order [146]. It is a non-negative quantity and measures the uncertainty of a random variable. Usually, a high value corresponds to the increased irregularity or unpredictability while a low value corresponds to high regularity.  The brain activity, resulting from firings of billions of neurons, as recorded from the human scalp (EEG) appears to be chaotic and non- linear.  </a:t>
            </a:r>
            <a:r>
              <a:rPr lang="en-AU" smtClean="0"/>
              <a:t>Cognitive perturbation may introduce measurable changes to the randomness of the neuronal activity. </a:t>
            </a:r>
            <a:endParaRPr lang="en-AU" dirty="0"/>
          </a:p>
        </p:txBody>
      </p:sp>
      <p:sp>
        <p:nvSpPr>
          <p:cNvPr id="4" name="Slide Number Placeholder 3"/>
          <p:cNvSpPr>
            <a:spLocks noGrp="1"/>
          </p:cNvSpPr>
          <p:nvPr>
            <p:ph type="sldNum" sz="quarter" idx="10"/>
          </p:nvPr>
        </p:nvSpPr>
        <p:spPr/>
        <p:txBody>
          <a:bodyPr/>
          <a:lstStyle/>
          <a:p>
            <a:fld id="{89D53D33-581F-41AC-AD28-486761023360}" type="slidenum">
              <a:rPr lang="en-AU" smtClean="0"/>
              <a:t>21</a:t>
            </a:fld>
            <a:endParaRPr lang="en-AU"/>
          </a:p>
        </p:txBody>
      </p:sp>
    </p:spTree>
    <p:extLst>
      <p:ext uri="{BB962C8B-B14F-4D97-AF65-F5344CB8AC3E}">
        <p14:creationId xmlns:p14="http://schemas.microsoft.com/office/powerpoint/2010/main" val="779902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And if we put</a:t>
            </a:r>
            <a:r>
              <a:rPr lang="en-AU" baseline="0" dirty="0" smtClean="0"/>
              <a:t> everything together, we pretty much get Graph Theory…</a:t>
            </a:r>
            <a:endParaRPr lang="en-AU" dirty="0"/>
          </a:p>
        </p:txBody>
      </p:sp>
      <p:sp>
        <p:nvSpPr>
          <p:cNvPr id="4" name="Slide Number Placeholder 3"/>
          <p:cNvSpPr>
            <a:spLocks noGrp="1"/>
          </p:cNvSpPr>
          <p:nvPr>
            <p:ph type="sldNum" sz="quarter" idx="10"/>
          </p:nvPr>
        </p:nvSpPr>
        <p:spPr/>
        <p:txBody>
          <a:bodyPr/>
          <a:lstStyle/>
          <a:p>
            <a:fld id="{89D53D33-581F-41AC-AD28-486761023360}" type="slidenum">
              <a:rPr lang="en-AU" smtClean="0"/>
              <a:t>22</a:t>
            </a:fld>
            <a:endParaRPr lang="en-AU"/>
          </a:p>
        </p:txBody>
      </p:sp>
    </p:spTree>
    <p:extLst>
      <p:ext uri="{BB962C8B-B14F-4D97-AF65-F5344CB8AC3E}">
        <p14:creationId xmlns:p14="http://schemas.microsoft.com/office/powerpoint/2010/main" val="514313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 add more depth or meaning to this</a:t>
            </a:r>
            <a:r>
              <a:rPr lang="en-AU" baseline="0" dirty="0" smtClean="0"/>
              <a:t> model of the Small Family network, we can add direction to the relationships (edges)…and this gives us a few more clues about the Small Family…such as it’s pretty much a 1 way interaction between Sally and </a:t>
            </a:r>
            <a:r>
              <a:rPr lang="en-AU" baseline="0" dirty="0" err="1" smtClean="0"/>
              <a:t>Ceefer</a:t>
            </a:r>
            <a:r>
              <a:rPr lang="en-AU" baseline="0" dirty="0" smtClean="0"/>
              <a:t> and </a:t>
            </a:r>
            <a:r>
              <a:rPr lang="en-AU" baseline="0" dirty="0" err="1" smtClean="0"/>
              <a:t>Deefer</a:t>
            </a:r>
            <a:r>
              <a:rPr lang="en-AU" baseline="0" dirty="0" smtClean="0"/>
              <a:t> (feeding?)</a:t>
            </a:r>
            <a:endParaRPr lang="en-AU" dirty="0"/>
          </a:p>
        </p:txBody>
      </p:sp>
      <p:sp>
        <p:nvSpPr>
          <p:cNvPr id="4" name="Slide Number Placeholder 3"/>
          <p:cNvSpPr>
            <a:spLocks noGrp="1"/>
          </p:cNvSpPr>
          <p:nvPr>
            <p:ph type="sldNum" sz="quarter" idx="10"/>
          </p:nvPr>
        </p:nvSpPr>
        <p:spPr/>
        <p:txBody>
          <a:bodyPr/>
          <a:lstStyle/>
          <a:p>
            <a:fld id="{89D53D33-581F-41AC-AD28-486761023360}" type="slidenum">
              <a:rPr lang="en-AU" smtClean="0"/>
              <a:t>4</a:t>
            </a:fld>
            <a:endParaRPr lang="en-AU"/>
          </a:p>
        </p:txBody>
      </p:sp>
    </p:spTree>
    <p:extLst>
      <p:ext uri="{BB962C8B-B14F-4D97-AF65-F5344CB8AC3E}">
        <p14:creationId xmlns:p14="http://schemas.microsoft.com/office/powerpoint/2010/main" val="1090058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Then to add even more info, we can add weights – how strong</a:t>
            </a:r>
            <a:r>
              <a:rPr lang="en-AU" baseline="0" dirty="0" smtClean="0"/>
              <a:t> are the relationships within the Small Family network?  From this we can start to figure out that Stan and Sarah are perhaps not as close as they could be…and that Simon probably only tolerates Beefer.  All in all, however, we have a much clearer understanding of how the Small Family functions as a unit.</a:t>
            </a:r>
          </a:p>
          <a:p>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89D53D33-581F-41AC-AD28-486761023360}" type="slidenum">
              <a:rPr lang="en-AU" smtClean="0"/>
              <a:t>5</a:t>
            </a:fld>
            <a:endParaRPr lang="en-AU"/>
          </a:p>
        </p:txBody>
      </p:sp>
    </p:spTree>
    <p:extLst>
      <p:ext uri="{BB962C8B-B14F-4D97-AF65-F5344CB8AC3E}">
        <p14:creationId xmlns:p14="http://schemas.microsoft.com/office/powerpoint/2010/main" val="3058414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But the</a:t>
            </a:r>
            <a:r>
              <a:rPr lang="en-AU" baseline="0" dirty="0" smtClean="0"/>
              <a:t> Small Family doesn’t live in a bubble…each member (or node) can form part of other networks – in this case, still family networks, but different families. </a:t>
            </a:r>
            <a:endParaRPr lang="en-AU" dirty="0"/>
          </a:p>
        </p:txBody>
      </p:sp>
      <p:sp>
        <p:nvSpPr>
          <p:cNvPr id="4" name="Slide Number Placeholder 3"/>
          <p:cNvSpPr>
            <a:spLocks noGrp="1"/>
          </p:cNvSpPr>
          <p:nvPr>
            <p:ph type="sldNum" sz="quarter" idx="10"/>
          </p:nvPr>
        </p:nvSpPr>
        <p:spPr/>
        <p:txBody>
          <a:bodyPr/>
          <a:lstStyle/>
          <a:p>
            <a:fld id="{89D53D33-581F-41AC-AD28-486761023360}" type="slidenum">
              <a:rPr lang="en-AU" smtClean="0"/>
              <a:t>6</a:t>
            </a:fld>
            <a:endParaRPr lang="en-AU"/>
          </a:p>
        </p:txBody>
      </p:sp>
    </p:spTree>
    <p:extLst>
      <p:ext uri="{BB962C8B-B14F-4D97-AF65-F5344CB8AC3E}">
        <p14:creationId xmlns:p14="http://schemas.microsoft.com/office/powerpoint/2010/main" val="3204236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Which, in turn, can interact with other networks…which are not, necessarily, adjacent – e.g. Sally’s Dad’s Nurse is the daughter of the crazy cat lady who lives around the corner and feeds </a:t>
            </a:r>
            <a:r>
              <a:rPr lang="en-AU" dirty="0" err="1" smtClean="0"/>
              <a:t>Ceefer’s</a:t>
            </a:r>
            <a:r>
              <a:rPr lang="en-AU" dirty="0" smtClean="0"/>
              <a:t> dad…similarly,</a:t>
            </a:r>
            <a:r>
              <a:rPr lang="en-AU" baseline="0" dirty="0" smtClean="0"/>
              <a:t> Sarah’s babysitter is the daughter of one of Simon’s work colleagues.</a:t>
            </a:r>
          </a:p>
          <a:p>
            <a:endParaRPr lang="en-AU" dirty="0"/>
          </a:p>
        </p:txBody>
      </p:sp>
      <p:sp>
        <p:nvSpPr>
          <p:cNvPr id="4" name="Slide Number Placeholder 3"/>
          <p:cNvSpPr>
            <a:spLocks noGrp="1"/>
          </p:cNvSpPr>
          <p:nvPr>
            <p:ph type="sldNum" sz="quarter" idx="10"/>
          </p:nvPr>
        </p:nvSpPr>
        <p:spPr/>
        <p:txBody>
          <a:bodyPr/>
          <a:lstStyle/>
          <a:p>
            <a:fld id="{89D53D33-581F-41AC-AD28-486761023360}" type="slidenum">
              <a:rPr lang="en-AU" smtClean="0"/>
              <a:t>7</a:t>
            </a:fld>
            <a:endParaRPr lang="en-AU"/>
          </a:p>
        </p:txBody>
      </p:sp>
    </p:spTree>
    <p:extLst>
      <p:ext uri="{BB962C8B-B14F-4D97-AF65-F5344CB8AC3E}">
        <p14:creationId xmlns:p14="http://schemas.microsoft.com/office/powerpoint/2010/main" val="2817815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Which, in turn, have links with other networks and other nodes which can also</a:t>
            </a:r>
            <a:r>
              <a:rPr lang="en-AU" baseline="0" dirty="0" smtClean="0"/>
              <a:t> be represented by directed, weighted edges…</a:t>
            </a:r>
          </a:p>
          <a:p>
            <a:endParaRPr lang="en-AU" dirty="0"/>
          </a:p>
        </p:txBody>
      </p:sp>
      <p:sp>
        <p:nvSpPr>
          <p:cNvPr id="4" name="Slide Number Placeholder 3"/>
          <p:cNvSpPr>
            <a:spLocks noGrp="1"/>
          </p:cNvSpPr>
          <p:nvPr>
            <p:ph type="sldNum" sz="quarter" idx="10"/>
          </p:nvPr>
        </p:nvSpPr>
        <p:spPr/>
        <p:txBody>
          <a:bodyPr/>
          <a:lstStyle/>
          <a:p>
            <a:fld id="{89D53D33-581F-41AC-AD28-486761023360}" type="slidenum">
              <a:rPr lang="en-AU" smtClean="0"/>
              <a:t>8</a:t>
            </a:fld>
            <a:endParaRPr lang="en-AU"/>
          </a:p>
        </p:txBody>
      </p:sp>
    </p:spTree>
    <p:extLst>
      <p:ext uri="{BB962C8B-B14F-4D97-AF65-F5344CB8AC3E}">
        <p14:creationId xmlns:p14="http://schemas.microsoft.com/office/powerpoint/2010/main" val="1038211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Which form even</a:t>
            </a:r>
            <a:r>
              <a:rPr lang="en-AU" baseline="0" dirty="0" smtClean="0"/>
              <a:t> bigger networks…in this case, maybe a city level network? </a:t>
            </a:r>
            <a:endParaRPr lang="en-AU" dirty="0"/>
          </a:p>
        </p:txBody>
      </p:sp>
      <p:sp>
        <p:nvSpPr>
          <p:cNvPr id="4" name="Slide Number Placeholder 3"/>
          <p:cNvSpPr>
            <a:spLocks noGrp="1"/>
          </p:cNvSpPr>
          <p:nvPr>
            <p:ph type="sldNum" sz="quarter" idx="10"/>
          </p:nvPr>
        </p:nvSpPr>
        <p:spPr/>
        <p:txBody>
          <a:bodyPr/>
          <a:lstStyle/>
          <a:p>
            <a:fld id="{89D53D33-581F-41AC-AD28-486761023360}" type="slidenum">
              <a:rPr lang="en-AU" smtClean="0"/>
              <a:t>9</a:t>
            </a:fld>
            <a:endParaRPr lang="en-AU"/>
          </a:p>
        </p:txBody>
      </p:sp>
    </p:spTree>
    <p:extLst>
      <p:ext uri="{BB962C8B-B14F-4D97-AF65-F5344CB8AC3E}">
        <p14:creationId xmlns:p14="http://schemas.microsoft.com/office/powerpoint/2010/main" val="110218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And even bigger networks…in this case, a World</a:t>
            </a:r>
            <a:r>
              <a:rPr lang="en-AU" baseline="0" dirty="0" smtClean="0"/>
              <a:t> Wide Web map based on </a:t>
            </a:r>
            <a:r>
              <a:rPr lang="en-AU" dirty="0" smtClean="0"/>
              <a:t>the Facebook Network </a:t>
            </a:r>
            <a:endParaRPr lang="en-AU" dirty="0"/>
          </a:p>
        </p:txBody>
      </p:sp>
      <p:sp>
        <p:nvSpPr>
          <p:cNvPr id="4" name="Slide Number Placeholder 3"/>
          <p:cNvSpPr>
            <a:spLocks noGrp="1"/>
          </p:cNvSpPr>
          <p:nvPr>
            <p:ph type="sldNum" sz="quarter" idx="10"/>
          </p:nvPr>
        </p:nvSpPr>
        <p:spPr/>
        <p:txBody>
          <a:bodyPr/>
          <a:lstStyle/>
          <a:p>
            <a:fld id="{89D53D33-581F-41AC-AD28-486761023360}" type="slidenum">
              <a:rPr lang="en-AU" smtClean="0"/>
              <a:t>10</a:t>
            </a:fld>
            <a:endParaRPr lang="en-AU"/>
          </a:p>
        </p:txBody>
      </p:sp>
    </p:spTree>
    <p:extLst>
      <p:ext uri="{BB962C8B-B14F-4D97-AF65-F5344CB8AC3E}">
        <p14:creationId xmlns:p14="http://schemas.microsoft.com/office/powerpoint/2010/main" val="3341443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1B6E11F-9392-444E-8E2B-38843338D9F5}" type="datetimeFigureOut">
              <a:rPr lang="en-AU" smtClean="0"/>
              <a:t>10/02/2015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A7665D8-0090-4114-AD2B-E711F6799F08}" type="slidenum">
              <a:rPr lang="en-AU" smtClean="0"/>
              <a:t>‹#›</a:t>
            </a:fld>
            <a:endParaRPr lang="en-AU" dirty="0"/>
          </a:p>
        </p:txBody>
      </p:sp>
    </p:spTree>
    <p:extLst>
      <p:ext uri="{BB962C8B-B14F-4D97-AF65-F5344CB8AC3E}">
        <p14:creationId xmlns:p14="http://schemas.microsoft.com/office/powerpoint/2010/main" val="1618464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1B6E11F-9392-444E-8E2B-38843338D9F5}" type="datetimeFigureOut">
              <a:rPr lang="en-AU" smtClean="0"/>
              <a:t>10/02/2015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A7665D8-0090-4114-AD2B-E711F6799F08}" type="slidenum">
              <a:rPr lang="en-AU" smtClean="0"/>
              <a:t>‹#›</a:t>
            </a:fld>
            <a:endParaRPr lang="en-AU" dirty="0"/>
          </a:p>
        </p:txBody>
      </p:sp>
    </p:spTree>
    <p:extLst>
      <p:ext uri="{BB962C8B-B14F-4D97-AF65-F5344CB8AC3E}">
        <p14:creationId xmlns:p14="http://schemas.microsoft.com/office/powerpoint/2010/main" val="1816242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1B6E11F-9392-444E-8E2B-38843338D9F5}" type="datetimeFigureOut">
              <a:rPr lang="en-AU" smtClean="0"/>
              <a:t>10/02/2015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A7665D8-0090-4114-AD2B-E711F6799F08}" type="slidenum">
              <a:rPr lang="en-AU" smtClean="0"/>
              <a:t>‹#›</a:t>
            </a:fld>
            <a:endParaRPr lang="en-AU" dirty="0"/>
          </a:p>
        </p:txBody>
      </p:sp>
    </p:spTree>
    <p:extLst>
      <p:ext uri="{BB962C8B-B14F-4D97-AF65-F5344CB8AC3E}">
        <p14:creationId xmlns:p14="http://schemas.microsoft.com/office/powerpoint/2010/main" val="33777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1B6E11F-9392-444E-8E2B-38843338D9F5}" type="datetimeFigureOut">
              <a:rPr lang="en-AU" smtClean="0"/>
              <a:t>10/02/2015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A7665D8-0090-4114-AD2B-E711F6799F08}" type="slidenum">
              <a:rPr lang="en-AU" smtClean="0"/>
              <a:t>‹#›</a:t>
            </a:fld>
            <a:endParaRPr lang="en-AU" dirty="0"/>
          </a:p>
        </p:txBody>
      </p:sp>
    </p:spTree>
    <p:extLst>
      <p:ext uri="{BB962C8B-B14F-4D97-AF65-F5344CB8AC3E}">
        <p14:creationId xmlns:p14="http://schemas.microsoft.com/office/powerpoint/2010/main" val="1997441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B6E11F-9392-444E-8E2B-38843338D9F5}" type="datetimeFigureOut">
              <a:rPr lang="en-AU" smtClean="0"/>
              <a:t>10/02/2015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A7665D8-0090-4114-AD2B-E711F6799F08}" type="slidenum">
              <a:rPr lang="en-AU" smtClean="0"/>
              <a:t>‹#›</a:t>
            </a:fld>
            <a:endParaRPr lang="en-AU" dirty="0"/>
          </a:p>
        </p:txBody>
      </p:sp>
    </p:spTree>
    <p:extLst>
      <p:ext uri="{BB962C8B-B14F-4D97-AF65-F5344CB8AC3E}">
        <p14:creationId xmlns:p14="http://schemas.microsoft.com/office/powerpoint/2010/main" val="148076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1B6E11F-9392-444E-8E2B-38843338D9F5}" type="datetimeFigureOut">
              <a:rPr lang="en-AU" smtClean="0"/>
              <a:t>10/02/2015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A7665D8-0090-4114-AD2B-E711F6799F08}" type="slidenum">
              <a:rPr lang="en-AU" smtClean="0"/>
              <a:t>‹#›</a:t>
            </a:fld>
            <a:endParaRPr lang="en-AU" dirty="0"/>
          </a:p>
        </p:txBody>
      </p:sp>
    </p:spTree>
    <p:extLst>
      <p:ext uri="{BB962C8B-B14F-4D97-AF65-F5344CB8AC3E}">
        <p14:creationId xmlns:p14="http://schemas.microsoft.com/office/powerpoint/2010/main" val="208893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1B6E11F-9392-444E-8E2B-38843338D9F5}" type="datetimeFigureOut">
              <a:rPr lang="en-AU" smtClean="0"/>
              <a:t>10/02/2015</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1A7665D8-0090-4114-AD2B-E711F6799F08}" type="slidenum">
              <a:rPr lang="en-AU" smtClean="0"/>
              <a:t>‹#›</a:t>
            </a:fld>
            <a:endParaRPr lang="en-AU" dirty="0"/>
          </a:p>
        </p:txBody>
      </p:sp>
    </p:spTree>
    <p:extLst>
      <p:ext uri="{BB962C8B-B14F-4D97-AF65-F5344CB8AC3E}">
        <p14:creationId xmlns:p14="http://schemas.microsoft.com/office/powerpoint/2010/main" val="96368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1B6E11F-9392-444E-8E2B-38843338D9F5}" type="datetimeFigureOut">
              <a:rPr lang="en-AU" smtClean="0"/>
              <a:t>10/02/2015</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1A7665D8-0090-4114-AD2B-E711F6799F08}" type="slidenum">
              <a:rPr lang="en-AU" smtClean="0"/>
              <a:t>‹#›</a:t>
            </a:fld>
            <a:endParaRPr lang="en-AU" dirty="0"/>
          </a:p>
        </p:txBody>
      </p:sp>
    </p:spTree>
    <p:extLst>
      <p:ext uri="{BB962C8B-B14F-4D97-AF65-F5344CB8AC3E}">
        <p14:creationId xmlns:p14="http://schemas.microsoft.com/office/powerpoint/2010/main" val="96874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6E11F-9392-444E-8E2B-38843338D9F5}" type="datetimeFigureOut">
              <a:rPr lang="en-AU" smtClean="0"/>
              <a:t>10/02/2015</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1A7665D8-0090-4114-AD2B-E711F6799F08}" type="slidenum">
              <a:rPr lang="en-AU" smtClean="0"/>
              <a:t>‹#›</a:t>
            </a:fld>
            <a:endParaRPr lang="en-AU" dirty="0"/>
          </a:p>
        </p:txBody>
      </p:sp>
    </p:spTree>
    <p:extLst>
      <p:ext uri="{BB962C8B-B14F-4D97-AF65-F5344CB8AC3E}">
        <p14:creationId xmlns:p14="http://schemas.microsoft.com/office/powerpoint/2010/main" val="3146232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B6E11F-9392-444E-8E2B-38843338D9F5}" type="datetimeFigureOut">
              <a:rPr lang="en-AU" smtClean="0"/>
              <a:t>10/02/2015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A7665D8-0090-4114-AD2B-E711F6799F08}" type="slidenum">
              <a:rPr lang="en-AU" smtClean="0"/>
              <a:t>‹#›</a:t>
            </a:fld>
            <a:endParaRPr lang="en-AU" dirty="0"/>
          </a:p>
        </p:txBody>
      </p:sp>
    </p:spTree>
    <p:extLst>
      <p:ext uri="{BB962C8B-B14F-4D97-AF65-F5344CB8AC3E}">
        <p14:creationId xmlns:p14="http://schemas.microsoft.com/office/powerpoint/2010/main" val="4105157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B6E11F-9392-444E-8E2B-38843338D9F5}" type="datetimeFigureOut">
              <a:rPr lang="en-AU" smtClean="0"/>
              <a:t>10/02/2015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A7665D8-0090-4114-AD2B-E711F6799F08}" type="slidenum">
              <a:rPr lang="en-AU" smtClean="0"/>
              <a:t>‹#›</a:t>
            </a:fld>
            <a:endParaRPr lang="en-AU" dirty="0"/>
          </a:p>
        </p:txBody>
      </p:sp>
    </p:spTree>
    <p:extLst>
      <p:ext uri="{BB962C8B-B14F-4D97-AF65-F5344CB8AC3E}">
        <p14:creationId xmlns:p14="http://schemas.microsoft.com/office/powerpoint/2010/main" val="299404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6E11F-9392-444E-8E2B-38843338D9F5}" type="datetimeFigureOut">
              <a:rPr lang="en-AU" smtClean="0"/>
              <a:t>10/02/2015</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665D8-0090-4114-AD2B-E711F6799F08}" type="slidenum">
              <a:rPr lang="en-AU" smtClean="0"/>
              <a:t>‹#›</a:t>
            </a:fld>
            <a:endParaRPr lang="en-AU" dirty="0"/>
          </a:p>
        </p:txBody>
      </p:sp>
    </p:spTree>
    <p:extLst>
      <p:ext uri="{BB962C8B-B14F-4D97-AF65-F5344CB8AC3E}">
        <p14:creationId xmlns:p14="http://schemas.microsoft.com/office/powerpoint/2010/main" val="477773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13.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1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3.jpeg"/><Relationship Id="rId4" Type="http://schemas.openxmlformats.org/officeDocument/2006/relationships/image" Target="../media/image82.jpeg"/></Relationships>
</file>

<file path=ppt/slides/_rels/slide15.xml.rels><?xml version="1.0" encoding="UTF-8" standalone="yes"?>
<Relationships xmlns="http://schemas.openxmlformats.org/package/2006/relationships"><Relationship Id="rId8" Type="http://schemas.openxmlformats.org/officeDocument/2006/relationships/image" Target="../media/image89.jpeg"/><Relationship Id="rId13" Type="http://schemas.openxmlformats.org/officeDocument/2006/relationships/image" Target="../media/image94.png"/><Relationship Id="rId3" Type="http://schemas.openxmlformats.org/officeDocument/2006/relationships/image" Target="../media/image84.jpg"/><Relationship Id="rId7" Type="http://schemas.openxmlformats.org/officeDocument/2006/relationships/image" Target="../media/image88.jpeg"/><Relationship Id="rId12" Type="http://schemas.openxmlformats.org/officeDocument/2006/relationships/image" Target="../media/image93.png"/><Relationship Id="rId17" Type="http://schemas.openxmlformats.org/officeDocument/2006/relationships/image" Target="../media/image98.png"/><Relationship Id="rId2" Type="http://schemas.openxmlformats.org/officeDocument/2006/relationships/notesSlide" Target="../notesSlides/notesSlide14.xml"/><Relationship Id="rId16"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87.jpeg"/><Relationship Id="rId11" Type="http://schemas.openxmlformats.org/officeDocument/2006/relationships/image" Target="../media/image92.png"/><Relationship Id="rId5" Type="http://schemas.openxmlformats.org/officeDocument/2006/relationships/image" Target="../media/image86.jpeg"/><Relationship Id="rId15" Type="http://schemas.openxmlformats.org/officeDocument/2006/relationships/image" Target="../media/image96.jpe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5.jpeg"/></Relationships>
</file>

<file path=ppt/slides/_rels/slide1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1.jpeg"/><Relationship Id="rId4" Type="http://schemas.openxmlformats.org/officeDocument/2006/relationships/image" Target="../media/image100.png"/></Relationships>
</file>

<file path=ppt/slides/_rels/slide17.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image" Target="../media/image102.jpeg"/><Relationship Id="rId7" Type="http://schemas.openxmlformats.org/officeDocument/2006/relationships/image" Target="../media/image106.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03.jpeg"/></Relationships>
</file>

<file path=ppt/slides/_rels/slide18.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9.png"/></Relationships>
</file>

<file path=ppt/slides/_rels/slide19.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10.png"/><Relationship Id="rId4" Type="http://schemas.openxmlformats.org/officeDocument/2006/relationships/image" Target="../media/image10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jp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12.jpeg"/><Relationship Id="rId5" Type="http://schemas.openxmlformats.org/officeDocument/2006/relationships/image" Target="../media/image111.png"/><Relationship Id="rId4" Type="http://schemas.openxmlformats.org/officeDocument/2006/relationships/image" Target="../media/image109.png"/></Relationships>
</file>

<file path=ppt/slides/_rels/slide21.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15.jpeg"/><Relationship Id="rId4" Type="http://schemas.openxmlformats.org/officeDocument/2006/relationships/image" Target="../media/image114.jpeg"/></Relationships>
</file>

<file path=ppt/slides/_rels/slide22.xml.rels><?xml version="1.0" encoding="UTF-8" standalone="yes"?>
<Relationships xmlns="http://schemas.openxmlformats.org/package/2006/relationships"><Relationship Id="rId8" Type="http://schemas.openxmlformats.org/officeDocument/2006/relationships/image" Target="../media/image120.jpeg"/><Relationship Id="rId13" Type="http://schemas.openxmlformats.org/officeDocument/2006/relationships/image" Target="../media/image125.png"/><Relationship Id="rId3" Type="http://schemas.openxmlformats.org/officeDocument/2006/relationships/image" Target="../media/image100.png"/><Relationship Id="rId7" Type="http://schemas.openxmlformats.org/officeDocument/2006/relationships/image" Target="../media/image119.gif"/><Relationship Id="rId12" Type="http://schemas.openxmlformats.org/officeDocument/2006/relationships/image" Target="../media/image124.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18.jpeg"/><Relationship Id="rId11" Type="http://schemas.openxmlformats.org/officeDocument/2006/relationships/image" Target="../media/image123.jpeg"/><Relationship Id="rId5" Type="http://schemas.openxmlformats.org/officeDocument/2006/relationships/image" Target="../media/image117.jpeg"/><Relationship Id="rId10" Type="http://schemas.openxmlformats.org/officeDocument/2006/relationships/image" Target="../media/image122.jpeg"/><Relationship Id="rId4" Type="http://schemas.openxmlformats.org/officeDocument/2006/relationships/image" Target="../media/image116.png"/><Relationship Id="rId9" Type="http://schemas.openxmlformats.org/officeDocument/2006/relationships/image" Target="../media/image121.jpeg"/></Relationships>
</file>

<file path=ppt/slides/_rels/slide23.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7.png"/><Relationship Id="rId3" Type="http://schemas.openxmlformats.org/officeDocument/2006/relationships/image" Target="../media/image127.png"/><Relationship Id="rId7" Type="http://schemas.openxmlformats.org/officeDocument/2006/relationships/image" Target="../media/image131.png"/><Relationship Id="rId12" Type="http://schemas.openxmlformats.org/officeDocument/2006/relationships/image" Target="../media/image136.png"/><Relationship Id="rId2" Type="http://schemas.openxmlformats.org/officeDocument/2006/relationships/image" Target="../media/image126.png"/><Relationship Id="rId1" Type="http://schemas.openxmlformats.org/officeDocument/2006/relationships/slideLayout" Target="../slideLayouts/slideLayout7.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9.png"/><Relationship Id="rId10" Type="http://schemas.openxmlformats.org/officeDocument/2006/relationships/image" Target="../media/image134.png"/><Relationship Id="rId4" Type="http://schemas.openxmlformats.org/officeDocument/2006/relationships/image" Target="../media/image128.jpg"/><Relationship Id="rId9" Type="http://schemas.openxmlformats.org/officeDocument/2006/relationships/image" Target="../media/image133.png"/><Relationship Id="rId14" Type="http://schemas.openxmlformats.org/officeDocument/2006/relationships/image" Target="../media/image1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jpeg"/><Relationship Id="rId2" Type="http://schemas.openxmlformats.org/officeDocument/2006/relationships/notesSlide" Target="../notesSlides/notesSlide5.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6.jpeg"/><Relationship Id="rId26" Type="http://schemas.openxmlformats.org/officeDocument/2006/relationships/image" Target="../media/image44.jpeg"/><Relationship Id="rId39" Type="http://schemas.openxmlformats.org/officeDocument/2006/relationships/image" Target="../media/image57.gif"/><Relationship Id="rId3" Type="http://schemas.openxmlformats.org/officeDocument/2006/relationships/image" Target="../media/image21.jpeg"/><Relationship Id="rId21" Type="http://schemas.openxmlformats.org/officeDocument/2006/relationships/image" Target="../media/image39.jpeg"/><Relationship Id="rId34" Type="http://schemas.openxmlformats.org/officeDocument/2006/relationships/image" Target="../media/image52.jpeg"/><Relationship Id="rId42" Type="http://schemas.openxmlformats.org/officeDocument/2006/relationships/image" Target="../media/image60.jpeg"/><Relationship Id="rId47" Type="http://schemas.openxmlformats.org/officeDocument/2006/relationships/image" Target="../media/image65.png"/><Relationship Id="rId7" Type="http://schemas.openxmlformats.org/officeDocument/2006/relationships/image" Target="../media/image25.jpg"/><Relationship Id="rId12" Type="http://schemas.openxmlformats.org/officeDocument/2006/relationships/image" Target="../media/image30.jpeg"/><Relationship Id="rId17" Type="http://schemas.openxmlformats.org/officeDocument/2006/relationships/image" Target="../media/image35.png"/><Relationship Id="rId25" Type="http://schemas.openxmlformats.org/officeDocument/2006/relationships/image" Target="../media/image43.jpeg"/><Relationship Id="rId33" Type="http://schemas.openxmlformats.org/officeDocument/2006/relationships/image" Target="../media/image51.jpeg"/><Relationship Id="rId38" Type="http://schemas.openxmlformats.org/officeDocument/2006/relationships/image" Target="../media/image56.jpeg"/><Relationship Id="rId46" Type="http://schemas.openxmlformats.org/officeDocument/2006/relationships/image" Target="../media/image64.png"/><Relationship Id="rId2" Type="http://schemas.openxmlformats.org/officeDocument/2006/relationships/notesSlide" Target="../notesSlides/notesSlide6.xml"/><Relationship Id="rId16" Type="http://schemas.openxmlformats.org/officeDocument/2006/relationships/image" Target="../media/image34.png"/><Relationship Id="rId20" Type="http://schemas.openxmlformats.org/officeDocument/2006/relationships/image" Target="../media/image38.jpeg"/><Relationship Id="rId29" Type="http://schemas.openxmlformats.org/officeDocument/2006/relationships/image" Target="../media/image47.png"/><Relationship Id="rId41"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gif"/><Relationship Id="rId24" Type="http://schemas.openxmlformats.org/officeDocument/2006/relationships/image" Target="../media/image42.jpeg"/><Relationship Id="rId32" Type="http://schemas.openxmlformats.org/officeDocument/2006/relationships/image" Target="../media/image50.jpeg"/><Relationship Id="rId37" Type="http://schemas.openxmlformats.org/officeDocument/2006/relationships/image" Target="../media/image55.png"/><Relationship Id="rId40" Type="http://schemas.openxmlformats.org/officeDocument/2006/relationships/image" Target="../media/image58.jpeg"/><Relationship Id="rId45" Type="http://schemas.openxmlformats.org/officeDocument/2006/relationships/image" Target="../media/image63.jpeg"/><Relationship Id="rId5" Type="http://schemas.openxmlformats.org/officeDocument/2006/relationships/image" Target="../media/image23.jpeg"/><Relationship Id="rId15" Type="http://schemas.openxmlformats.org/officeDocument/2006/relationships/image" Target="../media/image33.png"/><Relationship Id="rId23" Type="http://schemas.openxmlformats.org/officeDocument/2006/relationships/image" Target="../media/image41.gif"/><Relationship Id="rId28" Type="http://schemas.openxmlformats.org/officeDocument/2006/relationships/image" Target="../media/image46.gif"/><Relationship Id="rId36" Type="http://schemas.openxmlformats.org/officeDocument/2006/relationships/image" Target="../media/image54.jpeg"/><Relationship Id="rId49" Type="http://schemas.openxmlformats.org/officeDocument/2006/relationships/image" Target="../media/image67.gif"/><Relationship Id="rId10" Type="http://schemas.openxmlformats.org/officeDocument/2006/relationships/image" Target="../media/image28.gif"/><Relationship Id="rId19" Type="http://schemas.openxmlformats.org/officeDocument/2006/relationships/image" Target="../media/image37.jpeg"/><Relationship Id="rId31" Type="http://schemas.openxmlformats.org/officeDocument/2006/relationships/image" Target="../media/image49.png"/><Relationship Id="rId44" Type="http://schemas.openxmlformats.org/officeDocument/2006/relationships/image" Target="../media/image62.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 Id="rId22" Type="http://schemas.openxmlformats.org/officeDocument/2006/relationships/image" Target="../media/image40.gif"/><Relationship Id="rId27" Type="http://schemas.openxmlformats.org/officeDocument/2006/relationships/image" Target="../media/image45.png"/><Relationship Id="rId30" Type="http://schemas.openxmlformats.org/officeDocument/2006/relationships/image" Target="../media/image48.png"/><Relationship Id="rId35" Type="http://schemas.openxmlformats.org/officeDocument/2006/relationships/image" Target="../media/image53.png"/><Relationship Id="rId43" Type="http://schemas.openxmlformats.org/officeDocument/2006/relationships/image" Target="../media/image61.jpeg"/><Relationship Id="rId48" Type="http://schemas.openxmlformats.org/officeDocument/2006/relationships/image" Target="../media/image66.png"/><Relationship Id="rId8"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8146" y="548680"/>
            <a:ext cx="6480720" cy="1354217"/>
          </a:xfrm>
          <a:prstGeom prst="rect">
            <a:avLst/>
          </a:prstGeom>
          <a:noFill/>
        </p:spPr>
        <p:txBody>
          <a:bodyPr wrap="square" rtlCol="0">
            <a:spAutoFit/>
          </a:bodyPr>
          <a:lstStyle/>
          <a:p>
            <a:pPr algn="ctr"/>
            <a:r>
              <a:rPr lang="en-AU" sz="3200" dirty="0" smtClean="0">
                <a:latin typeface="Berlin Sans FB Demi" panose="020E0802020502020306" pitchFamily="34" charset="0"/>
              </a:rPr>
              <a:t>Small World Networks, Rich Clubs and other Network Measures…</a:t>
            </a:r>
          </a:p>
          <a:p>
            <a:pPr algn="ctr"/>
            <a:r>
              <a:rPr lang="en-AU" dirty="0" smtClean="0">
                <a:latin typeface="Berlin Sans FB Demi" panose="020E0802020502020306" pitchFamily="34" charset="0"/>
              </a:rPr>
              <a:t>(…for the mathematically challenged). </a:t>
            </a:r>
            <a:endParaRPr lang="en-AU" dirty="0">
              <a:latin typeface="Berlin Sans FB Demi" panose="020E0802020502020306" pitchFamily="34" charset="0"/>
            </a:endParaRPr>
          </a:p>
        </p:txBody>
      </p:sp>
      <p:pic>
        <p:nvPicPr>
          <p:cNvPr id="5" name="Picture 18" descr="C:\Users\COCKSBF\AppData\Local\Microsoft\Windows\Temporary Internet Files\Content.IE5\K4U8HH55\children-globe-istoc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4481" y="2492896"/>
            <a:ext cx="2848050" cy="27504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6348" y="5918234"/>
            <a:ext cx="6784315" cy="523220"/>
          </a:xfrm>
          <a:prstGeom prst="rect">
            <a:avLst/>
          </a:prstGeom>
          <a:noFill/>
        </p:spPr>
        <p:txBody>
          <a:bodyPr wrap="square" rtlCol="0">
            <a:spAutoFit/>
          </a:bodyPr>
          <a:lstStyle/>
          <a:p>
            <a:pPr algn="ctr"/>
            <a:r>
              <a:rPr lang="en-AU" sz="1400" i="1" dirty="0" smtClean="0"/>
              <a:t>Bernadine Cocks </a:t>
            </a:r>
            <a:r>
              <a:rPr lang="en-AU" sz="1400" i="1" dirty="0" err="1" smtClean="0"/>
              <a:t>B.Psyc</a:t>
            </a:r>
            <a:r>
              <a:rPr lang="en-AU" sz="1400" i="1" dirty="0" smtClean="0"/>
              <a:t> (</a:t>
            </a:r>
            <a:r>
              <a:rPr lang="en-AU" sz="1400" i="1" dirty="0" err="1" smtClean="0"/>
              <a:t>Hons</a:t>
            </a:r>
            <a:r>
              <a:rPr lang="en-AU" sz="1400" i="1" dirty="0" smtClean="0"/>
              <a:t>), Adv. Dip. Arts</a:t>
            </a:r>
          </a:p>
          <a:p>
            <a:pPr algn="ctr"/>
            <a:r>
              <a:rPr lang="en-AU" sz="1400" i="1" dirty="0" smtClean="0"/>
              <a:t>CNeL University of South Australia…Bernie.Cocks@unisa.edu.au</a:t>
            </a:r>
            <a:endParaRPr lang="en-AU" sz="1400" i="1" dirty="0"/>
          </a:p>
        </p:txBody>
      </p:sp>
    </p:spTree>
    <p:extLst>
      <p:ext uri="{BB962C8B-B14F-4D97-AF65-F5344CB8AC3E}">
        <p14:creationId xmlns:p14="http://schemas.microsoft.com/office/powerpoint/2010/main" val="371020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1385" y="6453336"/>
            <a:ext cx="5760640" cy="246221"/>
          </a:xfrm>
          <a:prstGeom prst="rect">
            <a:avLst/>
          </a:prstGeom>
          <a:noFill/>
        </p:spPr>
        <p:txBody>
          <a:bodyPr wrap="square" rtlCol="0">
            <a:spAutoFit/>
          </a:bodyPr>
          <a:lstStyle/>
          <a:p>
            <a:pPr algn="ctr"/>
            <a:r>
              <a:rPr lang="en-AU" sz="1000" i="1" dirty="0"/>
              <a:t>https://termid.wordpress.com/2010/12/14/new-world-wide-web-map-based-on-facebook/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548680"/>
            <a:ext cx="8476355" cy="4896544"/>
          </a:xfrm>
          <a:prstGeom prst="rect">
            <a:avLst/>
          </a:prstGeom>
        </p:spPr>
      </p:pic>
    </p:spTree>
    <p:extLst>
      <p:ext uri="{BB962C8B-B14F-4D97-AF65-F5344CB8AC3E}">
        <p14:creationId xmlns:p14="http://schemas.microsoft.com/office/powerpoint/2010/main" val="3716390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775" y="5949280"/>
            <a:ext cx="8640960" cy="707886"/>
          </a:xfrm>
          <a:prstGeom prst="rect">
            <a:avLst/>
          </a:prstGeom>
          <a:noFill/>
        </p:spPr>
        <p:txBody>
          <a:bodyPr wrap="square" rtlCol="0">
            <a:spAutoFit/>
          </a:bodyPr>
          <a:lstStyle/>
          <a:p>
            <a:r>
              <a:rPr lang="en-AU" sz="1000" i="1" dirty="0"/>
              <a:t>"Constellation Fornax, </a:t>
            </a:r>
            <a:r>
              <a:rPr lang="en-AU" sz="1000" i="1" dirty="0" err="1"/>
              <a:t>EXtreme</a:t>
            </a:r>
            <a:r>
              <a:rPr lang="en-AU" sz="1000" i="1" dirty="0"/>
              <a:t> Deep Field" by NASA; ESA; G. Illingworth, D. Magee, and P. </a:t>
            </a:r>
            <a:r>
              <a:rPr lang="en-AU" sz="1000" i="1" dirty="0" err="1"/>
              <a:t>Oesch</a:t>
            </a:r>
            <a:r>
              <a:rPr lang="en-AU" sz="1000" i="1" dirty="0"/>
              <a:t>, University of California, Santa Cruz; R. </a:t>
            </a:r>
            <a:r>
              <a:rPr lang="en-AU" sz="1000" i="1" dirty="0" err="1"/>
              <a:t>Bouwens</a:t>
            </a:r>
            <a:r>
              <a:rPr lang="en-AU" sz="1000" i="1" dirty="0"/>
              <a:t>, Leiden University; and the </a:t>
            </a:r>
            <a:r>
              <a:rPr lang="en-AU" sz="1000" i="1" dirty="0" err="1"/>
              <a:t>HUDF09</a:t>
            </a:r>
            <a:r>
              <a:rPr lang="en-AU" sz="1000" i="1" dirty="0"/>
              <a:t> Team - http://hubblesite.org/newscenter/archive/releases/2012/37/image/a/warn/, http://www.nasa.gov/images/content/690958main_p1237a1.jpg. Licensed under Public Domain via Wikimedia Commons - http://commons.wikimedia.org/wiki/File:Constellation_Fornax,_EXtreme_Deep_Field.jpg#mediaviewer/File:Constellation_Fornax,_EXtreme_Deep_Field.jpg</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7341" y="260648"/>
            <a:ext cx="6357827" cy="5544616"/>
          </a:xfrm>
          <a:prstGeom prst="rect">
            <a:avLst/>
          </a:prstGeom>
        </p:spPr>
      </p:pic>
    </p:spTree>
    <p:extLst>
      <p:ext uri="{BB962C8B-B14F-4D97-AF65-F5344CB8AC3E}">
        <p14:creationId xmlns:p14="http://schemas.microsoft.com/office/powerpoint/2010/main" val="187227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708920"/>
            <a:ext cx="1994436" cy="115212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2562811"/>
            <a:ext cx="1656184" cy="1444346"/>
          </a:xfrm>
          <a:prstGeom prst="rect">
            <a:avLst/>
          </a:prstGeom>
        </p:spPr>
      </p:pic>
      <p:cxnSp>
        <p:nvCxnSpPr>
          <p:cNvPr id="5" name="Straight Arrow Connector 4"/>
          <p:cNvCxnSpPr/>
          <p:nvPr/>
        </p:nvCxnSpPr>
        <p:spPr>
          <a:xfrm>
            <a:off x="2339752" y="3284984"/>
            <a:ext cx="4824536" cy="0"/>
          </a:xfrm>
          <a:prstGeom prst="straightConnector1">
            <a:avLst/>
          </a:prstGeom>
          <a:ln w="127000">
            <a:prstDash val="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C:\Users\COCKSBF\AppData\Local\Microsoft\Windows\Temporary Internet Files\Content.IE5\AL32B8GK\question-mark[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6895" y="5697121"/>
            <a:ext cx="1116980" cy="11169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COCKSBF\AppData\Local\Microsoft\Windows\Temporary Internet Files\Content.IE5\SUVA0Q6N\Cerebro 1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3666" y="1124744"/>
            <a:ext cx="5042748"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92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OCKSBF\AppData\Local\Microsoft\Windows\Temporary Internet Files\Content.IE5\K4U8HH55\neuronnsb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160" y="736186"/>
            <a:ext cx="1205879" cy="7112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7592" y="441837"/>
            <a:ext cx="1733267" cy="129995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168" y="2583065"/>
            <a:ext cx="1877951" cy="1536506"/>
          </a:xfrm>
          <a:prstGeom prst="rect">
            <a:avLst/>
          </a:prstGeom>
        </p:spPr>
      </p:pic>
      <p:pic>
        <p:nvPicPr>
          <p:cNvPr id="2054" name="Picture 6" descr="C:\Users\COCKSBF\AppData\Local\Microsoft\Windows\Temporary Internet Files\Content.IE5\AL32B8GK\BrainWire[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7864" y="4981889"/>
            <a:ext cx="2280895" cy="12830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6975" y="1686463"/>
            <a:ext cx="2232248" cy="461665"/>
          </a:xfrm>
          <a:prstGeom prst="rect">
            <a:avLst/>
          </a:prstGeom>
          <a:noFill/>
        </p:spPr>
        <p:txBody>
          <a:bodyPr wrap="square" rtlCol="0">
            <a:spAutoFit/>
          </a:bodyPr>
          <a:lstStyle/>
          <a:p>
            <a:pPr algn="ctr"/>
            <a:r>
              <a:rPr lang="en-AU" sz="2400" dirty="0" smtClean="0"/>
              <a:t>Neuron</a:t>
            </a:r>
            <a:endParaRPr lang="en-AU" sz="2400" dirty="0"/>
          </a:p>
        </p:txBody>
      </p:sp>
      <p:sp>
        <p:nvSpPr>
          <p:cNvPr id="20" name="TextBox 19"/>
          <p:cNvSpPr txBox="1"/>
          <p:nvPr/>
        </p:nvSpPr>
        <p:spPr>
          <a:xfrm>
            <a:off x="5362630" y="676313"/>
            <a:ext cx="3888432" cy="830997"/>
          </a:xfrm>
          <a:prstGeom prst="rect">
            <a:avLst/>
          </a:prstGeom>
          <a:noFill/>
        </p:spPr>
        <p:txBody>
          <a:bodyPr wrap="square" rtlCol="0">
            <a:spAutoFit/>
          </a:bodyPr>
          <a:lstStyle/>
          <a:p>
            <a:pPr algn="ctr"/>
            <a:r>
              <a:rPr lang="en-AU" sz="2400" dirty="0" smtClean="0"/>
              <a:t>Basic neuronal ensemble – Small World [?]</a:t>
            </a:r>
            <a:endParaRPr lang="en-AU" sz="2400" dirty="0"/>
          </a:p>
        </p:txBody>
      </p:sp>
      <p:sp>
        <p:nvSpPr>
          <p:cNvPr id="21" name="TextBox 20"/>
          <p:cNvSpPr txBox="1"/>
          <p:nvPr/>
        </p:nvSpPr>
        <p:spPr>
          <a:xfrm>
            <a:off x="5004048" y="4150892"/>
            <a:ext cx="3806668" cy="830997"/>
          </a:xfrm>
          <a:prstGeom prst="rect">
            <a:avLst/>
          </a:prstGeom>
          <a:noFill/>
        </p:spPr>
        <p:txBody>
          <a:bodyPr wrap="square" rtlCol="0">
            <a:spAutoFit/>
          </a:bodyPr>
          <a:lstStyle/>
          <a:p>
            <a:pPr algn="ctr"/>
            <a:r>
              <a:rPr lang="en-AU" sz="2400" dirty="0" smtClean="0"/>
              <a:t>Complex neuronal ensemble – Rich Club [?]</a:t>
            </a:r>
            <a:endParaRPr lang="en-AU" sz="2400" dirty="0"/>
          </a:p>
        </p:txBody>
      </p:sp>
      <p:sp>
        <p:nvSpPr>
          <p:cNvPr id="22" name="TextBox 21"/>
          <p:cNvSpPr txBox="1"/>
          <p:nvPr/>
        </p:nvSpPr>
        <p:spPr>
          <a:xfrm>
            <a:off x="2819505" y="6265462"/>
            <a:ext cx="3089348" cy="461665"/>
          </a:xfrm>
          <a:prstGeom prst="rect">
            <a:avLst/>
          </a:prstGeom>
          <a:noFill/>
        </p:spPr>
        <p:txBody>
          <a:bodyPr wrap="square" rtlCol="0">
            <a:spAutoFit/>
          </a:bodyPr>
          <a:lstStyle/>
          <a:p>
            <a:pPr algn="ctr"/>
            <a:r>
              <a:rPr lang="en-AU" sz="2400" dirty="0" smtClean="0"/>
              <a:t>Whole brain activity</a:t>
            </a:r>
            <a:endParaRPr lang="en-AU" sz="2400" dirty="0"/>
          </a:p>
        </p:txBody>
      </p:sp>
      <p:sp>
        <p:nvSpPr>
          <p:cNvPr id="23" name="TextBox 22"/>
          <p:cNvSpPr txBox="1"/>
          <p:nvPr/>
        </p:nvSpPr>
        <p:spPr>
          <a:xfrm>
            <a:off x="301365" y="4335557"/>
            <a:ext cx="3089348" cy="461665"/>
          </a:xfrm>
          <a:prstGeom prst="rect">
            <a:avLst/>
          </a:prstGeom>
          <a:noFill/>
        </p:spPr>
        <p:txBody>
          <a:bodyPr wrap="square" rtlCol="0">
            <a:spAutoFit/>
          </a:bodyPr>
          <a:lstStyle/>
          <a:p>
            <a:pPr algn="ctr"/>
            <a:r>
              <a:rPr lang="en-AU" sz="2400" dirty="0" smtClean="0"/>
              <a:t>Module [?]</a:t>
            </a:r>
            <a:endParaRPr lang="en-AU" sz="2400"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409" y="2583065"/>
            <a:ext cx="2255259" cy="1691444"/>
          </a:xfrm>
          <a:prstGeom prst="rect">
            <a:avLst/>
          </a:prstGeom>
        </p:spPr>
      </p:pic>
      <p:cxnSp>
        <p:nvCxnSpPr>
          <p:cNvPr id="7" name="Straight Arrow Connector 6"/>
          <p:cNvCxnSpPr>
            <a:endCxn id="2" idx="1"/>
          </p:cNvCxnSpPr>
          <p:nvPr/>
        </p:nvCxnSpPr>
        <p:spPr>
          <a:xfrm>
            <a:off x="1979712" y="1091812"/>
            <a:ext cx="192788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362630" y="1741788"/>
            <a:ext cx="1009570" cy="967132"/>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 idx="1"/>
          </p:cNvCxnSpPr>
          <p:nvPr/>
        </p:nvCxnSpPr>
        <p:spPr>
          <a:xfrm flipH="1">
            <a:off x="2973668" y="3351318"/>
            <a:ext cx="31105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555776" y="4150892"/>
            <a:ext cx="1504216" cy="64633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158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4766" y="397010"/>
            <a:ext cx="3384376" cy="923330"/>
          </a:xfrm>
          <a:prstGeom prst="rect">
            <a:avLst/>
          </a:prstGeom>
          <a:noFill/>
        </p:spPr>
        <p:txBody>
          <a:bodyPr wrap="square" rtlCol="0">
            <a:spAutoFit/>
          </a:bodyPr>
          <a:lstStyle/>
          <a:p>
            <a:pPr algn="ctr"/>
            <a:r>
              <a:rPr lang="en-AU" sz="5400" b="1" dirty="0" smtClean="0">
                <a:latin typeface="Harrington" panose="04040505050A02020702" pitchFamily="82" charset="0"/>
              </a:rPr>
              <a:t>Rich Club</a:t>
            </a:r>
            <a:endParaRPr lang="en-AU" sz="5400" b="1" dirty="0">
              <a:latin typeface="Harrington" panose="04040505050A02020702" pitchFamily="8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8915" y="1384746"/>
            <a:ext cx="5720634" cy="4680520"/>
          </a:xfrm>
          <a:prstGeom prst="rect">
            <a:avLst/>
          </a:prstGeom>
        </p:spPr>
      </p:pic>
      <p:pic>
        <p:nvPicPr>
          <p:cNvPr id="1028" name="Picture 4" descr="C:\Users\COCKSBF\AppData\Local\Microsoft\Windows\Temporary Internet Files\Content.IE5\JC6IKWPK\Rich-Gu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304" y="337581"/>
            <a:ext cx="965928" cy="11039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COCKSBF\AppData\Local\Microsoft\Windows\Temporary Internet Files\Content.IE5\JC6IKWPK\Rich-Gu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753690" y="397010"/>
            <a:ext cx="1049649" cy="110391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COCKSBF\AppData\Local\Microsoft\Windows\Temporary Internet Files\Content.IE5\K4U8HH55\Money_Tree-cartoo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5961042"/>
            <a:ext cx="801018" cy="8010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C:\Users\COCKSBF\AppData\Local\Microsoft\Windows\Temporary Internet Files\Content.IE5\K4U8HH55\Money_Tree-cartoo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2830" y="5999480"/>
            <a:ext cx="801018" cy="8010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1" descr="C:\Users\COCKSBF\AppData\Local\Microsoft\Windows\Temporary Internet Files\Content.IE5\K4U8HH55\Money_Tree-cartoo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6922" y="5560533"/>
            <a:ext cx="801018" cy="80101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C:\Users\COCKSBF\AppData\Local\Microsoft\Windows\Temporary Internet Files\Content.IE5\K4U8HH55\Money_Tree-cartoo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935846"/>
            <a:ext cx="801018" cy="8010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COCKSBF\AppData\Local\Microsoft\Windows\Temporary Internet Files\Content.IE5\K4U8HH55\Money_Tree-cartoo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7828" y="5301208"/>
            <a:ext cx="801018" cy="80101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COCKSBF\AppData\Local\Microsoft\Windows\Temporary Internet Files\Content.IE5\K4U8HH55\Money_Tree-cartoo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376" y="5961042"/>
            <a:ext cx="801018" cy="8010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COCKSBF\AppData\Local\Microsoft\Windows\Temporary Internet Files\Content.IE5\K4U8HH55\Money_Tree-cartoo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936" y="5995539"/>
            <a:ext cx="801018" cy="8010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1" descr="C:\Users\COCKSBF\AppData\Local\Microsoft\Windows\Temporary Internet Files\Content.IE5\K4U8HH55\Money_Tree-cartoo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8045" y="5961042"/>
            <a:ext cx="801018" cy="801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030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8642" y="228014"/>
            <a:ext cx="8057710" cy="1200329"/>
          </a:xfrm>
          <a:prstGeom prst="rect">
            <a:avLst/>
          </a:prstGeom>
          <a:noFill/>
        </p:spPr>
        <p:txBody>
          <a:bodyPr wrap="square" rtlCol="0">
            <a:spAutoFit/>
          </a:bodyPr>
          <a:lstStyle/>
          <a:p>
            <a:pPr algn="ctr"/>
            <a:r>
              <a:rPr lang="en-AU" sz="7200" dirty="0" smtClean="0">
                <a:latin typeface="Agency FB" panose="020B0503020202020204" pitchFamily="34" charset="0"/>
              </a:rPr>
              <a:t>Module</a:t>
            </a:r>
            <a:endParaRPr lang="en-AU" sz="7200" dirty="0">
              <a:latin typeface="Agency FB" panose="020B0503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950" y="1339047"/>
            <a:ext cx="5508104" cy="4131078"/>
          </a:xfrm>
          <a:prstGeom prst="rect">
            <a:avLst/>
          </a:prstGeom>
        </p:spPr>
      </p:pic>
      <p:pic>
        <p:nvPicPr>
          <p:cNvPr id="2051" name="Picture 3" descr="C:\Users\COCKSBF\AppData\Local\Microsoft\Windows\Temporary Internet Files\Content.IE5\64JNG5K0\pair-talki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3624" y="5442254"/>
            <a:ext cx="732728" cy="7327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OCKSBF\AppData\Local\Microsoft\Windows\Temporary Internet Files\Content.IE5\JC6IKWPK\memory[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238258"/>
            <a:ext cx="1188248" cy="12072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COCKSBF\AppData\Local\Microsoft\Windows\Temporary Internet Files\Content.IE5\K4U8HH55\spiral-clock[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756" y="5670907"/>
            <a:ext cx="652822" cy="652822"/>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COCKSBF\AppData\Local\Microsoft\Windows\Temporary Internet Files\Content.IE5\YR5XN0A1\o-cH6LIQ8BGGBlTfWA7MzcCKDvI[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0911" y="4581014"/>
            <a:ext cx="874565" cy="72659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sers\COCKSBF\AppData\Local\Microsoft\Windows\Temporary Internet Files\Content.IE5\XOHXKL0O\5187487629_42641454fb_z[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41534" y="5796630"/>
            <a:ext cx="1018989" cy="65756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Users\COCKSBF\AppData\Local\Microsoft\Windows\Temporary Internet Files\Content.IE5\K4U8HH55\compass_rose_by_dlimedia-d4q37iu[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02395" y="5540581"/>
            <a:ext cx="590203" cy="69068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Users\COCKSBF\AppData\Local\Microsoft\Windows\Temporary Internet Files\Content.IE5\64JNG5K0\large-Cartoon-Bird-Wearing-Sun-Glasses-0-3370[1].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43808" y="5808618"/>
            <a:ext cx="803759" cy="845286"/>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C:\Users\COCKSBF\AppData\Local\Microsoft\Windows\Temporary Internet Files\Content.IE5\LESFZ80X\Zombie-Face-Cartoon-4827-large[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3405" y="4355476"/>
            <a:ext cx="506162" cy="58883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C:\Users\COCKSBF\AppData\Local\Microsoft\Windows\Temporary Internet Files\Content.IE5\JC6IKWPK\Cartoon-speaker-9116-medium[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85370" y="5259893"/>
            <a:ext cx="516999" cy="822028"/>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C:\Users\COCKSBF\AppData\Local\Microsoft\Windows\Temporary Internet Files\Content.IE5\K4U8HH55\large-Woman-in-Fashion-66.6-5562[1].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35561" y="3420429"/>
            <a:ext cx="448853" cy="11445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COCKSBF\AppData\Local\Microsoft\Windows\Temporary Internet Files\Content.IE5\GVHI8JJB\zlook_side[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2713366"/>
            <a:ext cx="1335327" cy="10682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COCKSBF\AppData\Local\Microsoft\Windows\Temporary Internet Files\Content.IE5\JC6IKWPK\memory[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6237413" y="238258"/>
            <a:ext cx="1167281" cy="120726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Users\COCKSBF\AppData\Local\Microsoft\Windows\Temporary Internet Files\Content.IE5\UHYKSNZ4\13011454361973456359cartoon-family-holding-hands-hi[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452007" y="3364817"/>
            <a:ext cx="1002556" cy="668371"/>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descr="C:\Users\COCKSBF\AppData\Local\Microsoft\Windows\Temporary Internet Files\Content.IE5\GVHI8JJB\cartooncatheadshot_by_fizz_buzz-d78sjkr[1].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15481" y="2353326"/>
            <a:ext cx="72008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093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404664"/>
            <a:ext cx="6984776" cy="1323439"/>
          </a:xfrm>
          <a:prstGeom prst="rect">
            <a:avLst/>
          </a:prstGeom>
          <a:noFill/>
        </p:spPr>
        <p:txBody>
          <a:bodyPr wrap="square" rtlCol="0">
            <a:spAutoFit/>
          </a:bodyPr>
          <a:lstStyle/>
          <a:p>
            <a:pPr algn="ctr"/>
            <a:r>
              <a:rPr lang="en-AU" sz="4000" dirty="0" smtClean="0">
                <a:latin typeface="SimSun" panose="02010600030101010101" pitchFamily="2" charset="-122"/>
                <a:ea typeface="SimSun" panose="02010600030101010101" pitchFamily="2" charset="-122"/>
              </a:rPr>
              <a:t>Functional Brain Network [</a:t>
            </a:r>
            <a:r>
              <a:rPr lang="en-AU" sz="4000" dirty="0" err="1" smtClean="0">
                <a:latin typeface="SimSun" panose="02010600030101010101" pitchFamily="2" charset="-122"/>
                <a:ea typeface="SimSun" panose="02010600030101010101" pitchFamily="2" charset="-122"/>
              </a:rPr>
              <a:t>FBN</a:t>
            </a:r>
            <a:r>
              <a:rPr lang="en-AU" sz="4000" dirty="0" smtClean="0">
                <a:latin typeface="SimSun" panose="02010600030101010101" pitchFamily="2" charset="-122"/>
                <a:ea typeface="SimSun" panose="02010600030101010101" pitchFamily="2" charset="-122"/>
              </a:rPr>
              <a:t>]</a:t>
            </a:r>
            <a:endParaRPr lang="en-AU" sz="4000" dirty="0">
              <a:latin typeface="SimSun" panose="02010600030101010101" pitchFamily="2" charset="-122"/>
              <a:ea typeface="SimSun" panose="02010600030101010101" pitchFamily="2" charset="-122"/>
            </a:endParaRPr>
          </a:p>
        </p:txBody>
      </p:sp>
      <p:pic>
        <p:nvPicPr>
          <p:cNvPr id="2055" name="Picture 7" descr="C:\Users\COCKSBF\AppData\Local\Microsoft\Windows\Temporary Internet Files\Content.IE5\UHYKSNZ4\cute_spider_digital_stamp_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51620" y="2420888"/>
            <a:ext cx="464667" cy="360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4305" y="2261555"/>
            <a:ext cx="3875427" cy="3756444"/>
          </a:xfrm>
          <a:prstGeom prst="rect">
            <a:avLst/>
          </a:prstGeom>
        </p:spPr>
      </p:pic>
      <p:pic>
        <p:nvPicPr>
          <p:cNvPr id="14" name="Picture 2" descr="C:\Users\COCKSBF\AppData\Local\Microsoft\Windows\Temporary Internet Files\Content.IE5\SUVA0Q6N\spider_web_vector_by_lecyberpunk[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1194651"/>
            <a:ext cx="1080120" cy="106690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a:endCxn id="2055" idx="0"/>
          </p:cNvCxnSpPr>
          <p:nvPr/>
        </p:nvCxnSpPr>
        <p:spPr>
          <a:xfrm>
            <a:off x="1383953" y="1988840"/>
            <a:ext cx="0" cy="43204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8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 fill="hold">
                                          <p:stCondLst>
                                            <p:cond delay="0"/>
                                          </p:stCondLst>
                                        </p:cTn>
                                        <p:tgtEl>
                                          <p:spTgt spid="2055"/>
                                        </p:tgtEl>
                                        <p:attrNameLst>
                                          <p:attrName>r</p:attrName>
                                        </p:attrNameLst>
                                      </p:cBhvr>
                                    </p:animRot>
                                    <p:animRot by="-240000">
                                      <p:cBhvr>
                                        <p:cTn id="7" dur="100" fill="hold">
                                          <p:stCondLst>
                                            <p:cond delay="100"/>
                                          </p:stCondLst>
                                        </p:cTn>
                                        <p:tgtEl>
                                          <p:spTgt spid="2055"/>
                                        </p:tgtEl>
                                        <p:attrNameLst>
                                          <p:attrName>r</p:attrName>
                                        </p:attrNameLst>
                                      </p:cBhvr>
                                    </p:animRot>
                                    <p:animRot by="240000">
                                      <p:cBhvr>
                                        <p:cTn id="8" dur="100" fill="hold">
                                          <p:stCondLst>
                                            <p:cond delay="200"/>
                                          </p:stCondLst>
                                        </p:cTn>
                                        <p:tgtEl>
                                          <p:spTgt spid="2055"/>
                                        </p:tgtEl>
                                        <p:attrNameLst>
                                          <p:attrName>r</p:attrName>
                                        </p:attrNameLst>
                                      </p:cBhvr>
                                    </p:animRot>
                                    <p:animRot by="-240000">
                                      <p:cBhvr>
                                        <p:cTn id="9" dur="100" fill="hold">
                                          <p:stCondLst>
                                            <p:cond delay="300"/>
                                          </p:stCondLst>
                                        </p:cTn>
                                        <p:tgtEl>
                                          <p:spTgt spid="2055"/>
                                        </p:tgtEl>
                                        <p:attrNameLst>
                                          <p:attrName>r</p:attrName>
                                        </p:attrNameLst>
                                      </p:cBhvr>
                                    </p:animRot>
                                    <p:animRot by="120000">
                                      <p:cBhvr>
                                        <p:cTn id="10" dur="100" fill="hold">
                                          <p:stCondLst>
                                            <p:cond delay="400"/>
                                          </p:stCondLst>
                                        </p:cTn>
                                        <p:tgtEl>
                                          <p:spTgt spid="20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7879" y="718622"/>
            <a:ext cx="2182540" cy="369332"/>
          </a:xfrm>
          <a:prstGeom prst="rect">
            <a:avLst/>
          </a:prstGeom>
          <a:noFill/>
          <a:ln>
            <a:solidFill>
              <a:schemeClr val="tx1"/>
            </a:solidFill>
          </a:ln>
        </p:spPr>
        <p:txBody>
          <a:bodyPr wrap="square" rtlCol="0">
            <a:spAutoFit/>
          </a:bodyPr>
          <a:lstStyle/>
          <a:p>
            <a:pPr algn="ctr"/>
            <a:r>
              <a:rPr lang="en-AU" dirty="0" smtClean="0"/>
              <a:t>Language (Digestion)</a:t>
            </a:r>
            <a:endParaRPr lang="en-AU" dirty="0"/>
          </a:p>
        </p:txBody>
      </p:sp>
      <p:pic>
        <p:nvPicPr>
          <p:cNvPr id="3077" name="Picture 5" descr="C:\Users\COCKSBF\AppData\Local\Microsoft\Windows\Temporary Internet Files\Content.IE5\HMSDUCRI\SPEAKI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7109" y="613969"/>
            <a:ext cx="920114" cy="10148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2249" y="3229881"/>
            <a:ext cx="950855" cy="369332"/>
          </a:xfrm>
          <a:prstGeom prst="rect">
            <a:avLst/>
          </a:prstGeom>
          <a:noFill/>
          <a:ln>
            <a:solidFill>
              <a:schemeClr val="tx1"/>
            </a:solidFill>
          </a:ln>
        </p:spPr>
        <p:txBody>
          <a:bodyPr wrap="square" rtlCol="0">
            <a:spAutoFit/>
          </a:bodyPr>
          <a:lstStyle/>
          <a:p>
            <a:pPr algn="ctr"/>
            <a:r>
              <a:rPr lang="en-AU" dirty="0" smtClean="0"/>
              <a:t>Mouth</a:t>
            </a:r>
            <a:endParaRPr lang="en-AU" dirty="0"/>
          </a:p>
        </p:txBody>
      </p:sp>
      <p:sp>
        <p:nvSpPr>
          <p:cNvPr id="11" name="TextBox 10"/>
          <p:cNvSpPr txBox="1"/>
          <p:nvPr/>
        </p:nvSpPr>
        <p:spPr>
          <a:xfrm>
            <a:off x="512249" y="1971239"/>
            <a:ext cx="834595" cy="369332"/>
          </a:xfrm>
          <a:prstGeom prst="rect">
            <a:avLst/>
          </a:prstGeom>
          <a:noFill/>
          <a:ln>
            <a:solidFill>
              <a:schemeClr val="tx1"/>
            </a:solidFill>
          </a:ln>
        </p:spPr>
        <p:txBody>
          <a:bodyPr wrap="square" rtlCol="0">
            <a:spAutoFit/>
          </a:bodyPr>
          <a:lstStyle/>
          <a:p>
            <a:pPr algn="ctr"/>
            <a:r>
              <a:rPr lang="en-AU" dirty="0" smtClean="0"/>
              <a:t>Motor</a:t>
            </a:r>
            <a:endParaRPr lang="en-AU" dirty="0"/>
          </a:p>
        </p:txBody>
      </p:sp>
      <p:sp>
        <p:nvSpPr>
          <p:cNvPr id="12" name="TextBox 11"/>
          <p:cNvSpPr txBox="1"/>
          <p:nvPr/>
        </p:nvSpPr>
        <p:spPr>
          <a:xfrm>
            <a:off x="1929253" y="3260658"/>
            <a:ext cx="950662" cy="307777"/>
          </a:xfrm>
          <a:prstGeom prst="rect">
            <a:avLst/>
          </a:prstGeom>
          <a:noFill/>
          <a:ln>
            <a:solidFill>
              <a:schemeClr val="tx1"/>
            </a:solidFill>
          </a:ln>
        </p:spPr>
        <p:txBody>
          <a:bodyPr wrap="square" rtlCol="0">
            <a:spAutoFit/>
          </a:bodyPr>
          <a:lstStyle/>
          <a:p>
            <a:pPr algn="ctr"/>
            <a:r>
              <a:rPr lang="en-AU" sz="1400" dirty="0" smtClean="0"/>
              <a:t>Lungs</a:t>
            </a:r>
            <a:endParaRPr lang="en-AU" sz="1400" dirty="0"/>
          </a:p>
        </p:txBody>
      </p:sp>
      <p:sp>
        <p:nvSpPr>
          <p:cNvPr id="13" name="TextBox 12"/>
          <p:cNvSpPr txBox="1"/>
          <p:nvPr/>
        </p:nvSpPr>
        <p:spPr>
          <a:xfrm>
            <a:off x="1929253" y="1998131"/>
            <a:ext cx="864096" cy="307777"/>
          </a:xfrm>
          <a:prstGeom prst="rect">
            <a:avLst/>
          </a:prstGeom>
          <a:noFill/>
          <a:ln>
            <a:solidFill>
              <a:schemeClr val="tx1"/>
            </a:solidFill>
          </a:ln>
        </p:spPr>
        <p:txBody>
          <a:bodyPr wrap="square" rtlCol="0">
            <a:spAutoFit/>
          </a:bodyPr>
          <a:lstStyle/>
          <a:p>
            <a:pPr algn="ctr"/>
            <a:r>
              <a:rPr lang="en-AU" sz="1400" dirty="0" smtClean="0"/>
              <a:t>Vision</a:t>
            </a:r>
            <a:endParaRPr lang="en-AU" sz="1400" dirty="0"/>
          </a:p>
        </p:txBody>
      </p:sp>
      <p:sp>
        <p:nvSpPr>
          <p:cNvPr id="14" name="TextBox 13"/>
          <p:cNvSpPr txBox="1"/>
          <p:nvPr/>
        </p:nvSpPr>
        <p:spPr>
          <a:xfrm>
            <a:off x="3407651" y="1998132"/>
            <a:ext cx="852654" cy="307777"/>
          </a:xfrm>
          <a:prstGeom prst="rect">
            <a:avLst/>
          </a:prstGeom>
          <a:noFill/>
          <a:ln>
            <a:solidFill>
              <a:schemeClr val="tx1"/>
            </a:solidFill>
          </a:ln>
        </p:spPr>
        <p:txBody>
          <a:bodyPr wrap="square" rtlCol="0">
            <a:spAutoFit/>
          </a:bodyPr>
          <a:lstStyle/>
          <a:p>
            <a:pPr algn="ctr"/>
            <a:r>
              <a:rPr lang="en-AU" sz="1400" dirty="0" smtClean="0"/>
              <a:t>Sound</a:t>
            </a:r>
            <a:endParaRPr lang="en-AU" sz="1400" dirty="0"/>
          </a:p>
        </p:txBody>
      </p:sp>
      <p:sp>
        <p:nvSpPr>
          <p:cNvPr id="15" name="TextBox 14"/>
          <p:cNvSpPr txBox="1"/>
          <p:nvPr/>
        </p:nvSpPr>
        <p:spPr>
          <a:xfrm>
            <a:off x="3381419" y="3260658"/>
            <a:ext cx="1189130" cy="307777"/>
          </a:xfrm>
          <a:prstGeom prst="rect">
            <a:avLst/>
          </a:prstGeom>
          <a:noFill/>
          <a:ln>
            <a:solidFill>
              <a:schemeClr val="tx1"/>
            </a:solidFill>
          </a:ln>
        </p:spPr>
        <p:txBody>
          <a:bodyPr wrap="square" rtlCol="0">
            <a:spAutoFit/>
          </a:bodyPr>
          <a:lstStyle/>
          <a:p>
            <a:pPr algn="ctr"/>
            <a:r>
              <a:rPr lang="en-AU" sz="1400" dirty="0" smtClean="0"/>
              <a:t>Diaphragm</a:t>
            </a:r>
            <a:endParaRPr lang="en-AU" sz="1400" dirty="0"/>
          </a:p>
        </p:txBody>
      </p:sp>
      <p:sp>
        <p:nvSpPr>
          <p:cNvPr id="16" name="TextBox 15"/>
          <p:cNvSpPr txBox="1"/>
          <p:nvPr/>
        </p:nvSpPr>
        <p:spPr>
          <a:xfrm>
            <a:off x="4992169" y="3260658"/>
            <a:ext cx="1668063" cy="307777"/>
          </a:xfrm>
          <a:prstGeom prst="rect">
            <a:avLst/>
          </a:prstGeom>
          <a:noFill/>
          <a:ln>
            <a:solidFill>
              <a:schemeClr val="tx1"/>
            </a:solidFill>
          </a:ln>
        </p:spPr>
        <p:txBody>
          <a:bodyPr wrap="square" rtlCol="0">
            <a:spAutoFit/>
          </a:bodyPr>
          <a:lstStyle/>
          <a:p>
            <a:pPr algn="ctr"/>
            <a:r>
              <a:rPr lang="en-AU" sz="1400" dirty="0" smtClean="0"/>
              <a:t>Other movements</a:t>
            </a:r>
            <a:endParaRPr lang="en-AU" sz="1400" dirty="0"/>
          </a:p>
        </p:txBody>
      </p:sp>
      <p:pic>
        <p:nvPicPr>
          <p:cNvPr id="3080" name="Picture 8" descr="C:\Users\COCKSBF\AppData\Local\Microsoft\Windows\Temporary Internet Files\Content.IE5\JC6IKWPK\big-hamburg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1069" y="402869"/>
            <a:ext cx="287663" cy="47085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397661" y="4500193"/>
            <a:ext cx="950662" cy="307777"/>
          </a:xfrm>
          <a:prstGeom prst="rect">
            <a:avLst/>
          </a:prstGeom>
          <a:noFill/>
          <a:ln>
            <a:solidFill>
              <a:schemeClr val="tx1"/>
            </a:solidFill>
          </a:ln>
        </p:spPr>
        <p:txBody>
          <a:bodyPr wrap="square" rtlCol="0">
            <a:spAutoFit/>
          </a:bodyPr>
          <a:lstStyle/>
          <a:p>
            <a:pPr algn="ctr"/>
            <a:r>
              <a:rPr lang="en-AU" sz="1400" dirty="0" smtClean="0"/>
              <a:t>Lips</a:t>
            </a:r>
            <a:endParaRPr lang="en-AU" sz="1400" dirty="0"/>
          </a:p>
        </p:txBody>
      </p:sp>
      <p:sp>
        <p:nvSpPr>
          <p:cNvPr id="20" name="TextBox 19"/>
          <p:cNvSpPr txBox="1"/>
          <p:nvPr/>
        </p:nvSpPr>
        <p:spPr>
          <a:xfrm>
            <a:off x="537879" y="4511721"/>
            <a:ext cx="950662" cy="369332"/>
          </a:xfrm>
          <a:prstGeom prst="rect">
            <a:avLst/>
          </a:prstGeom>
          <a:noFill/>
          <a:ln>
            <a:solidFill>
              <a:schemeClr val="tx1"/>
            </a:solidFill>
          </a:ln>
        </p:spPr>
        <p:txBody>
          <a:bodyPr wrap="square" rtlCol="0">
            <a:spAutoFit/>
          </a:bodyPr>
          <a:lstStyle/>
          <a:p>
            <a:pPr algn="ctr"/>
            <a:r>
              <a:rPr lang="en-AU" dirty="0" smtClean="0"/>
              <a:t>Tongue</a:t>
            </a:r>
            <a:endParaRPr lang="en-AU" dirty="0"/>
          </a:p>
        </p:txBody>
      </p:sp>
      <p:sp>
        <p:nvSpPr>
          <p:cNvPr id="21" name="TextBox 20"/>
          <p:cNvSpPr txBox="1"/>
          <p:nvPr/>
        </p:nvSpPr>
        <p:spPr>
          <a:xfrm>
            <a:off x="1965718" y="4505957"/>
            <a:ext cx="877732" cy="307777"/>
          </a:xfrm>
          <a:prstGeom prst="rect">
            <a:avLst/>
          </a:prstGeom>
          <a:noFill/>
          <a:ln>
            <a:solidFill>
              <a:schemeClr val="tx1"/>
            </a:solidFill>
          </a:ln>
        </p:spPr>
        <p:txBody>
          <a:bodyPr wrap="square" rtlCol="0">
            <a:spAutoFit/>
          </a:bodyPr>
          <a:lstStyle/>
          <a:p>
            <a:pPr algn="ctr"/>
            <a:r>
              <a:rPr lang="en-AU" sz="1400" dirty="0" smtClean="0"/>
              <a:t>Uvula</a:t>
            </a:r>
            <a:endParaRPr lang="en-AU" sz="1400" dirty="0"/>
          </a:p>
        </p:txBody>
      </p:sp>
      <p:sp>
        <p:nvSpPr>
          <p:cNvPr id="22" name="TextBox 21"/>
          <p:cNvSpPr txBox="1"/>
          <p:nvPr/>
        </p:nvSpPr>
        <p:spPr>
          <a:xfrm>
            <a:off x="5065577" y="4511721"/>
            <a:ext cx="597067" cy="307777"/>
          </a:xfrm>
          <a:prstGeom prst="rect">
            <a:avLst/>
          </a:prstGeom>
          <a:noFill/>
          <a:ln>
            <a:solidFill>
              <a:schemeClr val="tx1"/>
            </a:solidFill>
          </a:ln>
        </p:spPr>
        <p:txBody>
          <a:bodyPr wrap="square" rtlCol="0">
            <a:spAutoFit/>
          </a:bodyPr>
          <a:lstStyle/>
          <a:p>
            <a:pPr algn="ctr"/>
            <a:r>
              <a:rPr lang="en-AU" sz="1400" dirty="0" smtClean="0"/>
              <a:t>Jaw</a:t>
            </a:r>
            <a:endParaRPr lang="en-AU" sz="1400" dirty="0"/>
          </a:p>
        </p:txBody>
      </p:sp>
      <p:sp>
        <p:nvSpPr>
          <p:cNvPr id="24" name="TextBox 23"/>
          <p:cNvSpPr txBox="1"/>
          <p:nvPr/>
        </p:nvSpPr>
        <p:spPr>
          <a:xfrm>
            <a:off x="537878" y="5351199"/>
            <a:ext cx="1225809" cy="307777"/>
          </a:xfrm>
          <a:prstGeom prst="rect">
            <a:avLst/>
          </a:prstGeom>
          <a:noFill/>
          <a:ln>
            <a:solidFill>
              <a:schemeClr val="tx1"/>
            </a:solidFill>
          </a:ln>
        </p:spPr>
        <p:txBody>
          <a:bodyPr wrap="square" rtlCol="0">
            <a:spAutoFit/>
          </a:bodyPr>
          <a:lstStyle/>
          <a:p>
            <a:pPr algn="ctr"/>
            <a:r>
              <a:rPr lang="en-AU" sz="1400" dirty="0" err="1"/>
              <a:t>Genioglossus</a:t>
            </a:r>
            <a:endParaRPr lang="en-AU" sz="1400" dirty="0"/>
          </a:p>
        </p:txBody>
      </p:sp>
      <p:sp>
        <p:nvSpPr>
          <p:cNvPr id="25" name="TextBox 24"/>
          <p:cNvSpPr txBox="1"/>
          <p:nvPr/>
        </p:nvSpPr>
        <p:spPr>
          <a:xfrm>
            <a:off x="3254470" y="5348585"/>
            <a:ext cx="1025223" cy="310391"/>
          </a:xfrm>
          <a:prstGeom prst="rect">
            <a:avLst/>
          </a:prstGeom>
          <a:noFill/>
          <a:ln>
            <a:solidFill>
              <a:schemeClr val="tx1"/>
            </a:solidFill>
          </a:ln>
        </p:spPr>
        <p:txBody>
          <a:bodyPr wrap="square" rtlCol="0">
            <a:spAutoFit/>
          </a:bodyPr>
          <a:lstStyle/>
          <a:p>
            <a:pPr algn="ctr"/>
            <a:r>
              <a:rPr lang="en-AU" sz="1400" dirty="0" err="1"/>
              <a:t>Hyoglossus</a:t>
            </a:r>
            <a:endParaRPr lang="en-AU" sz="1400" dirty="0"/>
          </a:p>
        </p:txBody>
      </p:sp>
      <p:sp>
        <p:nvSpPr>
          <p:cNvPr id="26" name="TextBox 25"/>
          <p:cNvSpPr txBox="1"/>
          <p:nvPr/>
        </p:nvSpPr>
        <p:spPr>
          <a:xfrm>
            <a:off x="1954804" y="5351197"/>
            <a:ext cx="1166583" cy="315984"/>
          </a:xfrm>
          <a:prstGeom prst="rect">
            <a:avLst/>
          </a:prstGeom>
          <a:noFill/>
          <a:ln>
            <a:solidFill>
              <a:schemeClr val="tx1"/>
            </a:solidFill>
          </a:ln>
        </p:spPr>
        <p:txBody>
          <a:bodyPr wrap="square" rtlCol="0">
            <a:spAutoFit/>
          </a:bodyPr>
          <a:lstStyle/>
          <a:p>
            <a:pPr algn="ctr"/>
            <a:r>
              <a:rPr lang="en-AU" sz="1400" dirty="0" err="1" smtClean="0"/>
              <a:t>Styloglossus</a:t>
            </a:r>
            <a:endParaRPr lang="en-AU" sz="1400" dirty="0"/>
          </a:p>
        </p:txBody>
      </p:sp>
      <p:sp>
        <p:nvSpPr>
          <p:cNvPr id="27" name="TextBox 26"/>
          <p:cNvSpPr txBox="1"/>
          <p:nvPr/>
        </p:nvSpPr>
        <p:spPr>
          <a:xfrm>
            <a:off x="2814703" y="6011827"/>
            <a:ext cx="1993315" cy="307777"/>
          </a:xfrm>
          <a:prstGeom prst="rect">
            <a:avLst/>
          </a:prstGeom>
          <a:noFill/>
          <a:ln>
            <a:solidFill>
              <a:schemeClr val="tx1"/>
            </a:solidFill>
          </a:ln>
        </p:spPr>
        <p:txBody>
          <a:bodyPr wrap="square" rtlCol="0">
            <a:spAutoFit/>
          </a:bodyPr>
          <a:lstStyle/>
          <a:p>
            <a:pPr algn="ctr"/>
            <a:r>
              <a:rPr lang="en-AU" sz="1400" dirty="0">
                <a:solidFill>
                  <a:prstClr val="black"/>
                </a:solidFill>
              </a:rPr>
              <a:t>superior longitudinal</a:t>
            </a:r>
            <a:endParaRPr lang="en-AU" dirty="0"/>
          </a:p>
        </p:txBody>
      </p:sp>
      <p:sp>
        <p:nvSpPr>
          <p:cNvPr id="28" name="TextBox 27"/>
          <p:cNvSpPr txBox="1"/>
          <p:nvPr/>
        </p:nvSpPr>
        <p:spPr>
          <a:xfrm>
            <a:off x="4412485" y="5362018"/>
            <a:ext cx="1306184" cy="307777"/>
          </a:xfrm>
          <a:prstGeom prst="rect">
            <a:avLst/>
          </a:prstGeom>
          <a:noFill/>
          <a:ln>
            <a:solidFill>
              <a:schemeClr val="tx1"/>
            </a:solidFill>
          </a:ln>
        </p:spPr>
        <p:txBody>
          <a:bodyPr wrap="square" rtlCol="0">
            <a:spAutoFit/>
          </a:bodyPr>
          <a:lstStyle/>
          <a:p>
            <a:pPr algn="ctr"/>
            <a:r>
              <a:rPr lang="en-AU" sz="1400" dirty="0" err="1"/>
              <a:t>Palatoglossus</a:t>
            </a:r>
            <a:endParaRPr lang="en-AU" sz="1400" dirty="0"/>
          </a:p>
        </p:txBody>
      </p:sp>
      <p:sp>
        <p:nvSpPr>
          <p:cNvPr id="29" name="TextBox 28"/>
          <p:cNvSpPr txBox="1"/>
          <p:nvPr/>
        </p:nvSpPr>
        <p:spPr>
          <a:xfrm>
            <a:off x="809723" y="5995942"/>
            <a:ext cx="1907927" cy="307777"/>
          </a:xfrm>
          <a:prstGeom prst="rect">
            <a:avLst/>
          </a:prstGeom>
          <a:noFill/>
          <a:ln>
            <a:solidFill>
              <a:schemeClr val="tx1"/>
            </a:solidFill>
          </a:ln>
        </p:spPr>
        <p:txBody>
          <a:bodyPr wrap="square" rtlCol="0">
            <a:spAutoFit/>
          </a:bodyPr>
          <a:lstStyle/>
          <a:p>
            <a:pPr algn="ctr"/>
            <a:r>
              <a:rPr lang="en-AU" sz="1400" dirty="0">
                <a:solidFill>
                  <a:prstClr val="black"/>
                </a:solidFill>
              </a:rPr>
              <a:t>inferior longitudinal</a:t>
            </a:r>
            <a:endParaRPr lang="en-AU" dirty="0"/>
          </a:p>
        </p:txBody>
      </p:sp>
      <p:sp>
        <p:nvSpPr>
          <p:cNvPr id="30" name="TextBox 29"/>
          <p:cNvSpPr txBox="1"/>
          <p:nvPr/>
        </p:nvSpPr>
        <p:spPr>
          <a:xfrm>
            <a:off x="5873613" y="5362018"/>
            <a:ext cx="775435" cy="307777"/>
          </a:xfrm>
          <a:prstGeom prst="rect">
            <a:avLst/>
          </a:prstGeom>
          <a:noFill/>
          <a:ln>
            <a:solidFill>
              <a:schemeClr val="tx1"/>
            </a:solidFill>
          </a:ln>
        </p:spPr>
        <p:txBody>
          <a:bodyPr wrap="square" rtlCol="0">
            <a:spAutoFit/>
          </a:bodyPr>
          <a:lstStyle/>
          <a:p>
            <a:pPr algn="ctr"/>
            <a:r>
              <a:rPr lang="en-AU" sz="1400" dirty="0">
                <a:solidFill>
                  <a:prstClr val="black"/>
                </a:solidFill>
              </a:rPr>
              <a:t>vertical</a:t>
            </a:r>
            <a:endParaRPr lang="en-AU" dirty="0"/>
          </a:p>
        </p:txBody>
      </p:sp>
      <p:sp>
        <p:nvSpPr>
          <p:cNvPr id="31" name="TextBox 30"/>
          <p:cNvSpPr txBox="1"/>
          <p:nvPr/>
        </p:nvSpPr>
        <p:spPr>
          <a:xfrm>
            <a:off x="4992169" y="6011826"/>
            <a:ext cx="950662" cy="307777"/>
          </a:xfrm>
          <a:prstGeom prst="rect">
            <a:avLst/>
          </a:prstGeom>
          <a:noFill/>
          <a:ln>
            <a:solidFill>
              <a:schemeClr val="tx1"/>
            </a:solidFill>
          </a:ln>
        </p:spPr>
        <p:txBody>
          <a:bodyPr wrap="square" rtlCol="0">
            <a:spAutoFit/>
          </a:bodyPr>
          <a:lstStyle/>
          <a:p>
            <a:pPr algn="ctr"/>
            <a:r>
              <a:rPr lang="en-AU" sz="1400" dirty="0">
                <a:solidFill>
                  <a:prstClr val="black"/>
                </a:solidFill>
              </a:rPr>
              <a:t>transverse</a:t>
            </a:r>
            <a:endParaRPr lang="en-AU" dirty="0"/>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2475" y="2905464"/>
            <a:ext cx="1244421" cy="1018163"/>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0875" y="4074392"/>
            <a:ext cx="1266348" cy="949761"/>
          </a:xfrm>
          <a:prstGeom prst="rect">
            <a:avLst/>
          </a:prstGeom>
        </p:spPr>
      </p:pic>
      <p:pic>
        <p:nvPicPr>
          <p:cNvPr id="36" name="Picture 2" descr="C:\Users\COCKSBF\AppData\Local\Microsoft\Windows\Temporary Internet Files\Content.IE5\K4U8HH55\neuronnsbl[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64667" y="6253357"/>
            <a:ext cx="664531" cy="3919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78180" y="1830249"/>
            <a:ext cx="1268423" cy="951317"/>
          </a:xfrm>
          <a:prstGeom prst="rect">
            <a:avLst/>
          </a:prstGeom>
        </p:spPr>
      </p:pic>
      <p:sp>
        <p:nvSpPr>
          <p:cNvPr id="4" name="Cloud Callout 3"/>
          <p:cNvSpPr/>
          <p:nvPr/>
        </p:nvSpPr>
        <p:spPr>
          <a:xfrm flipH="1">
            <a:off x="5678180" y="188640"/>
            <a:ext cx="982052" cy="899314"/>
          </a:xfrm>
          <a:prstGeom prst="cloudCallout">
            <a:avLst>
              <a:gd name="adj1" fmla="val -141739"/>
              <a:gd name="adj2" fmla="val 4134"/>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3" name="Picture 2" descr="C:\Users\COCKSBF\AppData\Local\Microsoft\Windows\Temporary Internet Files\Content.IE5\K4U8HH55\neuronnsbl[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32475" y="5773762"/>
            <a:ext cx="664531" cy="39195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COCKSBF\AppData\Local\Microsoft\Windows\Temporary Internet Files\Content.IE5\K4U8HH55\neuronnsbl[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97006" y="6057380"/>
            <a:ext cx="664531" cy="39195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929546" y="1268760"/>
            <a:ext cx="0" cy="561489"/>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19671" y="2496756"/>
            <a:ext cx="0" cy="561489"/>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919671" y="3765566"/>
            <a:ext cx="0" cy="561489"/>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87884" y="4930904"/>
            <a:ext cx="0" cy="34671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29546" y="1268760"/>
            <a:ext cx="1475038" cy="561489"/>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929546" y="1268759"/>
            <a:ext cx="2943446" cy="56149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906464" y="2539148"/>
            <a:ext cx="1475038" cy="561489"/>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932861" y="2539147"/>
            <a:ext cx="2943446" cy="56149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906464" y="2500821"/>
            <a:ext cx="4671544" cy="56149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925030" y="3812939"/>
            <a:ext cx="1475038" cy="561489"/>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906464" y="3760927"/>
            <a:ext cx="3069520" cy="613501"/>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932861" y="3812939"/>
            <a:ext cx="4412120" cy="586606"/>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179512" y="5026078"/>
            <a:ext cx="6827597" cy="1423256"/>
          </a:xfrm>
          <a:prstGeom prst="ellipse">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0997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2582" y="476672"/>
            <a:ext cx="6768752" cy="707886"/>
          </a:xfrm>
          <a:prstGeom prst="rect">
            <a:avLst/>
          </a:prstGeom>
          <a:noFill/>
        </p:spPr>
        <p:txBody>
          <a:bodyPr wrap="square" rtlCol="0">
            <a:spAutoFit/>
          </a:bodyPr>
          <a:lstStyle/>
          <a:p>
            <a:pPr algn="ctr"/>
            <a:r>
              <a:rPr lang="en-AU" sz="4000" dirty="0" smtClean="0"/>
              <a:t>Coherence Coefficient [CC]</a:t>
            </a:r>
            <a:endParaRPr lang="en-AU" sz="4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645342"/>
            <a:ext cx="3024336" cy="2268252"/>
          </a:xfrm>
          <a:prstGeom prst="rect">
            <a:avLst/>
          </a:prstGeom>
        </p:spPr>
      </p:pic>
      <p:sp>
        <p:nvSpPr>
          <p:cNvPr id="5" name="TextBox 4"/>
          <p:cNvSpPr txBox="1"/>
          <p:nvPr/>
        </p:nvSpPr>
        <p:spPr>
          <a:xfrm>
            <a:off x="4067944" y="1988840"/>
            <a:ext cx="4675376" cy="923330"/>
          </a:xfrm>
          <a:prstGeom prst="rect">
            <a:avLst/>
          </a:prstGeom>
          <a:noFill/>
        </p:spPr>
        <p:txBody>
          <a:bodyPr wrap="square" rtlCol="0">
            <a:spAutoFit/>
          </a:bodyPr>
          <a:lstStyle/>
          <a:p>
            <a:pPr algn="ctr"/>
            <a:r>
              <a:rPr lang="en-AU" dirty="0" smtClean="0"/>
              <a:t>How close are the Small Family? [That is, do they hang out together a lot, or do they each do their own thing?]</a:t>
            </a:r>
            <a:endParaRPr lang="en-AU" dirty="0"/>
          </a:p>
        </p:txBody>
      </p:sp>
      <p:pic>
        <p:nvPicPr>
          <p:cNvPr id="3074" name="Picture 2" descr="C:\Users\COCKSBF\AppData\Local\Microsoft\Windows\Temporary Internet Files\Content.IE5\XOHXKL0O\stick-man-figure-dancing-11597-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5918" y="5354226"/>
            <a:ext cx="360000" cy="57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COCKSBF\AppData\Local\Microsoft\Windows\Temporary Internet Files\Content.IE5\XOHXKL0O\stick-man-figure-dancing-11597-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1720" y="5382983"/>
            <a:ext cx="360000" cy="579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COCKSBF\AppData\Local\Microsoft\Windows\Temporary Internet Files\Content.IE5\XOHXKL0O\stick-man-figure-dancing-11597-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9198" y="5816540"/>
            <a:ext cx="360000" cy="579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COCKSBF\AppData\Local\Microsoft\Windows\Temporary Internet Files\Content.IE5\XOHXKL0O\stick-man-figure-dancing-11597-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5046" y="5529978"/>
            <a:ext cx="360000" cy="579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COCKSBF\AppData\Local\Microsoft\Windows\Temporary Internet Files\Content.IE5\XOHXKL0O\stick-man-figure-dancing-11597-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5918" y="5240478"/>
            <a:ext cx="360000" cy="579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COCKSBF\AppData\Local\Microsoft\Windows\Temporary Internet Files\Content.IE5\XOHXKL0O\stick-man-figure-dancing-11597-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9304" y="6191518"/>
            <a:ext cx="360000" cy="579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COCKSBF\AppData\Local\Microsoft\Windows\Temporary Internet Files\Content.IE5\XOHXKL0O\stick-man-figure-dancing-11597-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9304" y="4730592"/>
            <a:ext cx="360000" cy="579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COCKSBF\AppData\Local\Microsoft\Windows\Temporary Internet Files\Content.IE5\XOHXKL0O\stick-man-figure-dancing-11597-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8304" y="3624094"/>
            <a:ext cx="360000" cy="579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COCKSBF\AppData\Local\Microsoft\Windows\Temporary Internet Files\Content.IE5\XOHXKL0O\stick-man-figure-dancing-11597-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6958" y="4756832"/>
            <a:ext cx="360000" cy="579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COCKSBF\AppData\Local\Microsoft\Windows\Temporary Internet Files\Content.IE5\XOHXKL0O\stick-man-figure-dancing-11597-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3624094"/>
            <a:ext cx="360000" cy="579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COCKSBF\AppData\Local\Microsoft\Windows\Temporary Internet Files\Content.IE5\XOHXKL0O\stick-man-figure-dancing-11597-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2040" y="6159879"/>
            <a:ext cx="360000" cy="579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COCKSBF\AppData\Local\Microsoft\Windows\Temporary Internet Files\Content.IE5\XOHXKL0O\stick-man-figure-dancing-11597-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5387" y="5580879"/>
            <a:ext cx="360000" cy="579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COCKSBF\AppData\Local\Microsoft\Windows\Temporary Internet Files\Content.IE5\XOHXKL0O\stick-man-figure-dancing-11597-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5918" y="5819478"/>
            <a:ext cx="360000" cy="579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COCKSBF\AppData\Local\Microsoft\Windows\Temporary Internet Files\Content.IE5\XOHXKL0O\stick-man-figure-dancing-11597-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5655882"/>
            <a:ext cx="360000" cy="579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54496" y="4657321"/>
            <a:ext cx="1592504" cy="461665"/>
          </a:xfrm>
          <a:prstGeom prst="rect">
            <a:avLst/>
          </a:prstGeom>
          <a:solidFill>
            <a:schemeClr val="accent1"/>
          </a:solidFill>
          <a:ln>
            <a:solidFill>
              <a:schemeClr val="tx1"/>
            </a:solidFill>
          </a:ln>
        </p:spPr>
        <p:txBody>
          <a:bodyPr wrap="square" rtlCol="0">
            <a:spAutoFit/>
          </a:bodyPr>
          <a:lstStyle/>
          <a:p>
            <a:pPr algn="ctr"/>
            <a:r>
              <a:rPr lang="en-AU" sz="2400" dirty="0" smtClean="0"/>
              <a:t>High CC </a:t>
            </a:r>
            <a:endParaRPr lang="en-AU" sz="2400" dirty="0"/>
          </a:p>
        </p:txBody>
      </p:sp>
      <p:sp>
        <p:nvSpPr>
          <p:cNvPr id="21" name="TextBox 20"/>
          <p:cNvSpPr txBox="1"/>
          <p:nvPr/>
        </p:nvSpPr>
        <p:spPr>
          <a:xfrm>
            <a:off x="6156136" y="4657322"/>
            <a:ext cx="1592504" cy="461665"/>
          </a:xfrm>
          <a:prstGeom prst="rect">
            <a:avLst/>
          </a:prstGeom>
          <a:solidFill>
            <a:schemeClr val="accent1">
              <a:alpha val="19000"/>
            </a:schemeClr>
          </a:solidFill>
          <a:ln>
            <a:solidFill>
              <a:schemeClr val="tx1"/>
            </a:solidFill>
          </a:ln>
        </p:spPr>
        <p:txBody>
          <a:bodyPr wrap="square" rtlCol="0">
            <a:spAutoFit/>
          </a:bodyPr>
          <a:lstStyle/>
          <a:p>
            <a:pPr algn="ctr"/>
            <a:r>
              <a:rPr lang="en-AU" sz="2400" dirty="0" smtClean="0"/>
              <a:t>Low CC </a:t>
            </a:r>
            <a:endParaRPr lang="en-AU" sz="2400" dirty="0"/>
          </a:p>
        </p:txBody>
      </p:sp>
    </p:spTree>
    <p:extLst>
      <p:ext uri="{BB962C8B-B14F-4D97-AF65-F5344CB8AC3E}">
        <p14:creationId xmlns:p14="http://schemas.microsoft.com/office/powerpoint/2010/main" val="2276095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p:cNvCxnSpPr/>
          <p:nvPr/>
        </p:nvCxnSpPr>
        <p:spPr>
          <a:xfrm>
            <a:off x="3131840" y="5600758"/>
            <a:ext cx="4127447" cy="152401"/>
          </a:xfrm>
          <a:prstGeom prst="straightConnector1">
            <a:avLst/>
          </a:prstGeom>
          <a:ln w="31750">
            <a:solidFill>
              <a:srgbClr val="FF0000">
                <a:alpha val="50000"/>
              </a:srgbClr>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22582" y="476672"/>
            <a:ext cx="6768752" cy="707886"/>
          </a:xfrm>
          <a:prstGeom prst="rect">
            <a:avLst/>
          </a:prstGeom>
          <a:noFill/>
        </p:spPr>
        <p:txBody>
          <a:bodyPr wrap="square" rtlCol="0">
            <a:spAutoFit/>
          </a:bodyPr>
          <a:lstStyle/>
          <a:p>
            <a:pPr algn="ctr"/>
            <a:r>
              <a:rPr lang="en-AU" sz="4000" dirty="0" smtClean="0"/>
              <a:t>Characteristic Path Length [CPL]</a:t>
            </a:r>
            <a:endParaRPr lang="en-AU" sz="4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645342"/>
            <a:ext cx="3024336" cy="2268252"/>
          </a:xfrm>
          <a:prstGeom prst="rect">
            <a:avLst/>
          </a:prstGeom>
        </p:spPr>
      </p:pic>
      <p:sp>
        <p:nvSpPr>
          <p:cNvPr id="5" name="TextBox 4"/>
          <p:cNvSpPr txBox="1"/>
          <p:nvPr/>
        </p:nvSpPr>
        <p:spPr>
          <a:xfrm>
            <a:off x="4067944" y="1988840"/>
            <a:ext cx="4675376" cy="923330"/>
          </a:xfrm>
          <a:prstGeom prst="rect">
            <a:avLst/>
          </a:prstGeom>
          <a:noFill/>
        </p:spPr>
        <p:txBody>
          <a:bodyPr wrap="square" rtlCol="0">
            <a:spAutoFit/>
          </a:bodyPr>
          <a:lstStyle/>
          <a:p>
            <a:pPr algn="ctr"/>
            <a:r>
              <a:rPr lang="en-AU" dirty="0" smtClean="0"/>
              <a:t>How connected is each member </a:t>
            </a:r>
            <a:r>
              <a:rPr lang="en-AU" dirty="0"/>
              <a:t>(</a:t>
            </a:r>
            <a:r>
              <a:rPr lang="en-AU" dirty="0" smtClean="0"/>
              <a:t>node) of the Small Family? [That is, even if they do hang out together, are they actually happy about it?]</a:t>
            </a:r>
            <a:endParaRPr lang="en-AU" dirty="0"/>
          </a:p>
        </p:txBody>
      </p:sp>
      <p:pic>
        <p:nvPicPr>
          <p:cNvPr id="11" name="Picture 2" descr="C:\Users\COCKSBF\AppData\Local\Microsoft\Windows\Temporary Internet Files\Content.IE5\XOHXKL0O\stick-man-figure-dancing-11597-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9287" y="5271370"/>
            <a:ext cx="360000" cy="579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COCKSBF\AppData\Local\Microsoft\Windows\Temporary Internet Files\Content.IE5\XOHXKL0O\stick-man-figure-dancing-11597-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5632" y="6062031"/>
            <a:ext cx="360000" cy="579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COCKSBF\AppData\Local\Microsoft\Windows\Temporary Internet Files\Content.IE5\XOHXKL0O\stick-man-figure-dancing-11597-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7944" y="5961983"/>
            <a:ext cx="360000" cy="579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COCKSBF\AppData\Local\Microsoft\Windows\Temporary Internet Files\Content.IE5\XOHXKL0O\stick-man-figure-dancing-11597-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7972" y="5271370"/>
            <a:ext cx="360000" cy="579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COCKSBF\AppData\Local\Microsoft\Windows\Temporary Internet Files\Content.IE5\XOHXKL0O\stick-man-figure-dancing-11597-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8440" y="5870379"/>
            <a:ext cx="360000" cy="579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COCKSBF\AppData\Local\Microsoft\Windows\Temporary Internet Files\Content.IE5\XOHXKL0O\stick-man-figure-dancing-11597-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5632" y="5311258"/>
            <a:ext cx="360000" cy="579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COCKSBF\AppData\Local\Microsoft\Windows\Temporary Internet Files\Content.IE5\XOHXKL0O\stick-man-figure-dancing-11597-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8640" y="5961983"/>
            <a:ext cx="360000" cy="579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05468" y="4499759"/>
            <a:ext cx="1592504" cy="461665"/>
          </a:xfrm>
          <a:prstGeom prst="rect">
            <a:avLst/>
          </a:prstGeom>
          <a:solidFill>
            <a:schemeClr val="accent1"/>
          </a:solidFill>
          <a:ln>
            <a:solidFill>
              <a:schemeClr val="tx1"/>
            </a:solidFill>
          </a:ln>
        </p:spPr>
        <p:txBody>
          <a:bodyPr wrap="square" rtlCol="0">
            <a:spAutoFit/>
          </a:bodyPr>
          <a:lstStyle/>
          <a:p>
            <a:pPr algn="ctr"/>
            <a:r>
              <a:rPr lang="en-AU" sz="2400" dirty="0" smtClean="0"/>
              <a:t>High CPL</a:t>
            </a:r>
            <a:endParaRPr lang="en-AU" sz="2400" dirty="0"/>
          </a:p>
        </p:txBody>
      </p:sp>
      <p:sp>
        <p:nvSpPr>
          <p:cNvPr id="21" name="TextBox 20"/>
          <p:cNvSpPr txBox="1"/>
          <p:nvPr/>
        </p:nvSpPr>
        <p:spPr>
          <a:xfrm>
            <a:off x="6156136" y="4657322"/>
            <a:ext cx="1592504" cy="461665"/>
          </a:xfrm>
          <a:prstGeom prst="rect">
            <a:avLst/>
          </a:prstGeom>
          <a:solidFill>
            <a:schemeClr val="accent1">
              <a:alpha val="19000"/>
            </a:schemeClr>
          </a:solidFill>
          <a:ln>
            <a:solidFill>
              <a:schemeClr val="tx1"/>
            </a:solidFill>
          </a:ln>
        </p:spPr>
        <p:txBody>
          <a:bodyPr wrap="square" rtlCol="0">
            <a:spAutoFit/>
          </a:bodyPr>
          <a:lstStyle/>
          <a:p>
            <a:pPr algn="ctr"/>
            <a:r>
              <a:rPr lang="en-AU" sz="2400" dirty="0" smtClean="0"/>
              <a:t>Low CPL </a:t>
            </a:r>
            <a:endParaRPr lang="en-AU" sz="2400" dirty="0"/>
          </a:p>
        </p:txBody>
      </p:sp>
      <p:cxnSp>
        <p:nvCxnSpPr>
          <p:cNvPr id="20" name="Straight Arrow Connector 19"/>
          <p:cNvCxnSpPr>
            <a:stCxn id="16" idx="3"/>
          </p:cNvCxnSpPr>
          <p:nvPr/>
        </p:nvCxnSpPr>
        <p:spPr>
          <a:xfrm>
            <a:off x="6585632" y="5600758"/>
            <a:ext cx="673655" cy="0"/>
          </a:xfrm>
          <a:prstGeom prst="straightConnector1">
            <a:avLst/>
          </a:prstGeom>
          <a:ln w="31750">
            <a:solidFill>
              <a:srgbClr val="FF000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102459" y="6351531"/>
            <a:ext cx="673655" cy="0"/>
          </a:xfrm>
          <a:prstGeom prst="straightConnector1">
            <a:avLst/>
          </a:prstGeom>
          <a:ln w="31750">
            <a:solidFill>
              <a:srgbClr val="FF000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585632" y="5753158"/>
            <a:ext cx="1033655" cy="406721"/>
          </a:xfrm>
          <a:prstGeom prst="straightConnector1">
            <a:avLst/>
          </a:prstGeom>
          <a:ln w="31750">
            <a:solidFill>
              <a:srgbClr val="FF000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355976" y="6449379"/>
            <a:ext cx="2229656" cy="0"/>
          </a:xfrm>
          <a:prstGeom prst="straightConnector1">
            <a:avLst/>
          </a:prstGeom>
          <a:ln w="31750">
            <a:solidFill>
              <a:srgbClr val="FF0000">
                <a:alpha val="50000"/>
              </a:srgbClr>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835696" y="5445225"/>
            <a:ext cx="4320440" cy="806258"/>
          </a:xfrm>
          <a:prstGeom prst="straightConnector1">
            <a:avLst/>
          </a:prstGeom>
          <a:ln w="31750">
            <a:solidFill>
              <a:srgbClr val="FF0000">
                <a:alpha val="50000"/>
              </a:srgbClr>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23121" y="5753158"/>
            <a:ext cx="668460" cy="307777"/>
          </a:xfrm>
          <a:prstGeom prst="rect">
            <a:avLst/>
          </a:prstGeom>
          <a:noFill/>
        </p:spPr>
        <p:txBody>
          <a:bodyPr wrap="square" rtlCol="0">
            <a:spAutoFit/>
          </a:bodyPr>
          <a:lstStyle/>
          <a:p>
            <a:r>
              <a:rPr lang="en-AU" sz="1400" dirty="0" smtClean="0"/>
              <a:t>Hint!</a:t>
            </a:r>
            <a:endParaRPr lang="en-AU" sz="1400" dirty="0"/>
          </a:p>
        </p:txBody>
      </p:sp>
      <p:pic>
        <p:nvPicPr>
          <p:cNvPr id="40" name="Picture 3" descr="C:\Users\COCKSBF\AppData\Local\Microsoft\Windows\Temporary Internet Files\Content.IE5\HMSDUCRI\11954406161991568757gerald_g_cartoon_cat_sleeping-svg-hi[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8431" y="5792652"/>
            <a:ext cx="216024" cy="199462"/>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Arrow Connector 40"/>
          <p:cNvCxnSpPr>
            <a:stCxn id="38" idx="2"/>
          </p:cNvCxnSpPr>
          <p:nvPr/>
        </p:nvCxnSpPr>
        <p:spPr>
          <a:xfrm>
            <a:off x="557351" y="6060935"/>
            <a:ext cx="665231" cy="1905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363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1" descr="C:\Users\COCKSBF\AppData\Local\Microsoft\Windows\Temporary Internet Files\Content.IE5\64JNG5K0\13011454361973456359cartoon-family-holding-hands-hi[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53" y="404664"/>
            <a:ext cx="8069811" cy="53798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COCKSBF\AppData\Local\Microsoft\Windows\Temporary Internet Files\Content.IE5\HMSDUCRI\11954406161991568757gerald_g_cartoon_cat_sleeping-svg-hi[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4777162"/>
            <a:ext cx="1209439" cy="11167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7" descr="C:\Users\COCKSBF\AppData\Local\Microsoft\Windows\Temporary Internet Files\Content.IE5\GVHI8JJB\bird_cartoon_by_anabelenruiz-d5wy75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96" y="3415973"/>
            <a:ext cx="803767" cy="6610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4994" y="4196938"/>
            <a:ext cx="1368089" cy="155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552526" y="5973079"/>
            <a:ext cx="4176464" cy="707886"/>
          </a:xfrm>
          <a:prstGeom prst="rect">
            <a:avLst/>
          </a:prstGeom>
          <a:noFill/>
        </p:spPr>
        <p:txBody>
          <a:bodyPr wrap="square" rtlCol="0">
            <a:spAutoFit/>
          </a:bodyPr>
          <a:lstStyle/>
          <a:p>
            <a:pPr algn="ctr"/>
            <a:r>
              <a:rPr lang="en-AU" sz="4000" b="1" i="1" dirty="0" smtClean="0">
                <a:latin typeface="French Script MT" panose="03020402040607040605" pitchFamily="66" charset="0"/>
              </a:rPr>
              <a:t>The Small Family</a:t>
            </a:r>
            <a:endParaRPr lang="en-AU" sz="4000" b="1" i="1" dirty="0">
              <a:latin typeface="French Script MT" panose="03020402040607040605" pitchFamily="66" charset="0"/>
            </a:endParaRPr>
          </a:p>
        </p:txBody>
      </p:sp>
    </p:spTree>
    <p:extLst>
      <p:ext uri="{BB962C8B-B14F-4D97-AF65-F5344CB8AC3E}">
        <p14:creationId xmlns:p14="http://schemas.microsoft.com/office/powerpoint/2010/main" val="243005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Callout 31"/>
          <p:cNvSpPr/>
          <p:nvPr/>
        </p:nvSpPr>
        <p:spPr>
          <a:xfrm>
            <a:off x="539552" y="5778023"/>
            <a:ext cx="1723741" cy="771611"/>
          </a:xfrm>
          <a:prstGeom prst="wedgeEllipseCallout">
            <a:avLst>
              <a:gd name="adj1" fmla="val 87522"/>
              <a:gd name="adj2" fmla="val 2143"/>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p:cNvSpPr txBox="1"/>
          <p:nvPr/>
        </p:nvSpPr>
        <p:spPr>
          <a:xfrm>
            <a:off x="1222582" y="476672"/>
            <a:ext cx="6768752" cy="707886"/>
          </a:xfrm>
          <a:prstGeom prst="rect">
            <a:avLst/>
          </a:prstGeom>
          <a:noFill/>
        </p:spPr>
        <p:txBody>
          <a:bodyPr wrap="square" rtlCol="0">
            <a:spAutoFit/>
          </a:bodyPr>
          <a:lstStyle/>
          <a:p>
            <a:pPr algn="ctr"/>
            <a:r>
              <a:rPr lang="en-AU" sz="4000" dirty="0" smtClean="0"/>
              <a:t>Mutual Information [MI]</a:t>
            </a:r>
            <a:endParaRPr lang="en-AU" sz="4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645342"/>
            <a:ext cx="3024336" cy="2268252"/>
          </a:xfrm>
          <a:prstGeom prst="rect">
            <a:avLst/>
          </a:prstGeom>
        </p:spPr>
      </p:pic>
      <p:sp>
        <p:nvSpPr>
          <p:cNvPr id="5" name="TextBox 4"/>
          <p:cNvSpPr txBox="1"/>
          <p:nvPr/>
        </p:nvSpPr>
        <p:spPr>
          <a:xfrm>
            <a:off x="4067944" y="1988840"/>
            <a:ext cx="4675376" cy="923330"/>
          </a:xfrm>
          <a:prstGeom prst="rect">
            <a:avLst/>
          </a:prstGeom>
          <a:noFill/>
        </p:spPr>
        <p:txBody>
          <a:bodyPr wrap="square" rtlCol="0">
            <a:spAutoFit/>
          </a:bodyPr>
          <a:lstStyle/>
          <a:p>
            <a:pPr algn="ctr"/>
            <a:r>
              <a:rPr lang="en-AU" dirty="0" smtClean="0"/>
              <a:t>Are the Small Family members open and honest or sneaky and secretive? </a:t>
            </a:r>
          </a:p>
          <a:p>
            <a:pPr algn="ctr"/>
            <a:r>
              <a:rPr lang="en-AU" dirty="0" smtClean="0"/>
              <a:t>[That is, do they ever really talk?]</a:t>
            </a:r>
            <a:endParaRPr lang="en-AU" dirty="0"/>
          </a:p>
        </p:txBody>
      </p:sp>
      <p:pic>
        <p:nvPicPr>
          <p:cNvPr id="13" name="Picture 2" descr="C:\Users\COCKSBF\AppData\Local\Microsoft\Windows\Temporary Internet Files\Content.IE5\XOHXKL0O\stick-man-figure-dancing-11597-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6331" y="5311258"/>
            <a:ext cx="360000" cy="579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COCKSBF\AppData\Local\Microsoft\Windows\Temporary Internet Files\Content.IE5\XOHXKL0O\stick-man-figure-dancing-11597-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44" y="5271370"/>
            <a:ext cx="360000" cy="579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COCKSBF\AppData\Local\Microsoft\Windows\Temporary Internet Files\Content.IE5\XOHXKL0O\stick-man-figure-dancing-11597-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7469" y="6120548"/>
            <a:ext cx="360000" cy="579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COCKSBF\AppData\Local\Microsoft\Windows\Temporary Internet Files\Content.IE5\XOHXKL0O\stick-man-figure-dancing-11597-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1246" y="5219045"/>
            <a:ext cx="360000" cy="579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05468" y="4499759"/>
            <a:ext cx="1592504" cy="461665"/>
          </a:xfrm>
          <a:prstGeom prst="rect">
            <a:avLst/>
          </a:prstGeom>
          <a:solidFill>
            <a:schemeClr val="accent1"/>
          </a:solidFill>
          <a:ln>
            <a:solidFill>
              <a:schemeClr val="tx1"/>
            </a:solidFill>
          </a:ln>
        </p:spPr>
        <p:txBody>
          <a:bodyPr wrap="square" rtlCol="0">
            <a:spAutoFit/>
          </a:bodyPr>
          <a:lstStyle/>
          <a:p>
            <a:pPr algn="ctr"/>
            <a:r>
              <a:rPr lang="en-AU" sz="2400" dirty="0" smtClean="0"/>
              <a:t>High MI</a:t>
            </a:r>
            <a:endParaRPr lang="en-AU" sz="2400" dirty="0"/>
          </a:p>
        </p:txBody>
      </p:sp>
      <p:sp>
        <p:nvSpPr>
          <p:cNvPr id="21" name="TextBox 20"/>
          <p:cNvSpPr txBox="1"/>
          <p:nvPr/>
        </p:nvSpPr>
        <p:spPr>
          <a:xfrm>
            <a:off x="6182645" y="4611155"/>
            <a:ext cx="1592504" cy="461665"/>
          </a:xfrm>
          <a:prstGeom prst="rect">
            <a:avLst/>
          </a:prstGeom>
          <a:solidFill>
            <a:schemeClr val="accent1">
              <a:alpha val="19000"/>
            </a:schemeClr>
          </a:solidFill>
          <a:ln>
            <a:solidFill>
              <a:schemeClr val="tx1"/>
            </a:solidFill>
          </a:ln>
        </p:spPr>
        <p:txBody>
          <a:bodyPr wrap="square" rtlCol="0">
            <a:spAutoFit/>
          </a:bodyPr>
          <a:lstStyle/>
          <a:p>
            <a:pPr algn="ctr"/>
            <a:r>
              <a:rPr lang="en-AU" sz="2400" dirty="0" smtClean="0"/>
              <a:t>Low MI </a:t>
            </a:r>
            <a:endParaRPr lang="en-AU" sz="2400" dirty="0"/>
          </a:p>
        </p:txBody>
      </p:sp>
      <p:pic>
        <p:nvPicPr>
          <p:cNvPr id="23" name="Picture 3" descr="C:\Users\COCKSBF\AppData\Local\Microsoft\Windows\Temporary Internet Files\Content.IE5\HMSDUCRI\11954406161991568757gerald_g_cartoon_cat_sleeping-svg-hi[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1334" y="6207809"/>
            <a:ext cx="370207" cy="3418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7" descr="C:\Users\COCKSBF\AppData\Local\Microsoft\Windows\Temporary Internet Files\Content.IE5\GVHI8JJB\bird_cartoon_by_anabelenruiz-d5wy75e[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77955" y="5481997"/>
            <a:ext cx="401883" cy="33054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0398" y="6120548"/>
            <a:ext cx="405234" cy="460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666285" y="5817697"/>
            <a:ext cx="1520627" cy="646331"/>
          </a:xfrm>
          <a:prstGeom prst="rect">
            <a:avLst/>
          </a:prstGeom>
          <a:noFill/>
        </p:spPr>
        <p:txBody>
          <a:bodyPr wrap="square" rtlCol="0">
            <a:spAutoFit/>
          </a:bodyPr>
          <a:lstStyle/>
          <a:p>
            <a:pPr algn="ctr"/>
            <a:r>
              <a:rPr lang="en-AU" sz="1200" dirty="0" smtClean="0"/>
              <a:t>OMG Mum you should’ve seen the Qs on my maths test!</a:t>
            </a:r>
            <a:endParaRPr lang="en-AU" sz="1200" dirty="0"/>
          </a:p>
        </p:txBody>
      </p:sp>
      <p:sp>
        <p:nvSpPr>
          <p:cNvPr id="29" name="TextBox 28"/>
          <p:cNvSpPr txBox="1"/>
          <p:nvPr/>
        </p:nvSpPr>
        <p:spPr>
          <a:xfrm>
            <a:off x="155577" y="5172758"/>
            <a:ext cx="1520627" cy="276999"/>
          </a:xfrm>
          <a:prstGeom prst="rect">
            <a:avLst/>
          </a:prstGeom>
          <a:noFill/>
        </p:spPr>
        <p:txBody>
          <a:bodyPr wrap="square" rtlCol="0">
            <a:spAutoFit/>
          </a:bodyPr>
          <a:lstStyle/>
          <a:p>
            <a:pPr algn="ctr"/>
            <a:r>
              <a:rPr lang="en-AU" sz="1200" dirty="0" smtClean="0"/>
              <a:t>Really?  That bad?!?</a:t>
            </a:r>
            <a:endParaRPr lang="en-AU" sz="1200" dirty="0"/>
          </a:p>
        </p:txBody>
      </p:sp>
      <p:sp>
        <p:nvSpPr>
          <p:cNvPr id="31" name="TextBox 30"/>
          <p:cNvSpPr txBox="1"/>
          <p:nvPr/>
        </p:nvSpPr>
        <p:spPr>
          <a:xfrm>
            <a:off x="5015258" y="4841988"/>
            <a:ext cx="504056" cy="276999"/>
          </a:xfrm>
          <a:prstGeom prst="rect">
            <a:avLst/>
          </a:prstGeom>
          <a:noFill/>
        </p:spPr>
        <p:txBody>
          <a:bodyPr wrap="square" rtlCol="0">
            <a:spAutoFit/>
          </a:bodyPr>
          <a:lstStyle/>
          <a:p>
            <a:pPr algn="ctr"/>
            <a:r>
              <a:rPr lang="en-AU" sz="1200" dirty="0" smtClean="0"/>
              <a:t>K</a:t>
            </a:r>
            <a:endParaRPr lang="en-AU" sz="1200" dirty="0"/>
          </a:p>
        </p:txBody>
      </p:sp>
      <p:sp>
        <p:nvSpPr>
          <p:cNvPr id="7" name="Oval Callout 6"/>
          <p:cNvSpPr/>
          <p:nvPr/>
        </p:nvSpPr>
        <p:spPr>
          <a:xfrm>
            <a:off x="5026468" y="4730590"/>
            <a:ext cx="481636" cy="438985"/>
          </a:xfrm>
          <a:prstGeom prst="wedgeEllipseCallou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TextBox 33"/>
          <p:cNvSpPr txBox="1"/>
          <p:nvPr/>
        </p:nvSpPr>
        <p:spPr>
          <a:xfrm>
            <a:off x="3309261" y="4653320"/>
            <a:ext cx="1008112" cy="461665"/>
          </a:xfrm>
          <a:prstGeom prst="rect">
            <a:avLst/>
          </a:prstGeom>
          <a:noFill/>
        </p:spPr>
        <p:txBody>
          <a:bodyPr wrap="square" rtlCol="0">
            <a:spAutoFit/>
          </a:bodyPr>
          <a:lstStyle/>
          <a:p>
            <a:pPr algn="ctr"/>
            <a:r>
              <a:rPr lang="en-AU" sz="1200" dirty="0" smtClean="0"/>
              <a:t>So how was your  day?</a:t>
            </a:r>
            <a:endParaRPr lang="en-AU" sz="1200" dirty="0"/>
          </a:p>
        </p:txBody>
      </p:sp>
      <p:sp>
        <p:nvSpPr>
          <p:cNvPr id="35" name="Oval Callout 34"/>
          <p:cNvSpPr/>
          <p:nvPr/>
        </p:nvSpPr>
        <p:spPr>
          <a:xfrm>
            <a:off x="251520" y="4885563"/>
            <a:ext cx="1328743" cy="793894"/>
          </a:xfrm>
          <a:prstGeom prst="wedgeEllipseCallout">
            <a:avLst>
              <a:gd name="adj1" fmla="val 81531"/>
              <a:gd name="adj2" fmla="val 7995"/>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Oval Callout 36"/>
          <p:cNvSpPr/>
          <p:nvPr/>
        </p:nvSpPr>
        <p:spPr>
          <a:xfrm>
            <a:off x="3276662" y="4499758"/>
            <a:ext cx="1040711" cy="771611"/>
          </a:xfrm>
          <a:prstGeom prst="wedgeEllipseCallout">
            <a:avLst>
              <a:gd name="adj1" fmla="val -42134"/>
              <a:gd name="adj2" fmla="val 65818"/>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loud Callout 7"/>
          <p:cNvSpPr/>
          <p:nvPr/>
        </p:nvSpPr>
        <p:spPr>
          <a:xfrm>
            <a:off x="7775149" y="4840251"/>
            <a:ext cx="1261347" cy="988764"/>
          </a:xfrm>
          <a:prstGeom prst="cloudCallout">
            <a:avLst>
              <a:gd name="adj1" fmla="val -20293"/>
              <a:gd name="adj2" fmla="val 95251"/>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98" name="Picture 2" descr="C:\Users\COCKSBF\AppData\Local\Microsoft\Windows\Temporary Internet Files\Content.IE5\K6W032LP\mouse-cartoon-9131-large[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3320" y="5041445"/>
            <a:ext cx="360000" cy="3552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COCKSBF\AppData\Local\Microsoft\Windows\Temporary Internet Files\Content.IE5\K6W032LP\mouse-cartoon-9131-large[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45822" y="5245558"/>
            <a:ext cx="360000" cy="355200"/>
          </a:xfrm>
          <a:prstGeom prst="rect">
            <a:avLst/>
          </a:prstGeom>
          <a:noFill/>
          <a:extLst>
            <a:ext uri="{909E8E84-426E-40DD-AFC4-6F175D3DCCD1}">
              <a14:hiddenFill xmlns:a14="http://schemas.microsoft.com/office/drawing/2010/main">
                <a:solidFill>
                  <a:srgbClr val="FFFFFF"/>
                </a:solidFill>
              </a14:hiddenFill>
            </a:ext>
          </a:extLst>
        </p:spPr>
      </p:pic>
      <p:sp>
        <p:nvSpPr>
          <p:cNvPr id="43" name="Oval Callout 42"/>
          <p:cNvSpPr/>
          <p:nvPr/>
        </p:nvSpPr>
        <p:spPr>
          <a:xfrm>
            <a:off x="5029635" y="6029220"/>
            <a:ext cx="676524" cy="592616"/>
          </a:xfrm>
          <a:prstGeom prst="wedgeEllipseCallout">
            <a:avLst>
              <a:gd name="adj1" fmla="val 108622"/>
              <a:gd name="adj2" fmla="val 14598"/>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Box 43"/>
          <p:cNvSpPr txBox="1"/>
          <p:nvPr/>
        </p:nvSpPr>
        <p:spPr>
          <a:xfrm>
            <a:off x="5121246" y="6207809"/>
            <a:ext cx="504056" cy="276999"/>
          </a:xfrm>
          <a:prstGeom prst="rect">
            <a:avLst/>
          </a:prstGeom>
          <a:noFill/>
        </p:spPr>
        <p:txBody>
          <a:bodyPr wrap="square" rtlCol="0">
            <a:spAutoFit/>
          </a:bodyPr>
          <a:lstStyle/>
          <a:p>
            <a:pPr algn="ctr"/>
            <a:r>
              <a:rPr lang="en-AU" sz="1200" dirty="0" smtClean="0"/>
              <a:t>Bark</a:t>
            </a:r>
            <a:endParaRPr lang="en-AU" sz="1200" dirty="0"/>
          </a:p>
        </p:txBody>
      </p:sp>
    </p:spTree>
    <p:extLst>
      <p:ext uri="{BB962C8B-B14F-4D97-AF65-F5344CB8AC3E}">
        <p14:creationId xmlns:p14="http://schemas.microsoft.com/office/powerpoint/2010/main" val="3457902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2582" y="476672"/>
            <a:ext cx="6768752" cy="707886"/>
          </a:xfrm>
          <a:prstGeom prst="rect">
            <a:avLst/>
          </a:prstGeom>
          <a:noFill/>
        </p:spPr>
        <p:txBody>
          <a:bodyPr wrap="square" rtlCol="0">
            <a:spAutoFit/>
          </a:bodyPr>
          <a:lstStyle/>
          <a:p>
            <a:pPr algn="ctr"/>
            <a:r>
              <a:rPr lang="en-AU" sz="4000" dirty="0" smtClean="0"/>
              <a:t>Entropy [</a:t>
            </a:r>
            <a:r>
              <a:rPr lang="en-AU" sz="4000" dirty="0" err="1" smtClean="0"/>
              <a:t>En</a:t>
            </a:r>
            <a:r>
              <a:rPr lang="en-AU" sz="4000" dirty="0" smtClean="0"/>
              <a:t>] </a:t>
            </a:r>
            <a:r>
              <a:rPr lang="en-AU" sz="2800" dirty="0" smtClean="0"/>
              <a:t>aka </a:t>
            </a:r>
            <a:r>
              <a:rPr lang="en-AU" sz="2800" i="1" dirty="0" smtClean="0"/>
              <a:t>chaos</a:t>
            </a:r>
            <a:r>
              <a:rPr lang="en-AU" sz="2800" dirty="0" smtClean="0"/>
              <a:t> </a:t>
            </a:r>
            <a:endParaRPr lang="en-AU"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666" y="1645342"/>
            <a:ext cx="2499037" cy="1874278"/>
          </a:xfrm>
          <a:prstGeom prst="rect">
            <a:avLst/>
          </a:prstGeom>
        </p:spPr>
      </p:pic>
      <p:sp>
        <p:nvSpPr>
          <p:cNvPr id="5" name="TextBox 4"/>
          <p:cNvSpPr txBox="1"/>
          <p:nvPr/>
        </p:nvSpPr>
        <p:spPr>
          <a:xfrm>
            <a:off x="3203848" y="1645342"/>
            <a:ext cx="5542665" cy="923330"/>
          </a:xfrm>
          <a:prstGeom prst="rect">
            <a:avLst/>
          </a:prstGeom>
          <a:noFill/>
        </p:spPr>
        <p:txBody>
          <a:bodyPr wrap="square" rtlCol="0">
            <a:spAutoFit/>
          </a:bodyPr>
          <a:lstStyle/>
          <a:p>
            <a:pPr algn="ctr"/>
            <a:r>
              <a:rPr lang="en-AU" dirty="0" smtClean="0"/>
              <a:t>Does the Small Family go to pieces under pressure? [e.g. parent-teacher interviews or school concerts] How long can they stand the pressure before they crack up?</a:t>
            </a:r>
            <a:endParaRPr lang="en-AU" dirty="0"/>
          </a:p>
        </p:txBody>
      </p:sp>
      <p:sp>
        <p:nvSpPr>
          <p:cNvPr id="6" name="TextBox 5"/>
          <p:cNvSpPr txBox="1"/>
          <p:nvPr/>
        </p:nvSpPr>
        <p:spPr>
          <a:xfrm>
            <a:off x="6660232" y="4305862"/>
            <a:ext cx="1592504" cy="461665"/>
          </a:xfrm>
          <a:prstGeom prst="rect">
            <a:avLst/>
          </a:prstGeom>
          <a:solidFill>
            <a:schemeClr val="accent1"/>
          </a:solidFill>
          <a:ln>
            <a:solidFill>
              <a:schemeClr val="tx1"/>
            </a:solidFill>
          </a:ln>
        </p:spPr>
        <p:txBody>
          <a:bodyPr wrap="square" rtlCol="0">
            <a:spAutoFit/>
          </a:bodyPr>
          <a:lstStyle/>
          <a:p>
            <a:pPr algn="ctr"/>
            <a:r>
              <a:rPr lang="en-AU" sz="2400" dirty="0" smtClean="0"/>
              <a:t>High </a:t>
            </a:r>
            <a:r>
              <a:rPr lang="en-AU" sz="2400" dirty="0" err="1" smtClean="0"/>
              <a:t>En</a:t>
            </a:r>
            <a:endParaRPr lang="en-AU" sz="2400" dirty="0"/>
          </a:p>
        </p:txBody>
      </p:sp>
      <p:sp>
        <p:nvSpPr>
          <p:cNvPr id="21" name="TextBox 20"/>
          <p:cNvSpPr txBox="1"/>
          <p:nvPr/>
        </p:nvSpPr>
        <p:spPr>
          <a:xfrm>
            <a:off x="6660232" y="5500504"/>
            <a:ext cx="1592504" cy="461665"/>
          </a:xfrm>
          <a:prstGeom prst="rect">
            <a:avLst/>
          </a:prstGeom>
          <a:solidFill>
            <a:schemeClr val="accent1">
              <a:alpha val="19000"/>
            </a:schemeClr>
          </a:solidFill>
          <a:ln>
            <a:solidFill>
              <a:schemeClr val="tx1"/>
            </a:solidFill>
          </a:ln>
        </p:spPr>
        <p:txBody>
          <a:bodyPr wrap="square" rtlCol="0">
            <a:spAutoFit/>
          </a:bodyPr>
          <a:lstStyle/>
          <a:p>
            <a:pPr algn="ctr"/>
            <a:r>
              <a:rPr lang="en-AU" sz="2400" dirty="0" smtClean="0"/>
              <a:t>Low </a:t>
            </a:r>
            <a:r>
              <a:rPr lang="en-AU" sz="2400" dirty="0" err="1" smtClean="0"/>
              <a:t>En</a:t>
            </a:r>
            <a:r>
              <a:rPr lang="en-AU" sz="2400" dirty="0" smtClean="0"/>
              <a:t> </a:t>
            </a:r>
            <a:endParaRPr lang="en-AU" sz="2400" dirty="0"/>
          </a:p>
        </p:txBody>
      </p:sp>
      <p:sp>
        <p:nvSpPr>
          <p:cNvPr id="36" name="TextBox 35"/>
          <p:cNvSpPr txBox="1"/>
          <p:nvPr/>
        </p:nvSpPr>
        <p:spPr>
          <a:xfrm>
            <a:off x="3203848" y="2851120"/>
            <a:ext cx="5695065" cy="984885"/>
          </a:xfrm>
          <a:prstGeom prst="rect">
            <a:avLst/>
          </a:prstGeom>
          <a:noFill/>
        </p:spPr>
        <p:txBody>
          <a:bodyPr wrap="square" rtlCol="0">
            <a:spAutoFit/>
          </a:bodyPr>
          <a:lstStyle/>
          <a:p>
            <a:pPr algn="ctr"/>
            <a:r>
              <a:rPr lang="en-AU" sz="1400" dirty="0" smtClean="0"/>
              <a:t>A measure of (</a:t>
            </a:r>
            <a:r>
              <a:rPr lang="en-AU" sz="1400" dirty="0" err="1" smtClean="0"/>
              <a:t>i</a:t>
            </a:r>
            <a:r>
              <a:rPr lang="en-AU" sz="1400" dirty="0" smtClean="0"/>
              <a:t>) unavailability of a system’s thermal energy for conversion into mechanical work; (ii) the disorganisation or degradation of the universe; (iii) rate of transfer of information in a message</a:t>
            </a:r>
            <a:r>
              <a:rPr lang="en-AU" dirty="0" smtClean="0"/>
              <a:t>.</a:t>
            </a:r>
          </a:p>
          <a:p>
            <a:pPr algn="ctr"/>
            <a:r>
              <a:rPr lang="en-AU" sz="1200" dirty="0" smtClean="0"/>
              <a:t>[Aust. Concise Oxford Dictionary 4</a:t>
            </a:r>
            <a:r>
              <a:rPr lang="en-AU" sz="1200" baseline="30000" dirty="0" smtClean="0"/>
              <a:t>th</a:t>
            </a:r>
            <a:r>
              <a:rPr lang="en-AU" sz="1200" dirty="0" smtClean="0"/>
              <a:t> Ed.]</a:t>
            </a:r>
            <a:endParaRPr lang="en-AU" sz="1200" dirty="0"/>
          </a:p>
        </p:txBody>
      </p:sp>
      <p:pic>
        <p:nvPicPr>
          <p:cNvPr id="5124" name="Picture 4" descr="C:\Users\COCKSBF\AppData\Local\Microsoft\Windows\Temporary Internet Files\Content.IE5\GVHI8JJB\5811462374_5cb11c3766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837" y="3976136"/>
            <a:ext cx="2499037" cy="2499037"/>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p:cNvSpPr/>
          <p:nvPr/>
        </p:nvSpPr>
        <p:spPr>
          <a:xfrm>
            <a:off x="2950774" y="4421279"/>
            <a:ext cx="3349418" cy="230833"/>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Left Arrow 37"/>
          <p:cNvSpPr/>
          <p:nvPr/>
        </p:nvSpPr>
        <p:spPr>
          <a:xfrm>
            <a:off x="2971048" y="5615921"/>
            <a:ext cx="3329143" cy="230833"/>
          </a:xfrm>
          <a:prstGeom prst="leftArrow">
            <a:avLst/>
          </a:prstGeom>
          <a:solidFill>
            <a:schemeClr val="accent1">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135" name="Picture 15" descr="C:\Users\COCKSBF\AppData\Local\Microsoft\Windows\Temporary Internet Files\Content.IE5\LESFZ80X\07-15-2011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7822" y="221269"/>
            <a:ext cx="1218691" cy="121869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5" descr="C:\Users\COCKSBF\AppData\Local\Microsoft\Windows\Temporary Internet Files\Content.IE5\LESFZ80X\07-15-2011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666" y="221269"/>
            <a:ext cx="1218691" cy="1218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201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2367" y="1844824"/>
            <a:ext cx="1594699" cy="1535538"/>
          </a:xfrm>
          <a:prstGeom prst="rect">
            <a:avLst/>
          </a:prstGeom>
          <a:ln>
            <a:solidFill>
              <a:schemeClr val="tx1"/>
            </a:solidFill>
          </a:ln>
        </p:spPr>
      </p:pic>
      <p:sp>
        <p:nvSpPr>
          <p:cNvPr id="4" name="TextBox 3"/>
          <p:cNvSpPr txBox="1"/>
          <p:nvPr/>
        </p:nvSpPr>
        <p:spPr>
          <a:xfrm>
            <a:off x="1222582" y="476672"/>
            <a:ext cx="6768752" cy="707886"/>
          </a:xfrm>
          <a:prstGeom prst="rect">
            <a:avLst/>
          </a:prstGeom>
          <a:noFill/>
        </p:spPr>
        <p:txBody>
          <a:bodyPr wrap="square" rtlCol="0">
            <a:spAutoFit/>
          </a:bodyPr>
          <a:lstStyle/>
          <a:p>
            <a:pPr algn="ctr"/>
            <a:r>
              <a:rPr lang="en-AU" sz="4000" dirty="0" smtClean="0"/>
              <a:t>Graph Theory</a:t>
            </a:r>
            <a:r>
              <a:rPr lang="en-AU" sz="2800" dirty="0" smtClean="0"/>
              <a:t> </a:t>
            </a:r>
            <a:endParaRPr lang="en-AU" sz="2800" dirty="0"/>
          </a:p>
        </p:txBody>
      </p:sp>
      <p:pic>
        <p:nvPicPr>
          <p:cNvPr id="6149" name="Picture 5" descr="C:\Users\COCKSBF\AppData\Local\Microsoft\Windows\Temporary Internet Files\Content.IE5\SUVA0Q6N\MZSw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3597339"/>
            <a:ext cx="1594700" cy="15355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672" y="2852936"/>
            <a:ext cx="1594697" cy="1535538"/>
          </a:xfrm>
          <a:prstGeom prst="rect">
            <a:avLst/>
          </a:prstGeom>
          <a:ln>
            <a:solidFill>
              <a:schemeClr val="tx1"/>
            </a:solid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233" y="692696"/>
            <a:ext cx="1594698" cy="1539468"/>
          </a:xfrm>
          <a:prstGeom prst="rect">
            <a:avLst/>
          </a:prstGeom>
          <a:ln>
            <a:solidFill>
              <a:schemeClr val="tx1"/>
            </a:solidFill>
          </a:ln>
        </p:spPr>
      </p:pic>
      <p:pic>
        <p:nvPicPr>
          <p:cNvPr id="6152" name="Picture 8" descr="C:\Users\COCKSBF\AppData\Local\Microsoft\Windows\Temporary Internet Files\Content.IE5\64JNG5K0\Eureka[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9424" y="5015569"/>
            <a:ext cx="1957534" cy="1539468"/>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COCKSBF\AppData\Local\Microsoft\Windows\Temporary Internet Files\Content.IE5\GVHI8JJB\756003008_4ba1ff1fe7[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9717" y="4844375"/>
            <a:ext cx="1237899" cy="928424"/>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C:\Users\COCKSBF\AppData\Local\Microsoft\Windows\Temporary Internet Files\Content.IE5\HMSDUCRI\footprints-silhouette-clipart[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V="1">
            <a:off x="441512" y="2397662"/>
            <a:ext cx="412442" cy="4298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C:\Users\COCKSBF\AppData\Local\Microsoft\Windows\Temporary Internet Files\Content.IE5\HMSDUCRI\footprints-silhouette-clipart[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V="1">
            <a:off x="305468" y="2890888"/>
            <a:ext cx="412442" cy="4298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C:\Users\COCKSBF\AppData\Local\Microsoft\Windows\Temporary Internet Files\Content.IE5\HMSDUCRI\footprints-silhouette-clipart[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V="1">
            <a:off x="1162274" y="3601178"/>
            <a:ext cx="412442" cy="4298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C:\Users\COCKSBF\AppData\Local\Microsoft\Windows\Temporary Internet Files\Content.IE5\HMSDUCRI\footprints-silhouette-clipart[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74103" y="2173070"/>
            <a:ext cx="412442" cy="5040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C:\Users\COCKSBF\AppData\Local\Microsoft\Windows\Temporary Internet Files\Content.IE5\HMSDUCRI\footprints-silhouette-clipart[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V="1">
            <a:off x="7300022" y="1462430"/>
            <a:ext cx="412442" cy="4298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C:\Users\COCKSBF\AppData\Local\Microsoft\Windows\Temporary Internet Files\Content.IE5\HMSDUCRI\footprints-silhouette-clipart[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V="1">
            <a:off x="7811663" y="1970876"/>
            <a:ext cx="412442" cy="42986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C:\Users\COCKSBF\AppData\Local\Microsoft\Windows\Temporary Internet Files\Content.IE5\HMSDUCRI\footprints-silhouette-clipart[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V="1">
            <a:off x="7712464" y="2664032"/>
            <a:ext cx="412442" cy="42986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C:\Users\COCKSBF\AppData\Local\Microsoft\Windows\Temporary Internet Files\Content.IE5\HMSDUCRI\footprints-silhouette-clipart[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V="1">
            <a:off x="7399221" y="3093894"/>
            <a:ext cx="412442" cy="42986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C:\Users\COCKSBF\AppData\Local\Microsoft\Windows\Temporary Internet Files\Content.IE5\HMSDUCRI\footprints-silhouette-clipart[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42043" y="1622156"/>
            <a:ext cx="412442" cy="44533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C:\Users\COCKSBF\AppData\Local\Microsoft\Windows\Temporary Internet Files\Content.IE5\HMSDUCRI\footprints-silhouette-clipart[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V="1">
            <a:off x="567784" y="3405565"/>
            <a:ext cx="412442" cy="42986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C:\Users\COCKSBF\AppData\Local\Microsoft\Windows\Temporary Internet Files\Content.IE5\HMSDUCRI\footprints-silhouette-clipart[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91348" y="3320750"/>
            <a:ext cx="412442" cy="50405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C:\Users\COCKSBF\AppData\Local\Microsoft\Windows\Temporary Internet Files\Content.IE5\HMSDUCRI\footprints-silhouette-clipart[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23928" y="2843783"/>
            <a:ext cx="412442" cy="50405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C:\Users\COCKSBF\AppData\Local\Microsoft\Windows\Temporary Internet Files\Content.IE5\HMSDUCRI\footprints-silhouette-clipart[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flipV="1">
            <a:off x="6453723" y="4367545"/>
            <a:ext cx="465643" cy="42986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C:\Users\COCKSBF\AppData\Local\Microsoft\Windows\Temporary Internet Files\Content.IE5\HMSDUCRI\footprints-silhouette-clipart[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flipV="1">
            <a:off x="6276400" y="4878725"/>
            <a:ext cx="465643" cy="4298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C:\Users\COCKSBF\AppData\Local\Microsoft\Windows\Temporary Internet Files\Content.IE5\HMSDUCRI\footprints-silhouette-clipart[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flipV="1">
            <a:off x="5259717" y="5570372"/>
            <a:ext cx="465643" cy="42986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C:\Users\COCKSBF\AppData\Local\Microsoft\Windows\Temporary Internet Files\Content.IE5\HMSDUCRI\footprints-silhouette-clipart[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flipV="1">
            <a:off x="4696742" y="5772799"/>
            <a:ext cx="465643" cy="429862"/>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a:xfrm>
            <a:off x="305468" y="4878725"/>
            <a:ext cx="1890268" cy="1676312"/>
          </a:xfrm>
          <a:prstGeom prst="cloudCallout">
            <a:avLst>
              <a:gd name="adj1" fmla="val 103386"/>
              <a:gd name="adj2" fmla="val -30314"/>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1" name="Picture 3" descr="C:\Users\COCKSBF\AppData\Local\Microsoft\Windows\Temporary Internet Files\Content.IE5\HMSDUCRI\11954406161991568757gerald_g_cartoon_cat_sleeping-svg-hi[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9784" y="5194520"/>
            <a:ext cx="859072" cy="793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89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2000" fill="hold"/>
                                        <p:tgtEl>
                                          <p:spTgt spid="615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448968" y="3140971"/>
            <a:ext cx="10331675" cy="923330"/>
          </a:xfrm>
          <a:prstGeom prst="rect">
            <a:avLst/>
          </a:prstGeom>
          <a:noFill/>
        </p:spPr>
        <p:txBody>
          <a:bodyPr wrap="none" lIns="91440" tIns="45720" rIns="91440" bIns="45720">
            <a:spAutoFit/>
            <a:scene3d>
              <a:camera prst="isometricOffAxis2Right"/>
              <a:lightRig rig="brightRoom" dir="t"/>
            </a:scene3d>
            <a:sp3d extrusionH="57150" contourW="6350" prstMaterial="plastic">
              <a:bevelT w="20320" h="20320" prst="angle"/>
              <a:contourClr>
                <a:schemeClr val="accent1">
                  <a:tint val="100000"/>
                  <a:shade val="100000"/>
                  <a:hueMod val="100000"/>
                  <a:satMod val="100000"/>
                </a:schemeClr>
              </a:contourClr>
            </a:sp3d>
          </a:bodyPr>
          <a:lstStyle/>
          <a:p>
            <a:pPr algn="ctr"/>
            <a:r>
              <a:rPr lang="el-GR" sz="5400" b="1" cap="all" spc="0" dirty="0" smtClean="0">
                <a:ln>
                  <a:solidFill>
                    <a:schemeClr val="tx1"/>
                  </a:solidFill>
                </a:ln>
                <a:solidFill>
                  <a:srgbClr val="FFC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{Δ</a:t>
            </a:r>
            <a:r>
              <a:rPr lang="en-AU" sz="5400" b="1" cap="all" spc="0" dirty="0" smtClean="0">
                <a:ln>
                  <a:solidFill>
                    <a:schemeClr val="tx1"/>
                  </a:solidFill>
                </a:ln>
                <a:solidFill>
                  <a:srgbClr val="FFC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 </a:t>
            </a:r>
            <a:r>
              <a:rPr lang="el-GR" sz="5400" b="1" cap="all" spc="0" dirty="0" smtClean="0">
                <a:ln>
                  <a:solidFill>
                    <a:schemeClr val="tx1"/>
                  </a:solidFill>
                </a:ln>
                <a:solidFill>
                  <a:srgbClr val="FFC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en-AU" sz="5400" b="1" cap="all" spc="0" dirty="0" smtClean="0">
                <a:ln>
                  <a:solidFill>
                    <a:schemeClr val="tx1"/>
                  </a:solidFill>
                </a:ln>
                <a:solidFill>
                  <a:srgbClr val="FFC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 √∂= 0.0000000000012897</a:t>
            </a:r>
            <a:endParaRPr lang="en-AU" sz="5400" b="1" cap="all" spc="0" dirty="0">
              <a:ln>
                <a:solidFill>
                  <a:schemeClr val="tx1"/>
                </a:solidFill>
              </a:ln>
              <a:solidFill>
                <a:srgbClr val="FFC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extBox 2"/>
          <p:cNvSpPr txBox="1"/>
          <p:nvPr/>
        </p:nvSpPr>
        <p:spPr>
          <a:xfrm>
            <a:off x="1222582" y="476672"/>
            <a:ext cx="6768752" cy="707886"/>
          </a:xfrm>
          <a:prstGeom prst="rect">
            <a:avLst/>
          </a:prstGeom>
          <a:noFill/>
        </p:spPr>
        <p:txBody>
          <a:bodyPr wrap="square" rtlCol="0">
            <a:spAutoFit/>
          </a:bodyPr>
          <a:lstStyle/>
          <a:p>
            <a:pPr algn="ctr"/>
            <a:r>
              <a:rPr lang="en-AU" sz="4000" dirty="0" smtClean="0"/>
              <a:t>I lied…</a:t>
            </a:r>
            <a:r>
              <a:rPr lang="en-AU" sz="2800" dirty="0" smtClean="0"/>
              <a:t>  </a:t>
            </a:r>
            <a:endParaRPr lang="en-AU"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560" y="1184558"/>
            <a:ext cx="3305175" cy="1381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052" y="2762850"/>
            <a:ext cx="4048125" cy="11239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4961" y="5340077"/>
            <a:ext cx="2341306" cy="9879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645" y="4797152"/>
            <a:ext cx="1790700" cy="1085850"/>
          </a:xfrm>
          <a:prstGeom prst="rect">
            <a:avLst/>
          </a:prstGeom>
        </p:spPr>
      </p:pic>
      <p:pic>
        <p:nvPicPr>
          <p:cNvPr id="7170" name="Picture 2" descr="C:\Users\COCKSBF\AppData\Local\Microsoft\Windows\Temporary Internet Files\Content.IE5\HMSDUCRI\large-Number-3-33.3-3876[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14995" y="1789912"/>
            <a:ext cx="360000" cy="5058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COCKSBF\AppData\Local\Microsoft\Windows\Temporary Internet Files\Content.IE5\LESFZ80X\large-Number-9-66.6-3883[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19645" y="4435657"/>
            <a:ext cx="360000" cy="5154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COCKSBF\AppData\Local\Microsoft\Windows\Temporary Internet Files\Content.IE5\64JNG5K0\medium-Number-8-33.3-3882[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560" y="3354236"/>
            <a:ext cx="180000" cy="2484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COCKSBF\AppData\Local\Microsoft\Windows\Temporary Internet Files\Content.IE5\64JNG5K0\large-Number-2-33.3-3875[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31334" y="4594626"/>
            <a:ext cx="360000" cy="48240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COCKSBF\AppData\Local\Microsoft\Windows\Temporary Internet Files\Content.IE5\64JNG5K0\large-Number-1-66.6-3874[1].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4540" y="5629336"/>
            <a:ext cx="217020" cy="454656"/>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C:\Users\COCKSBF\AppData\Local\Microsoft\Windows\Temporary Internet Files\Content.IE5\GVHI8JJB\large-Number-5-0-3879[1].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11334" y="1781533"/>
            <a:ext cx="360000" cy="4932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C:\Users\COCKSBF\AppData\Local\Microsoft\Windows\Temporary Internet Files\Content.IE5\YR5XN0A1\large-Number-6-166.6-3880[1].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26958" y="5630115"/>
            <a:ext cx="360000" cy="514800"/>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descr="C:\Users\COCKSBF\AppData\Local\Microsoft\Windows\Temporary Internet Files\Content.IE5\K6W032LP\large-Number-4-0-3878[1].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42710" y="5847592"/>
            <a:ext cx="360000" cy="472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C:\Users\COCKSBF\AppData\Local\Microsoft\Windows\Temporary Internet Files\Content.IE5\64JNG5K0\PngMedium-Number-7-3881[1].gi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55776" y="2934361"/>
            <a:ext cx="360000" cy="50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1560" y="4107530"/>
            <a:ext cx="720080" cy="1015663"/>
          </a:xfrm>
          <a:prstGeom prst="rect">
            <a:avLst/>
          </a:prstGeom>
          <a:noFill/>
        </p:spPr>
        <p:txBody>
          <a:bodyPr wrap="square" rtlCol="0">
            <a:spAutoFit/>
          </a:bodyPr>
          <a:lstStyle/>
          <a:p>
            <a:r>
              <a:rPr lang="en-AU" sz="6000" dirty="0" smtClean="0"/>
              <a:t>√</a:t>
            </a:r>
            <a:endParaRPr lang="en-AU" sz="6000" dirty="0"/>
          </a:p>
        </p:txBody>
      </p:sp>
      <p:sp>
        <p:nvSpPr>
          <p:cNvPr id="20" name="TextBox 19"/>
          <p:cNvSpPr txBox="1"/>
          <p:nvPr/>
        </p:nvSpPr>
        <p:spPr>
          <a:xfrm>
            <a:off x="8313320" y="1069306"/>
            <a:ext cx="648072" cy="1015663"/>
          </a:xfrm>
          <a:prstGeom prst="rect">
            <a:avLst/>
          </a:prstGeom>
          <a:noFill/>
        </p:spPr>
        <p:txBody>
          <a:bodyPr wrap="square" rtlCol="0">
            <a:spAutoFit/>
          </a:bodyPr>
          <a:lstStyle/>
          <a:p>
            <a:r>
              <a:rPr lang="en-AU" sz="6000" dirty="0" smtClean="0"/>
              <a:t>∂</a:t>
            </a:r>
            <a:endParaRPr lang="en-AU" sz="6000" dirty="0"/>
          </a:p>
        </p:txBody>
      </p:sp>
      <p:sp>
        <p:nvSpPr>
          <p:cNvPr id="22" name="TextBox 21"/>
          <p:cNvSpPr txBox="1"/>
          <p:nvPr/>
        </p:nvSpPr>
        <p:spPr>
          <a:xfrm>
            <a:off x="1501913" y="3395510"/>
            <a:ext cx="812966" cy="1015663"/>
          </a:xfrm>
          <a:prstGeom prst="rect">
            <a:avLst/>
          </a:prstGeom>
          <a:noFill/>
        </p:spPr>
        <p:txBody>
          <a:bodyPr wrap="square" rtlCol="0">
            <a:spAutoFit/>
          </a:bodyPr>
          <a:lstStyle/>
          <a:p>
            <a:r>
              <a:rPr lang="el-GR" sz="6000" dirty="0" smtClean="0">
                <a:solidFill>
                  <a:schemeClr val="accent6">
                    <a:lumMod val="75000"/>
                  </a:schemeClr>
                </a:solidFill>
              </a:rPr>
              <a:t>Δ</a:t>
            </a:r>
            <a:endParaRPr lang="en-AU" sz="6000" dirty="0">
              <a:solidFill>
                <a:schemeClr val="accent6">
                  <a:lumMod val="75000"/>
                </a:schemeClr>
              </a:solidFill>
            </a:endParaRPr>
          </a:p>
        </p:txBody>
      </p:sp>
      <p:sp>
        <p:nvSpPr>
          <p:cNvPr id="23" name="TextBox 22"/>
          <p:cNvSpPr txBox="1"/>
          <p:nvPr/>
        </p:nvSpPr>
        <p:spPr>
          <a:xfrm>
            <a:off x="1338536" y="5379683"/>
            <a:ext cx="829138" cy="1015663"/>
          </a:xfrm>
          <a:prstGeom prst="rect">
            <a:avLst/>
          </a:prstGeom>
          <a:noFill/>
        </p:spPr>
        <p:txBody>
          <a:bodyPr wrap="square" rtlCol="0">
            <a:spAutoFit/>
          </a:bodyPr>
          <a:lstStyle/>
          <a:p>
            <a:r>
              <a:rPr lang="el-GR" sz="6000" dirty="0" smtClean="0"/>
              <a:t>Ω</a:t>
            </a:r>
            <a:endParaRPr lang="en-AU" sz="6000" dirty="0"/>
          </a:p>
        </p:txBody>
      </p:sp>
      <p:sp>
        <p:nvSpPr>
          <p:cNvPr id="24" name="TextBox 23"/>
          <p:cNvSpPr txBox="1"/>
          <p:nvPr/>
        </p:nvSpPr>
        <p:spPr>
          <a:xfrm>
            <a:off x="6737115" y="4161121"/>
            <a:ext cx="576064" cy="1015663"/>
          </a:xfrm>
          <a:prstGeom prst="rect">
            <a:avLst/>
          </a:prstGeom>
          <a:noFill/>
        </p:spPr>
        <p:txBody>
          <a:bodyPr wrap="square" rtlCol="0">
            <a:spAutoFit/>
          </a:bodyPr>
          <a:lstStyle/>
          <a:p>
            <a:r>
              <a:rPr lang="el-GR" sz="6000" dirty="0" smtClean="0"/>
              <a:t>≠</a:t>
            </a:r>
            <a:endParaRPr lang="en-AU" sz="6000" dirty="0"/>
          </a:p>
        </p:txBody>
      </p:sp>
      <p:sp>
        <p:nvSpPr>
          <p:cNvPr id="25" name="TextBox 24"/>
          <p:cNvSpPr txBox="1"/>
          <p:nvPr/>
        </p:nvSpPr>
        <p:spPr>
          <a:xfrm>
            <a:off x="769789" y="2533730"/>
            <a:ext cx="602663" cy="1015663"/>
          </a:xfrm>
          <a:prstGeom prst="rect">
            <a:avLst/>
          </a:prstGeom>
          <a:noFill/>
        </p:spPr>
        <p:txBody>
          <a:bodyPr wrap="square" rtlCol="0">
            <a:spAutoFit/>
          </a:bodyPr>
          <a:lstStyle/>
          <a:p>
            <a:r>
              <a:rPr lang="el-GR" sz="6000" dirty="0" smtClean="0">
                <a:solidFill>
                  <a:srgbClr val="FF0000"/>
                </a:solidFill>
              </a:rPr>
              <a:t>≥</a:t>
            </a:r>
            <a:endParaRPr lang="en-AU" sz="6000" dirty="0">
              <a:solidFill>
                <a:srgbClr val="FF0000"/>
              </a:solidFill>
            </a:endParaRPr>
          </a:p>
        </p:txBody>
      </p:sp>
      <p:sp>
        <p:nvSpPr>
          <p:cNvPr id="26" name="TextBox 25"/>
          <p:cNvSpPr txBox="1"/>
          <p:nvPr/>
        </p:nvSpPr>
        <p:spPr>
          <a:xfrm>
            <a:off x="5346943" y="5630115"/>
            <a:ext cx="936104" cy="1015663"/>
          </a:xfrm>
          <a:prstGeom prst="rect">
            <a:avLst/>
          </a:prstGeom>
          <a:noFill/>
        </p:spPr>
        <p:txBody>
          <a:bodyPr wrap="square" rtlCol="0">
            <a:spAutoFit/>
          </a:bodyPr>
          <a:lstStyle/>
          <a:p>
            <a:r>
              <a:rPr lang="el-GR" sz="6000" dirty="0" smtClean="0"/>
              <a:t>∩</a:t>
            </a:r>
            <a:endParaRPr lang="en-AU" sz="6000" dirty="0"/>
          </a:p>
        </p:txBody>
      </p:sp>
      <p:sp>
        <p:nvSpPr>
          <p:cNvPr id="27" name="TextBox 26"/>
          <p:cNvSpPr txBox="1"/>
          <p:nvPr/>
        </p:nvSpPr>
        <p:spPr>
          <a:xfrm>
            <a:off x="3562862" y="4317504"/>
            <a:ext cx="443873" cy="523220"/>
          </a:xfrm>
          <a:prstGeom prst="rect">
            <a:avLst/>
          </a:prstGeom>
          <a:noFill/>
        </p:spPr>
        <p:txBody>
          <a:bodyPr wrap="square" rtlCol="0">
            <a:spAutoFit/>
          </a:bodyPr>
          <a:lstStyle/>
          <a:p>
            <a:r>
              <a:rPr lang="el-GR" sz="2800" dirty="0" smtClean="0">
                <a:solidFill>
                  <a:schemeClr val="accent5">
                    <a:lumMod val="60000"/>
                    <a:lumOff val="40000"/>
                  </a:schemeClr>
                </a:solidFill>
              </a:rPr>
              <a:t>∞</a:t>
            </a:r>
            <a:endParaRPr lang="en-AU" sz="2800" dirty="0">
              <a:solidFill>
                <a:schemeClr val="accent5">
                  <a:lumMod val="60000"/>
                  <a:lumOff val="40000"/>
                </a:schemeClr>
              </a:solidFill>
            </a:endParaRPr>
          </a:p>
        </p:txBody>
      </p:sp>
      <p:sp>
        <p:nvSpPr>
          <p:cNvPr id="28" name="TextBox 27"/>
          <p:cNvSpPr txBox="1"/>
          <p:nvPr/>
        </p:nvSpPr>
        <p:spPr>
          <a:xfrm>
            <a:off x="8034886" y="3894696"/>
            <a:ext cx="713538" cy="1015663"/>
          </a:xfrm>
          <a:prstGeom prst="rect">
            <a:avLst/>
          </a:prstGeom>
          <a:noFill/>
        </p:spPr>
        <p:txBody>
          <a:bodyPr wrap="square" rtlCol="0">
            <a:spAutoFit/>
          </a:bodyPr>
          <a:lstStyle/>
          <a:p>
            <a:r>
              <a:rPr lang="el-GR" sz="6000" dirty="0" smtClean="0"/>
              <a:t>ⱷ</a:t>
            </a:r>
            <a:endParaRPr lang="en-AU" sz="6000" dirty="0"/>
          </a:p>
        </p:txBody>
      </p:sp>
      <p:sp>
        <p:nvSpPr>
          <p:cNvPr id="31" name="TextBox 30"/>
          <p:cNvSpPr txBox="1"/>
          <p:nvPr/>
        </p:nvSpPr>
        <p:spPr>
          <a:xfrm>
            <a:off x="5183180" y="2705144"/>
            <a:ext cx="648072" cy="1015663"/>
          </a:xfrm>
          <a:prstGeom prst="rect">
            <a:avLst/>
          </a:prstGeom>
          <a:noFill/>
        </p:spPr>
        <p:txBody>
          <a:bodyPr wrap="square" rtlCol="0">
            <a:spAutoFit/>
          </a:bodyPr>
          <a:lstStyle/>
          <a:p>
            <a:r>
              <a:rPr lang="en-AU" sz="6000" dirty="0" smtClean="0"/>
              <a:t>÷</a:t>
            </a:r>
            <a:endParaRPr lang="en-AU" sz="6000" dirty="0"/>
          </a:p>
        </p:txBody>
      </p:sp>
      <p:sp>
        <p:nvSpPr>
          <p:cNvPr id="32" name="TextBox 31"/>
          <p:cNvSpPr txBox="1"/>
          <p:nvPr/>
        </p:nvSpPr>
        <p:spPr>
          <a:xfrm>
            <a:off x="5724985" y="3961066"/>
            <a:ext cx="359186" cy="400110"/>
          </a:xfrm>
          <a:prstGeom prst="rect">
            <a:avLst/>
          </a:prstGeom>
          <a:noFill/>
        </p:spPr>
        <p:txBody>
          <a:bodyPr wrap="square" rtlCol="0">
            <a:spAutoFit/>
          </a:bodyPr>
          <a:lstStyle/>
          <a:p>
            <a:r>
              <a:rPr lang="en-AU" sz="2000" dirty="0" smtClean="0"/>
              <a:t>ʢ</a:t>
            </a:r>
            <a:endParaRPr lang="en-AU" sz="2000" dirty="0"/>
          </a:p>
        </p:txBody>
      </p:sp>
      <p:sp>
        <p:nvSpPr>
          <p:cNvPr id="33" name="TextBox 32"/>
          <p:cNvSpPr txBox="1"/>
          <p:nvPr/>
        </p:nvSpPr>
        <p:spPr>
          <a:xfrm>
            <a:off x="4968901" y="1269893"/>
            <a:ext cx="756084" cy="1015663"/>
          </a:xfrm>
          <a:prstGeom prst="rect">
            <a:avLst/>
          </a:prstGeom>
          <a:noFill/>
        </p:spPr>
        <p:txBody>
          <a:bodyPr wrap="square" rtlCol="0">
            <a:spAutoFit/>
            <a:scene3d>
              <a:camera prst="isometricOffAxis2Right"/>
              <a:lightRig rig="threePt" dir="t"/>
            </a:scene3d>
          </a:bodyPr>
          <a:lstStyle/>
          <a:p>
            <a:r>
              <a:rPr lang="el-GR"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60000" dist="60007" dir="5400000" sy="-100000" algn="bl" rotWithShape="0"/>
                </a:effectLst>
              </a:rPr>
              <a:t>π</a:t>
            </a:r>
            <a:endParaRPr lang="en-AU" sz="6000" dirty="0">
              <a:effectLst>
                <a:innerShdw blurRad="69850" dist="43180" dir="5400000">
                  <a:srgbClr val="000000">
                    <a:alpha val="65000"/>
                  </a:srgbClr>
                </a:innerShdw>
                <a:reflection blurRad="6350" stA="60000" endA="900" endPos="60000" dist="60007" dir="5400000" sy="-100000" algn="bl" rotWithShape="0"/>
              </a:effectLst>
            </a:endParaRPr>
          </a:p>
        </p:txBody>
      </p:sp>
      <p:sp>
        <p:nvSpPr>
          <p:cNvPr id="9" name="Rectangle 8"/>
          <p:cNvSpPr/>
          <p:nvPr/>
        </p:nvSpPr>
        <p:spPr>
          <a:xfrm>
            <a:off x="82935" y="2084969"/>
            <a:ext cx="9063700" cy="923330"/>
          </a:xfrm>
          <a:prstGeom prst="rect">
            <a:avLst/>
          </a:prstGeom>
          <a:noFill/>
          <a:scene3d>
            <a:camera prst="isometricOffAxis1Left"/>
            <a:lightRig rig="threePt" dir="t"/>
          </a:scene3d>
        </p:spPr>
        <p:txBody>
          <a:bodyPr wrap="none" lIns="91440" tIns="45720" rIns="91440" bIns="45720">
            <a:spAutoFit/>
          </a:bodyPr>
          <a:lstStyle/>
          <a:p>
            <a:pPr algn="ctr"/>
            <a:r>
              <a:rPr lang="el-GR"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{Δ</a:t>
            </a:r>
            <a:r>
              <a:rPr lang="en-AU"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 Ᵽ</a:t>
            </a:r>
            <a:r>
              <a:rPr lang="el-GR"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a:t>
            </a:r>
            <a:r>
              <a:rPr lang="en-AU"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÷ᴂ = 2.344454667788 </a:t>
            </a:r>
            <a:endParaRPr 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11" name="Rectangle 10"/>
          <p:cNvSpPr/>
          <p:nvPr/>
        </p:nvSpPr>
        <p:spPr>
          <a:xfrm>
            <a:off x="6505509" y="1285284"/>
            <a:ext cx="900077" cy="923330"/>
          </a:xfrm>
          <a:prstGeom prst="rect">
            <a:avLst/>
          </a:prstGeom>
          <a:noFill/>
        </p:spPr>
        <p:txBody>
          <a:bodyPr wrap="square" lIns="91440" tIns="45720" rIns="91440" bIns="45720">
            <a:prstTxWarp prst="textChevronInverted">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en-AU"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2" name="Rectangle 11"/>
          <p:cNvSpPr/>
          <p:nvPr/>
        </p:nvSpPr>
        <p:spPr>
          <a:xfrm>
            <a:off x="8313320" y="5505082"/>
            <a:ext cx="569387" cy="923330"/>
          </a:xfrm>
          <a:prstGeom prst="rect">
            <a:avLst/>
          </a:prstGeom>
          <a:noFill/>
        </p:spPr>
        <p:txBody>
          <a:bodyPr wrap="none" lIns="91440" tIns="45720" rIns="91440" bIns="45720">
            <a:spAutoFit/>
            <a:scene3d>
              <a:camera prst="perspectiveRelaxed"/>
              <a:lightRig rig="threePt" dir="t"/>
            </a:scene3d>
            <a:sp3d extrusionH="57150">
              <a:bevelT h="25400" prst="softRound"/>
            </a:sp3d>
          </a:bodyPr>
          <a:lstStyle/>
          <a:p>
            <a:r>
              <a:rPr lang="en-AU"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p>
        </p:txBody>
      </p:sp>
      <p:sp>
        <p:nvSpPr>
          <p:cNvPr id="13" name="Rectangle 12"/>
          <p:cNvSpPr/>
          <p:nvPr/>
        </p:nvSpPr>
        <p:spPr>
          <a:xfrm>
            <a:off x="328871" y="1233489"/>
            <a:ext cx="550151" cy="923330"/>
          </a:xfrm>
          <a:prstGeom prst="rect">
            <a:avLst/>
          </a:prstGeom>
          <a:noFill/>
        </p:spPr>
        <p:txBody>
          <a:bodyPr wrap="none" lIns="91440" tIns="45720" rIns="91440" bIns="45720">
            <a:spAutoFit/>
          </a:bodyPr>
          <a:lstStyle/>
          <a:p>
            <a:r>
              <a:rPr lang="en-AU" sz="5400" dirty="0" smtClean="0">
                <a:ln>
                  <a:solidFill>
                    <a:schemeClr val="tx1"/>
                  </a:solidFill>
                  <a:prstDash val="dashDot"/>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0" scaled="1"/>
                  <a:tileRect/>
                </a:gradFill>
                <a:effectLst>
                  <a:outerShdw blurRad="60007" dist="310007" dir="7680000" sy="30000" kx="1300200" algn="ctr" rotWithShape="0">
                    <a:prstClr val="black">
                      <a:alpha val="32000"/>
                    </a:prstClr>
                  </a:outerShdw>
                </a:effectLst>
              </a:rPr>
              <a:t>ß</a:t>
            </a:r>
            <a:endParaRPr lang="en-AU" sz="5400" dirty="0">
              <a:ln>
                <a:solidFill>
                  <a:schemeClr val="tx1"/>
                </a:solidFill>
                <a:prstDash val="dashDot"/>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0" scaled="1"/>
                <a:tileRect/>
              </a:gradFill>
              <a:effectLst>
                <a:outerShdw blurRad="60007" dist="310007" dir="7680000" sy="30000" kx="1300200" algn="ctr" rotWithShape="0">
                  <a:prstClr val="black">
                    <a:alpha val="32000"/>
                  </a:prstClr>
                </a:outerShdw>
              </a:effectLst>
            </a:endParaRPr>
          </a:p>
        </p:txBody>
      </p:sp>
      <p:sp>
        <p:nvSpPr>
          <p:cNvPr id="15" name="Rectangle 14"/>
          <p:cNvSpPr/>
          <p:nvPr/>
        </p:nvSpPr>
        <p:spPr>
          <a:xfrm>
            <a:off x="-36840" y="1341211"/>
            <a:ext cx="8616461" cy="707886"/>
          </a:xfrm>
          <a:prstGeom prst="rect">
            <a:avLst/>
          </a:prstGeom>
          <a:noFill/>
        </p:spPr>
        <p:txBody>
          <a:bodyPr wrap="none" lIns="91440" tIns="45720" rIns="91440" bIns="45720">
            <a:spAutoFit/>
            <a:scene3d>
              <a:camera prst="isometricOffAxis1Top"/>
              <a:lightRig rig="threePt" dir="t"/>
            </a:scene3d>
          </a:bodyPr>
          <a:lstStyle/>
          <a:p>
            <a:pPr algn="ctr"/>
            <a:r>
              <a:rPr lang="el-GR" sz="4000" b="1" cap="none" spc="0" dirty="0" smtClean="0">
                <a:ln w="10541" cmpd="sng">
                  <a:solidFill>
                    <a:srgbClr val="FFFF00"/>
                  </a:solidFill>
                  <a:prstDash val="solid"/>
                </a:ln>
                <a:solidFill>
                  <a:srgbClr val="00B050"/>
                </a:solidFill>
                <a:effectLst/>
              </a:rPr>
              <a:t>{</a:t>
            </a:r>
            <a:r>
              <a:rPr lang="en-AU" sz="4000" b="1" cap="none" spc="0" dirty="0" smtClean="0">
                <a:ln w="10541" cmpd="sng">
                  <a:solidFill>
                    <a:srgbClr val="FFFF00"/>
                  </a:solidFill>
                  <a:prstDash val="solid"/>
                </a:ln>
                <a:solidFill>
                  <a:srgbClr val="00B050"/>
                </a:solidFill>
                <a:effectLst/>
              </a:rPr>
              <a:t>1 + 1 + 1 + 1</a:t>
            </a:r>
            <a:r>
              <a:rPr lang="el-GR" sz="4000" b="1" cap="none" spc="0" dirty="0" smtClean="0">
                <a:ln w="10541" cmpd="sng">
                  <a:solidFill>
                    <a:srgbClr val="FFFF00"/>
                  </a:solidFill>
                  <a:prstDash val="solid"/>
                </a:ln>
                <a:solidFill>
                  <a:srgbClr val="00B050"/>
                </a:solidFill>
                <a:effectLst/>
              </a:rPr>
              <a:t>}</a:t>
            </a:r>
            <a:r>
              <a:rPr lang="en-AU" sz="4000" b="1" cap="none" spc="0" dirty="0" smtClean="0">
                <a:ln w="10541" cmpd="sng">
                  <a:solidFill>
                    <a:srgbClr val="FFFF00"/>
                  </a:solidFill>
                  <a:prstDash val="solid"/>
                </a:ln>
                <a:solidFill>
                  <a:srgbClr val="00B050"/>
                </a:solidFill>
                <a:effectLst/>
              </a:rPr>
              <a:t> ÷ 4= </a:t>
            </a:r>
            <a:r>
              <a:rPr lang="el-GR" sz="4000" b="1" cap="none" spc="0" dirty="0" smtClean="0">
                <a:ln w="10541" cmpd="sng">
                  <a:solidFill>
                    <a:srgbClr val="FFFF00"/>
                  </a:solidFill>
                  <a:prstDash val="solid"/>
                </a:ln>
                <a:solidFill>
                  <a:srgbClr val="00B050"/>
                </a:solidFill>
                <a:effectLst/>
              </a:rPr>
              <a:t>{ </a:t>
            </a:r>
            <a:r>
              <a:rPr lang="en-AU" sz="4000" b="1" cap="none" spc="0" dirty="0" smtClean="0">
                <a:ln w="10541" cmpd="sng">
                  <a:solidFill>
                    <a:srgbClr val="FFFF00"/>
                  </a:solidFill>
                  <a:prstDash val="solid"/>
                </a:ln>
                <a:solidFill>
                  <a:srgbClr val="00B050"/>
                </a:solidFill>
                <a:effectLst/>
              </a:rPr>
              <a:t>√99.43 + 0.57</a:t>
            </a:r>
            <a:r>
              <a:rPr lang="el-GR" sz="4000" b="1" cap="none" spc="0" dirty="0" smtClean="0">
                <a:ln w="10541" cmpd="sng">
                  <a:solidFill>
                    <a:srgbClr val="FFFF00"/>
                  </a:solidFill>
                  <a:prstDash val="solid"/>
                </a:ln>
                <a:solidFill>
                  <a:srgbClr val="00B050"/>
                </a:solidFill>
                <a:effectLst/>
              </a:rPr>
              <a:t>}</a:t>
            </a:r>
            <a:r>
              <a:rPr lang="en-AU" sz="4000" b="1" cap="none" spc="0" dirty="0" smtClean="0">
                <a:ln w="10541" cmpd="sng">
                  <a:solidFill>
                    <a:srgbClr val="FFFF00"/>
                  </a:solidFill>
                  <a:prstDash val="solid"/>
                </a:ln>
                <a:solidFill>
                  <a:srgbClr val="00B050"/>
                </a:solidFill>
                <a:effectLst/>
              </a:rPr>
              <a:t>/9</a:t>
            </a:r>
            <a:r>
              <a:rPr lang="en-AU" sz="4000" b="1" cap="none" spc="0" baseline="30000" dirty="0" smtClean="0">
                <a:ln w="10541" cmpd="sng">
                  <a:solidFill>
                    <a:srgbClr val="FFFF00"/>
                  </a:solidFill>
                  <a:prstDash val="solid"/>
                </a:ln>
                <a:solidFill>
                  <a:srgbClr val="00B050"/>
                </a:solidFill>
                <a:effectLst/>
              </a:rPr>
              <a:t>2</a:t>
            </a:r>
            <a:r>
              <a:rPr lang="en-AU" sz="4000" b="1" cap="none" spc="0" dirty="0" smtClean="0">
                <a:ln w="10541" cmpd="sng">
                  <a:solidFill>
                    <a:srgbClr val="FFFF00"/>
                  </a:solidFill>
                  <a:prstDash val="solid"/>
                </a:ln>
                <a:solidFill>
                  <a:srgbClr val="00B050"/>
                </a:solidFill>
                <a:effectLst/>
              </a:rPr>
              <a:t>+1</a:t>
            </a:r>
            <a:endParaRPr lang="en-AU" sz="4000" b="1" cap="none" spc="0" dirty="0">
              <a:ln w="10541" cmpd="sng">
                <a:solidFill>
                  <a:srgbClr val="FFFF00"/>
                </a:solidFill>
                <a:prstDash val="solid"/>
              </a:ln>
              <a:solidFill>
                <a:srgbClr val="00B050"/>
              </a:solidFill>
              <a:effectLst/>
            </a:endParaRPr>
          </a:p>
        </p:txBody>
      </p:sp>
    </p:spTree>
    <p:extLst>
      <p:ext uri="{BB962C8B-B14F-4D97-AF65-F5344CB8AC3E}">
        <p14:creationId xmlns:p14="http://schemas.microsoft.com/office/powerpoint/2010/main" val="3543591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772816"/>
            <a:ext cx="7920880" cy="1323439"/>
          </a:xfrm>
          <a:prstGeom prst="rect">
            <a:avLst/>
          </a:prstGeom>
          <a:noFill/>
        </p:spPr>
        <p:txBody>
          <a:bodyPr wrap="square" rtlCol="0">
            <a:spAutoFit/>
          </a:bodyPr>
          <a:lstStyle/>
          <a:p>
            <a:pPr algn="ctr"/>
            <a:r>
              <a:rPr lang="en-AU" sz="4000" dirty="0" smtClean="0"/>
              <a:t>Thanks for listening </a:t>
            </a:r>
            <a:r>
              <a:rPr lang="en-AU" sz="4000" dirty="0" smtClean="0">
                <a:sym typeface="Wingdings" panose="05000000000000000000" pitchFamily="2" charset="2"/>
              </a:rPr>
              <a:t></a:t>
            </a:r>
            <a:r>
              <a:rPr lang="en-AU" sz="4000" dirty="0" smtClean="0"/>
              <a:t>…</a:t>
            </a:r>
          </a:p>
          <a:p>
            <a:pPr algn="ctr"/>
            <a:r>
              <a:rPr lang="en-AU" sz="4000" dirty="0" smtClean="0"/>
              <a:t>…any (non-mathematical) questions?</a:t>
            </a:r>
            <a:r>
              <a:rPr lang="en-AU" sz="2800" dirty="0" smtClean="0"/>
              <a:t> </a:t>
            </a:r>
            <a:endParaRPr lang="en-AU" sz="2800" dirty="0"/>
          </a:p>
        </p:txBody>
      </p:sp>
    </p:spTree>
    <p:extLst>
      <p:ext uri="{BB962C8B-B14F-4D97-AF65-F5344CB8AC3E}">
        <p14:creationId xmlns:p14="http://schemas.microsoft.com/office/powerpoint/2010/main" val="3415104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1" descr="C:\Users\COCKSBF\AppData\Local\Microsoft\Windows\Temporary Internet Files\Content.IE5\64JNG5K0\13011454361973456359cartoon-family-holding-hands-hi[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53" y="404664"/>
            <a:ext cx="8069811" cy="53798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COCKSBF\AppData\Local\Microsoft\Windows\Temporary Internet Files\Content.IE5\HMSDUCRI\11954406161991568757gerald_g_cartoon_cat_sleeping-svg-hi[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4777162"/>
            <a:ext cx="1209439" cy="11167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7" descr="C:\Users\COCKSBF\AppData\Local\Microsoft\Windows\Temporary Internet Files\Content.IE5\GVHI8JJB\bird_cartoon_by_anabelenruiz-d5wy75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96" y="3415973"/>
            <a:ext cx="803767" cy="6610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4994" y="4196938"/>
            <a:ext cx="1368089" cy="155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4080008" y="2132856"/>
            <a:ext cx="877896" cy="0"/>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156176" y="2924944"/>
            <a:ext cx="957732" cy="0"/>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59743" y="4147903"/>
            <a:ext cx="1232137" cy="1"/>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765621" y="620688"/>
            <a:ext cx="3742483" cy="0"/>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748473" y="217611"/>
            <a:ext cx="5888530" cy="0"/>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39479" y="6381328"/>
            <a:ext cx="3640529" cy="0"/>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640459" y="6381328"/>
            <a:ext cx="3885668" cy="0"/>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061359" y="4233583"/>
            <a:ext cx="2534977" cy="1101937"/>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456639" y="4077072"/>
            <a:ext cx="835441" cy="1008114"/>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5983408" y="4147903"/>
            <a:ext cx="2261000" cy="937283"/>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39479" y="1268760"/>
            <a:ext cx="2908385" cy="0"/>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637003" y="217611"/>
            <a:ext cx="0" cy="2056439"/>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508104" y="620688"/>
            <a:ext cx="0" cy="520527"/>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765621" y="217611"/>
            <a:ext cx="0" cy="2102298"/>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439479" y="1268760"/>
            <a:ext cx="0" cy="2082297"/>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8481460" y="5784538"/>
            <a:ext cx="1" cy="630113"/>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4640459" y="5893878"/>
            <a:ext cx="299" cy="520775"/>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439479" y="4196938"/>
            <a:ext cx="0" cy="2217713"/>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flipV="1">
            <a:off x="7637003" y="3861048"/>
            <a:ext cx="822036" cy="844359"/>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4080008" y="5839207"/>
            <a:ext cx="0" cy="542121"/>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769787" y="3618800"/>
            <a:ext cx="712606" cy="0"/>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4022100" y="217611"/>
            <a:ext cx="0" cy="663340"/>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458578" y="6427344"/>
            <a:ext cx="4176464" cy="461665"/>
          </a:xfrm>
          <a:prstGeom prst="rect">
            <a:avLst/>
          </a:prstGeom>
          <a:noFill/>
        </p:spPr>
        <p:txBody>
          <a:bodyPr wrap="square" rtlCol="0">
            <a:spAutoFit/>
          </a:bodyPr>
          <a:lstStyle/>
          <a:p>
            <a:pPr algn="ctr"/>
            <a:r>
              <a:rPr lang="en-AU" sz="2400" b="1" i="1" dirty="0" smtClean="0">
                <a:latin typeface="French Script MT" panose="03020402040607040605" pitchFamily="66" charset="0"/>
              </a:rPr>
              <a:t>The Small Family Network</a:t>
            </a:r>
            <a:endParaRPr lang="en-AU" sz="2400" b="1" i="1" dirty="0">
              <a:latin typeface="French Script MT" panose="03020402040607040605" pitchFamily="66" charset="0"/>
            </a:endParaRPr>
          </a:p>
        </p:txBody>
      </p:sp>
      <p:sp>
        <p:nvSpPr>
          <p:cNvPr id="6" name="TextBox 5"/>
          <p:cNvSpPr txBox="1"/>
          <p:nvPr/>
        </p:nvSpPr>
        <p:spPr>
          <a:xfrm>
            <a:off x="288202" y="396731"/>
            <a:ext cx="946578" cy="400110"/>
          </a:xfrm>
          <a:prstGeom prst="rect">
            <a:avLst/>
          </a:prstGeom>
          <a:noFill/>
        </p:spPr>
        <p:txBody>
          <a:bodyPr wrap="square" rtlCol="0">
            <a:spAutoFit/>
          </a:bodyPr>
          <a:lstStyle/>
          <a:p>
            <a:pPr algn="ctr"/>
            <a:r>
              <a:rPr lang="en-AU" sz="2000" b="1" dirty="0" smtClean="0"/>
              <a:t>Nodes</a:t>
            </a:r>
            <a:endParaRPr lang="en-AU" sz="2000" b="1" dirty="0"/>
          </a:p>
        </p:txBody>
      </p:sp>
      <p:sp>
        <p:nvSpPr>
          <p:cNvPr id="30" name="TextBox 29"/>
          <p:cNvSpPr txBox="1"/>
          <p:nvPr/>
        </p:nvSpPr>
        <p:spPr>
          <a:xfrm>
            <a:off x="7989706" y="391145"/>
            <a:ext cx="1012875" cy="400110"/>
          </a:xfrm>
          <a:prstGeom prst="rect">
            <a:avLst/>
          </a:prstGeom>
          <a:noFill/>
        </p:spPr>
        <p:txBody>
          <a:bodyPr wrap="square" rtlCol="0">
            <a:spAutoFit/>
          </a:bodyPr>
          <a:lstStyle/>
          <a:p>
            <a:pPr algn="ctr"/>
            <a:r>
              <a:rPr lang="en-AU" sz="2000" b="1" dirty="0" smtClean="0"/>
              <a:t>Edges</a:t>
            </a:r>
            <a:endParaRPr lang="en-AU" sz="2000" b="1" dirty="0"/>
          </a:p>
        </p:txBody>
      </p:sp>
      <p:cxnSp>
        <p:nvCxnSpPr>
          <p:cNvPr id="12" name="Straight Arrow Connector 11"/>
          <p:cNvCxnSpPr/>
          <p:nvPr/>
        </p:nvCxnSpPr>
        <p:spPr>
          <a:xfrm>
            <a:off x="841363" y="804774"/>
            <a:ext cx="641030" cy="1328082"/>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841363" y="804774"/>
            <a:ext cx="2362485" cy="336441"/>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605853" y="804774"/>
            <a:ext cx="235510" cy="2408202"/>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5724128" y="972994"/>
            <a:ext cx="2520281" cy="0"/>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6583293" y="972994"/>
            <a:ext cx="1661116" cy="1735926"/>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7774994" y="620688"/>
            <a:ext cx="469415" cy="352306"/>
          </a:xfrm>
          <a:prstGeom prst="straightConnector1">
            <a:avLst/>
          </a:prstGeom>
          <a:ln w="317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354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1" descr="C:\Users\COCKSBF\AppData\Local\Microsoft\Windows\Temporary Internet Files\Content.IE5\64JNG5K0\13011454361973456359cartoon-family-holding-hands-hi[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53" y="404664"/>
            <a:ext cx="8069811" cy="53798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COCKSBF\AppData\Local\Microsoft\Windows\Temporary Internet Files\Content.IE5\HMSDUCRI\11954406161991568757gerald_g_cartoon_cat_sleeping-svg-hi[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4777162"/>
            <a:ext cx="1209439" cy="11167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7" descr="C:\Users\COCKSBF\AppData\Local\Microsoft\Windows\Temporary Internet Files\Content.IE5\GVHI8JJB\bird_cartoon_by_anabelenruiz-d5wy75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96" y="3415973"/>
            <a:ext cx="803767" cy="6610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4994" y="4196938"/>
            <a:ext cx="1368089" cy="155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4211960" y="2274050"/>
            <a:ext cx="634891" cy="0"/>
          </a:xfrm>
          <a:prstGeom prst="straightConnector1">
            <a:avLst/>
          </a:prstGeom>
          <a:ln w="635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168265" y="2924944"/>
            <a:ext cx="805860" cy="0"/>
          </a:xfrm>
          <a:prstGeom prst="straightConnector1">
            <a:avLst/>
          </a:prstGeom>
          <a:ln w="635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372121" y="4158772"/>
            <a:ext cx="1008112" cy="0"/>
          </a:xfrm>
          <a:prstGeom prst="straightConnector1">
            <a:avLst/>
          </a:prstGeom>
          <a:ln w="635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765621" y="620688"/>
            <a:ext cx="3742483" cy="0"/>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328847" y="1412776"/>
            <a:ext cx="1290556" cy="0"/>
          </a:xfrm>
          <a:prstGeom prst="straightConnector1">
            <a:avLst/>
          </a:prstGeom>
          <a:ln w="635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748473" y="217611"/>
            <a:ext cx="5888530" cy="0"/>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39479" y="6381328"/>
            <a:ext cx="3640529" cy="0"/>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640459" y="6381328"/>
            <a:ext cx="3885668" cy="0"/>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061359" y="4233583"/>
            <a:ext cx="2534977" cy="1101937"/>
          </a:xfrm>
          <a:prstGeom prst="straightConnector1">
            <a:avLst/>
          </a:prstGeom>
          <a:ln w="635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456639" y="4077072"/>
            <a:ext cx="835441" cy="1008114"/>
          </a:xfrm>
          <a:prstGeom prst="straightConnector1">
            <a:avLst/>
          </a:prstGeom>
          <a:ln w="635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5983408" y="4147903"/>
            <a:ext cx="2261000" cy="937283"/>
          </a:xfrm>
          <a:prstGeom prst="straightConnector1">
            <a:avLst/>
          </a:prstGeom>
          <a:ln w="635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39479" y="1268760"/>
            <a:ext cx="2908385" cy="0"/>
          </a:xfrm>
          <a:prstGeom prst="straightConnector1">
            <a:avLst/>
          </a:prstGeom>
          <a:ln w="635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637003" y="217611"/>
            <a:ext cx="0" cy="2056439"/>
          </a:xfrm>
          <a:prstGeom prst="straightConnector1">
            <a:avLst/>
          </a:prstGeom>
          <a:ln w="635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508104" y="620688"/>
            <a:ext cx="0" cy="520527"/>
          </a:xfrm>
          <a:prstGeom prst="straightConnector1">
            <a:avLst/>
          </a:prstGeom>
          <a:ln w="635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765621" y="217611"/>
            <a:ext cx="0" cy="2102298"/>
          </a:xfrm>
          <a:prstGeom prst="straightConnector1">
            <a:avLst/>
          </a:prstGeom>
          <a:ln w="635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439479" y="1268760"/>
            <a:ext cx="0" cy="2082297"/>
          </a:xfrm>
          <a:prstGeom prst="straightConnector1">
            <a:avLst/>
          </a:prstGeom>
          <a:ln w="635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8481460" y="5784538"/>
            <a:ext cx="1" cy="630113"/>
          </a:xfrm>
          <a:prstGeom prst="straightConnector1">
            <a:avLst/>
          </a:prstGeom>
          <a:ln w="635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4640459" y="5893878"/>
            <a:ext cx="299" cy="520775"/>
          </a:xfrm>
          <a:prstGeom prst="straightConnector1">
            <a:avLst/>
          </a:prstGeom>
          <a:ln w="635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439479" y="4196938"/>
            <a:ext cx="0" cy="2217713"/>
          </a:xfrm>
          <a:prstGeom prst="straightConnector1">
            <a:avLst/>
          </a:prstGeom>
          <a:ln w="635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flipV="1">
            <a:off x="7637003" y="3861048"/>
            <a:ext cx="822036" cy="844359"/>
          </a:xfrm>
          <a:prstGeom prst="straightConnector1">
            <a:avLst/>
          </a:prstGeom>
          <a:ln w="635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4080008" y="5839207"/>
            <a:ext cx="0" cy="542121"/>
          </a:xfrm>
          <a:prstGeom prst="straightConnector1">
            <a:avLst/>
          </a:prstGeom>
          <a:ln w="635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769787" y="3618800"/>
            <a:ext cx="712606" cy="0"/>
          </a:xfrm>
          <a:prstGeom prst="straightConnector1">
            <a:avLst/>
          </a:prstGeom>
          <a:ln w="635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022100" y="217611"/>
            <a:ext cx="0" cy="663340"/>
          </a:xfrm>
          <a:prstGeom prst="straightConnector1">
            <a:avLst/>
          </a:prstGeom>
          <a:ln w="635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58578" y="6427344"/>
            <a:ext cx="4176464" cy="461665"/>
          </a:xfrm>
          <a:prstGeom prst="rect">
            <a:avLst/>
          </a:prstGeom>
          <a:noFill/>
        </p:spPr>
        <p:txBody>
          <a:bodyPr wrap="square" rtlCol="0">
            <a:spAutoFit/>
          </a:bodyPr>
          <a:lstStyle/>
          <a:p>
            <a:pPr algn="ctr"/>
            <a:r>
              <a:rPr lang="en-AU" sz="2400" b="1" i="1" dirty="0" smtClean="0">
                <a:latin typeface="French Script MT" panose="03020402040607040605" pitchFamily="66" charset="0"/>
              </a:rPr>
              <a:t>The Small Family Network</a:t>
            </a:r>
            <a:endParaRPr lang="en-AU" sz="2400" b="1" i="1" dirty="0">
              <a:latin typeface="French Script MT" panose="03020402040607040605" pitchFamily="66" charset="0"/>
            </a:endParaRPr>
          </a:p>
        </p:txBody>
      </p:sp>
    </p:spTree>
    <p:extLst>
      <p:ext uri="{BB962C8B-B14F-4D97-AF65-F5344CB8AC3E}">
        <p14:creationId xmlns:p14="http://schemas.microsoft.com/office/powerpoint/2010/main" val="3992863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1" descr="C:\Users\COCKSBF\AppData\Local\Microsoft\Windows\Temporary Internet Files\Content.IE5\64JNG5K0\13011454361973456359cartoon-family-holding-hands-hi[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53" y="404664"/>
            <a:ext cx="8069811" cy="53798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COCKSBF\AppData\Local\Microsoft\Windows\Temporary Internet Files\Content.IE5\HMSDUCRI\11954406161991568757gerald_g_cartoon_cat_sleeping-svg-hi[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4777162"/>
            <a:ext cx="1209439" cy="11167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7" descr="C:\Users\COCKSBF\AppData\Local\Microsoft\Windows\Temporary Internet Files\Content.IE5\GVHI8JJB\bird_cartoon_by_anabelenruiz-d5wy75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96" y="3415973"/>
            <a:ext cx="803767" cy="6610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4994" y="4196938"/>
            <a:ext cx="1368089" cy="155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4211960" y="2132856"/>
            <a:ext cx="662399" cy="0"/>
          </a:xfrm>
          <a:prstGeom prst="straightConnector1">
            <a:avLst/>
          </a:prstGeom>
          <a:ln w="85725">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168265" y="2924944"/>
            <a:ext cx="945643" cy="0"/>
          </a:xfrm>
          <a:prstGeom prst="straightConnector1">
            <a:avLst/>
          </a:prstGeom>
          <a:ln w="8890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372121" y="4158772"/>
            <a:ext cx="1008112" cy="0"/>
          </a:xfrm>
          <a:prstGeom prst="straightConnector1">
            <a:avLst/>
          </a:prstGeom>
          <a:ln w="8890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765621" y="620688"/>
            <a:ext cx="3742483" cy="0"/>
          </a:xfrm>
          <a:prstGeom prst="straightConnector1">
            <a:avLst/>
          </a:prstGeom>
          <a:ln w="889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748473" y="217611"/>
            <a:ext cx="5888530" cy="0"/>
          </a:xfrm>
          <a:prstGeom prst="straightConnector1">
            <a:avLst/>
          </a:prstGeom>
          <a:ln w="57150">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39479" y="6381328"/>
            <a:ext cx="3640529" cy="0"/>
          </a:xfrm>
          <a:prstGeom prst="straightConnector1">
            <a:avLst/>
          </a:prstGeom>
          <a:ln w="317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640459" y="6381328"/>
            <a:ext cx="3885668" cy="0"/>
          </a:xfrm>
          <a:prstGeom prst="straightConnector1">
            <a:avLst/>
          </a:prstGeom>
          <a:ln w="63500">
            <a:solidFill>
              <a:schemeClr val="tx1">
                <a:lumMod val="50000"/>
                <a:lumOff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061359" y="4233583"/>
            <a:ext cx="2534977" cy="1101937"/>
          </a:xfrm>
          <a:prstGeom prst="straightConnector1">
            <a:avLst/>
          </a:prstGeom>
          <a:ln w="31750">
            <a:solidFill>
              <a:schemeClr val="tx1">
                <a:lumMod val="50000"/>
                <a:lumOff val="50000"/>
              </a:schemeClr>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456639" y="4077072"/>
            <a:ext cx="835441" cy="1008114"/>
          </a:xfrm>
          <a:prstGeom prst="straightConnector1">
            <a:avLst/>
          </a:prstGeom>
          <a:ln w="635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5983408" y="4147903"/>
            <a:ext cx="2261000" cy="937283"/>
          </a:xfrm>
          <a:prstGeom prst="straightConnector1">
            <a:avLst/>
          </a:prstGeom>
          <a:ln w="31750">
            <a:solidFill>
              <a:schemeClr val="tx1">
                <a:lumMod val="50000"/>
                <a:lumOff val="50000"/>
              </a:schemeClr>
            </a:solidFill>
            <a:prstDash val="sysDash"/>
            <a:headEnd type="arrow"/>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39479" y="1268760"/>
            <a:ext cx="2908385" cy="0"/>
          </a:xfrm>
          <a:prstGeom prst="straightConnector1">
            <a:avLst/>
          </a:prstGeom>
          <a:ln w="31750">
            <a:solidFill>
              <a:schemeClr val="tx1">
                <a:lumMod val="50000"/>
                <a:lumOff val="50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637003" y="217611"/>
            <a:ext cx="0" cy="2056439"/>
          </a:xfrm>
          <a:prstGeom prst="straightConnector1">
            <a:avLst/>
          </a:prstGeom>
          <a:ln w="57150">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508104" y="620688"/>
            <a:ext cx="0" cy="520527"/>
          </a:xfrm>
          <a:prstGeom prst="straightConnector1">
            <a:avLst/>
          </a:prstGeom>
          <a:ln w="88900">
            <a:solidFill>
              <a:schemeClr val="tx1"/>
            </a:solidFill>
            <a:headEnd type="none"/>
            <a:tailEnd type="arrow" w="sm"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439479" y="1268760"/>
            <a:ext cx="0" cy="2082297"/>
          </a:xfrm>
          <a:prstGeom prst="straightConnector1">
            <a:avLst/>
          </a:prstGeom>
          <a:ln w="31750">
            <a:solidFill>
              <a:schemeClr val="tx1">
                <a:lumMod val="50000"/>
                <a:lumOff val="50000"/>
              </a:schemeClr>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8481460" y="5784538"/>
            <a:ext cx="1" cy="630113"/>
          </a:xfrm>
          <a:prstGeom prst="straightConnector1">
            <a:avLst/>
          </a:prstGeom>
          <a:ln w="63500">
            <a:solidFill>
              <a:schemeClr val="tx1">
                <a:lumMod val="50000"/>
                <a:lumOff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4640459" y="5893878"/>
            <a:ext cx="299" cy="520775"/>
          </a:xfrm>
          <a:prstGeom prst="straightConnector1">
            <a:avLst/>
          </a:prstGeom>
          <a:ln w="63500">
            <a:solidFill>
              <a:schemeClr val="tx1">
                <a:lumMod val="50000"/>
                <a:lumOff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439479" y="4196938"/>
            <a:ext cx="0" cy="2217713"/>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flipV="1">
            <a:off x="8048020" y="3303542"/>
            <a:ext cx="822036" cy="844359"/>
          </a:xfrm>
          <a:prstGeom prst="straightConnector1">
            <a:avLst/>
          </a:prstGeom>
          <a:ln w="8890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4080008" y="5839207"/>
            <a:ext cx="0" cy="542121"/>
          </a:xfrm>
          <a:prstGeom prst="straightConnector1">
            <a:avLst/>
          </a:prstGeom>
          <a:ln w="317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769787" y="3618800"/>
            <a:ext cx="712606" cy="0"/>
          </a:xfrm>
          <a:prstGeom prst="straightConnector1">
            <a:avLst/>
          </a:prstGeom>
          <a:ln w="57150">
            <a:solidFill>
              <a:schemeClr val="tx1"/>
            </a:solidFill>
            <a:prstDash val="sysDot"/>
            <a:headEnd type="arrow" w="sm" len="sm"/>
            <a:tailEnd type="arrow" w="med"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813528" y="203125"/>
            <a:ext cx="0" cy="403077"/>
          </a:xfrm>
          <a:prstGeom prst="straightConnector1">
            <a:avLst/>
          </a:prstGeom>
          <a:ln w="57150">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808468" y="630457"/>
            <a:ext cx="0" cy="1643593"/>
          </a:xfrm>
          <a:prstGeom prst="straightConnector1">
            <a:avLst/>
          </a:prstGeom>
          <a:ln w="88900">
            <a:solidFill>
              <a:schemeClr val="tx1"/>
            </a:solidFill>
            <a:headEnd type="none"/>
            <a:tailEnd type="arrow"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022100" y="386181"/>
            <a:ext cx="0" cy="378523"/>
          </a:xfrm>
          <a:prstGeom prst="straightConnector1">
            <a:avLst/>
          </a:prstGeom>
          <a:ln w="88900">
            <a:solidFill>
              <a:schemeClr val="tx1"/>
            </a:solidFill>
            <a:headEnd type="none"/>
            <a:tailEnd type="arrow" w="sm" len="sm"/>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022100" y="386181"/>
            <a:ext cx="3862268" cy="18483"/>
          </a:xfrm>
          <a:prstGeom prst="straightConnector1">
            <a:avLst/>
          </a:prstGeom>
          <a:ln w="889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923596" y="349319"/>
            <a:ext cx="0" cy="1960589"/>
          </a:xfrm>
          <a:prstGeom prst="straightConnector1">
            <a:avLst/>
          </a:prstGeom>
          <a:ln w="88900">
            <a:solidFill>
              <a:schemeClr val="tx1"/>
            </a:solidFill>
            <a:headEnd type="none"/>
            <a:tailEnd type="arrow" w="sm" len="sm"/>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458578" y="6427344"/>
            <a:ext cx="4176464" cy="461665"/>
          </a:xfrm>
          <a:prstGeom prst="rect">
            <a:avLst/>
          </a:prstGeom>
          <a:noFill/>
        </p:spPr>
        <p:txBody>
          <a:bodyPr wrap="square" rtlCol="0">
            <a:spAutoFit/>
          </a:bodyPr>
          <a:lstStyle/>
          <a:p>
            <a:pPr algn="ctr"/>
            <a:r>
              <a:rPr lang="en-AU" sz="2400" b="1" i="1" dirty="0" smtClean="0">
                <a:latin typeface="French Script MT" panose="03020402040607040605" pitchFamily="66" charset="0"/>
              </a:rPr>
              <a:t>The Small Family Network</a:t>
            </a:r>
            <a:endParaRPr lang="en-AU" sz="2400" b="1" i="1" dirty="0">
              <a:latin typeface="French Script MT" panose="03020402040607040605" pitchFamily="66" charset="0"/>
            </a:endParaRPr>
          </a:p>
        </p:txBody>
      </p:sp>
    </p:spTree>
    <p:extLst>
      <p:ext uri="{BB962C8B-B14F-4D97-AF65-F5344CB8AC3E}">
        <p14:creationId xmlns:p14="http://schemas.microsoft.com/office/powerpoint/2010/main" val="1361896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9" descr="C:\Users\COCKSBF\AppData\Local\Microsoft\Windows\Temporary Internet Files\Content.IE5\SUVA0Q6N\3580551895_6cbf8c9d90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698" y="396824"/>
            <a:ext cx="1123083" cy="10651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COCKSBF\AppData\Local\Microsoft\Windows\Temporary Internet Files\Content.IE5\LESFZ80X\1550330892_cf0588be1c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367" y="1564599"/>
            <a:ext cx="856850" cy="10231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1" descr="C:\Users\COCKSBF\AppData\Local\Microsoft\Windows\Temporary Internet Files\Content.IE5\SUVA0Q6N\happy-old-man-in-walke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518391"/>
            <a:ext cx="875458" cy="9436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9" descr="C:\Users\COCKSBF\AppData\Local\Microsoft\Windows\Temporary Internet Files\Content.IE5\HMSDUCRI\woman-pulling-hair-out_-Cartoon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4452" y="425354"/>
            <a:ext cx="612569" cy="10081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COCKSBF\AppData\Local\Microsoft\Windows\Temporary Internet Files\Content.IE5\HMSDUCRI\girl-and-laptop-vector[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1869" y="616600"/>
            <a:ext cx="803128" cy="84539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COCKSBF\AppData\Local\Microsoft\Windows\Temporary Internet Files\Content.IE5\64JNG5K0\robin180_tcm9-224176_v1[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560" y="3941802"/>
            <a:ext cx="604612" cy="8229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COCKSBF\AppData\Local\Microsoft\Windows\Temporary Internet Files\Content.IE5\YR5XN0A1\Angry-Birds-White[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38792" y="3585741"/>
            <a:ext cx="536184" cy="804276"/>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COCKSBF\AppData\Local\Microsoft\Windows\Temporary Internet Files\Content.IE5\YR5XN0A1\girl[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30695" y="1208949"/>
            <a:ext cx="496943" cy="6625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36608" y="1530414"/>
            <a:ext cx="4921078" cy="3690809"/>
          </a:xfrm>
          <a:prstGeom prst="rect">
            <a:avLst/>
          </a:prstGeom>
        </p:spPr>
      </p:pic>
      <p:pic>
        <p:nvPicPr>
          <p:cNvPr id="9" name="Picture 6" descr="C:\Users\COCKSBF\AppData\Local\Microsoft\Windows\Temporary Internet Files\Content.IE5\AL32B8GK\woman-face-cartoon-comic-11346-large[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93135" y="1683533"/>
            <a:ext cx="634348" cy="7844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COCKSBF\AppData\Local\Microsoft\Windows\Temporary Internet Files\Content.IE5\K4U8HH55\happy_cartoon_dog[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09013" y="4336562"/>
            <a:ext cx="1651968" cy="1651968"/>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a:xfrm>
            <a:off x="82421" y="3140967"/>
            <a:ext cx="2929473" cy="178069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Oval 25"/>
          <p:cNvSpPr/>
          <p:nvPr/>
        </p:nvSpPr>
        <p:spPr>
          <a:xfrm>
            <a:off x="2236608" y="4138839"/>
            <a:ext cx="3271496" cy="216798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2" name="Picture 25" descr="C:\Users\COCKSBF\AppData\Local\Microsoft\Windows\Temporary Internet Files\Content.IE5\SUVA0Q6N\11949855171422370184cartoon_cat_gerald_g_01svghi[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91880" y="4921663"/>
            <a:ext cx="1366364" cy="8529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9" descr="C:\Users\COCKSBF\AppData\Local\Microsoft\Windows\Temporary Internet Files\Content.IE5\AL32B8GK\Grey Cartoon tabby cat[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19000" y="4624826"/>
            <a:ext cx="809562" cy="1093734"/>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p:cNvSpPr/>
          <p:nvPr/>
        </p:nvSpPr>
        <p:spPr>
          <a:xfrm>
            <a:off x="5508104" y="3789040"/>
            <a:ext cx="2929473" cy="274701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101" name="Picture 5" descr="C:\Users\COCKSBF\AppData\Local\Microsoft\Windows\Temporary Internet Files\Content.IE5\LESFZ80X\PngMedium-cartoon-dog-1-6655[1].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34452" y="4921663"/>
            <a:ext cx="878197" cy="1141656"/>
          </a:xfrm>
          <a:prstGeom prst="rect">
            <a:avLst/>
          </a:prstGeom>
          <a:noFill/>
          <a:extLst>
            <a:ext uri="{909E8E84-426E-40DD-AFC4-6F175D3DCCD1}">
              <a14:hiddenFill xmlns:a14="http://schemas.microsoft.com/office/drawing/2010/main">
                <a:solidFill>
                  <a:srgbClr val="FFFFFF"/>
                </a:solidFill>
              </a14:hiddenFill>
            </a:ext>
          </a:extLst>
        </p:spPr>
      </p:pic>
      <p:sp>
        <p:nvSpPr>
          <p:cNvPr id="28" name="Oval 27"/>
          <p:cNvSpPr/>
          <p:nvPr/>
        </p:nvSpPr>
        <p:spPr>
          <a:xfrm>
            <a:off x="82421" y="185394"/>
            <a:ext cx="4921627" cy="291101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 name="Picture 10" descr="C:\Users\COCKSBF\AppData\Local\Microsoft\Windows\Temporary Internet Files\Content.IE5\64JNG5K0\fat-man-cartoon[1].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flipH="1">
            <a:off x="2131428" y="1732413"/>
            <a:ext cx="823611" cy="831849"/>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p:cNvSpPr/>
          <p:nvPr/>
        </p:nvSpPr>
        <p:spPr>
          <a:xfrm>
            <a:off x="4382530" y="185394"/>
            <a:ext cx="4211980" cy="291101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Oval 29"/>
          <p:cNvSpPr/>
          <p:nvPr/>
        </p:nvSpPr>
        <p:spPr>
          <a:xfrm>
            <a:off x="2236609" y="1871539"/>
            <a:ext cx="5190874" cy="3050123"/>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896498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COCKSBF\AppData\Local\Microsoft\Windows\Temporary Internet Files\Content.IE5\HMSDUCRI\old_man_basketball_color_by_guillermoramirez-d5gmap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5678" y="3226775"/>
            <a:ext cx="417155" cy="41391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6" descr="C:\Users\COCKSBF\AppData\Local\Microsoft\Windows\Temporary Internet Files\Content.IE5\JC6IKWPK\139356235_3c72702fcd[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5865" y="593894"/>
            <a:ext cx="607607" cy="69990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6" descr="C:\Users\COCKSBF\AppData\Local\Microsoft\Windows\Temporary Internet Files\Content.IE5\AL32B8GK\cartoon-dog-pe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8141" y="5306272"/>
            <a:ext cx="1091392" cy="6404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9" descr="C:\Users\COCKSBF\AppData\Local\Microsoft\Windows\Temporary Internet Files\Content.IE5\AL32B8GK\0511-1004-0916-3150_Cartoon_Mothers_with_Their_Good_and_Bad_Kids_clipart_image[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776" y="1974062"/>
            <a:ext cx="1311346" cy="9329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3808" y="3573016"/>
            <a:ext cx="3672408" cy="2736304"/>
          </a:xfrm>
          <a:prstGeom prst="rect">
            <a:avLst/>
          </a:prstGeom>
        </p:spPr>
      </p:pic>
      <p:sp>
        <p:nvSpPr>
          <p:cNvPr id="3" name="Oval 2"/>
          <p:cNvSpPr/>
          <p:nvPr/>
        </p:nvSpPr>
        <p:spPr>
          <a:xfrm>
            <a:off x="2123728" y="3212976"/>
            <a:ext cx="5040560" cy="3528392"/>
          </a:xfrm>
          <a:prstGeom prst="ellipse">
            <a:avLst/>
          </a:prstGeom>
          <a:noFill/>
          <a:ln w="6350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Oval 7"/>
          <p:cNvSpPr/>
          <p:nvPr/>
        </p:nvSpPr>
        <p:spPr>
          <a:xfrm>
            <a:off x="1871700" y="5127468"/>
            <a:ext cx="2520280" cy="1613900"/>
          </a:xfrm>
          <a:prstGeom prst="ellipse">
            <a:avLst/>
          </a:prstGeom>
          <a:noFill/>
          <a:ln w="6350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Oval 8"/>
          <p:cNvSpPr/>
          <p:nvPr/>
        </p:nvSpPr>
        <p:spPr>
          <a:xfrm>
            <a:off x="467544" y="1219998"/>
            <a:ext cx="2520280" cy="1613900"/>
          </a:xfrm>
          <a:prstGeom prst="ellipse">
            <a:avLst/>
          </a:prstGeom>
          <a:noFill/>
          <a:ln w="6350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Oval 9"/>
          <p:cNvSpPr/>
          <p:nvPr/>
        </p:nvSpPr>
        <p:spPr>
          <a:xfrm>
            <a:off x="6344309" y="476672"/>
            <a:ext cx="2520280" cy="2626204"/>
          </a:xfrm>
          <a:prstGeom prst="ellipse">
            <a:avLst/>
          </a:prstGeom>
          <a:noFill/>
          <a:ln w="6350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Oval 10"/>
          <p:cNvSpPr/>
          <p:nvPr/>
        </p:nvSpPr>
        <p:spPr>
          <a:xfrm>
            <a:off x="4391980" y="2026948"/>
            <a:ext cx="1692187" cy="2151856"/>
          </a:xfrm>
          <a:prstGeom prst="ellipse">
            <a:avLst/>
          </a:prstGeom>
          <a:noFill/>
          <a:ln w="6350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Oval 11"/>
          <p:cNvSpPr/>
          <p:nvPr/>
        </p:nvSpPr>
        <p:spPr>
          <a:xfrm>
            <a:off x="5076056" y="4729065"/>
            <a:ext cx="3184066" cy="1613900"/>
          </a:xfrm>
          <a:prstGeom prst="ellipse">
            <a:avLst/>
          </a:prstGeom>
          <a:noFill/>
          <a:ln w="6350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Oval 12"/>
          <p:cNvSpPr/>
          <p:nvPr/>
        </p:nvSpPr>
        <p:spPr>
          <a:xfrm>
            <a:off x="85934" y="3295846"/>
            <a:ext cx="1944216" cy="1613900"/>
          </a:xfrm>
          <a:prstGeom prst="ellipse">
            <a:avLst/>
          </a:prstGeom>
          <a:noFill/>
          <a:ln w="6350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Oval 13"/>
          <p:cNvSpPr/>
          <p:nvPr/>
        </p:nvSpPr>
        <p:spPr>
          <a:xfrm>
            <a:off x="2742421" y="228798"/>
            <a:ext cx="2520280" cy="1613900"/>
          </a:xfrm>
          <a:prstGeom prst="ellipse">
            <a:avLst/>
          </a:prstGeom>
          <a:noFill/>
          <a:ln w="6350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Oval 14"/>
          <p:cNvSpPr/>
          <p:nvPr/>
        </p:nvSpPr>
        <p:spPr>
          <a:xfrm>
            <a:off x="6482355" y="1842698"/>
            <a:ext cx="2382234" cy="2768154"/>
          </a:xfrm>
          <a:prstGeom prst="ellipse">
            <a:avLst/>
          </a:prstGeom>
          <a:noFill/>
          <a:ln w="6350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6" name="Picture 14" descr="C:\Users\COCKSBF\AppData\Local\Microsoft\Windows\Temporary Internet Files\Content.IE5\UHYKSNZ4\large-man-face-beard-glasses-bald-166.6-5395[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882" y="1582191"/>
            <a:ext cx="485417" cy="52101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COCKSBF\AppData\Local\Microsoft\Windows\Temporary Internet Files\Content.IE5\GVHI8JJB\cartoon-business-man-02[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76375" y="1916833"/>
            <a:ext cx="463302" cy="7109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0" descr="C:\Users\COCKSBF\AppData\Local\Microsoft\Windows\Temporary Internet Files\Content.IE5\LESFZ80X\cartoon-man-stuffing-filing-cabinet[1].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35022" y="722599"/>
            <a:ext cx="419203" cy="44249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1" descr="C:\Users\COCKSBF\AppData\Local\Microsoft\Windows\Temporary Internet Files\Content.IE5\JC6IKWPK\nurse_cartoon_[1].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83403" y="2627509"/>
            <a:ext cx="492653" cy="4753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9" descr="C:\Users\COCKSBF\AppData\Local\Microsoft\Windows\Temporary Internet Files\Content.IE5\XOHXKL0O\Doctor cartoon bad funny silly good[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46826" y="2627805"/>
            <a:ext cx="407471" cy="52789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C:\Users\COCKSBF\AppData\Local\Microsoft\Windows\Temporary Internet Files\Content.IE5\K4U8HH55\Face-Man-Surprised-Cartoon-4734-medium[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35322" y="1060302"/>
            <a:ext cx="385081" cy="65335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4" descr="C:\Users\COCKSBF\AppData\Local\Microsoft\Windows\Temporary Internet Files\Content.IE5\HMSDUCRI\ni%C3%B1os+computadoras[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15144" y="3061290"/>
            <a:ext cx="473634" cy="47363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7" descr="C:\Users\COCKSBF\AppData\Local\Microsoft\Windows\Temporary Internet Files\Content.IE5\HMSDUCRI\large-dog-cartoon-0-4416[1].gi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98219" y="4909746"/>
            <a:ext cx="667264" cy="50823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2" descr="C:\Users\COCKSBF\AppData\Local\Microsoft\Windows\Temporary Internet Files\Content.IE5\HMSDUCRI\large-Cat-Walking-Cartoon-33.3-5036[1].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1094" y="5545021"/>
            <a:ext cx="532267" cy="47549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1" descr="C:\Users\COCKSBF\AppData\Local\Microsoft\Windows\Temporary Internet Files\Content.IE5\AL32B8GK\large-Cat-Cartoon-33.3-9100[1].gi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39118" y="5641293"/>
            <a:ext cx="244454" cy="38338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4" descr="C:\Users\COCKSBF\AppData\Local\Microsoft\Windows\Temporary Internet Files\Content.IE5\JC6IKWPK\Bus+Cartoon[1].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58042" y="3879063"/>
            <a:ext cx="343681" cy="27101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2" descr="C:\Users\COCKSBF\AppData\Local\Microsoft\Windows\Temporary Internet Files\Content.IE5\HMSDUCRI\A_Colorful_Cartoon_Teacher_Instructing_a_Class_Royalty_Free_Clipart_Picture_100910-175940-117053[1].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877039" y="3163845"/>
            <a:ext cx="889665" cy="64055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1" descr="C:\Users\COCKSBF\AppData\Local\Microsoft\Windows\Temporary Internet Files\Content.IE5\64JNG5K0\girl_or_child_reading_a_book_0515-1002-0104-0834_SMU[1].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492235" y="3804404"/>
            <a:ext cx="470897" cy="56602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3" descr="C:\Users\COCKSBF\AppData\Local\Microsoft\Windows\Temporary Internet Files\Content.IE5\SUVA0Q6N\crying-baby-cartoon[1].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668683" y="720568"/>
            <a:ext cx="416712" cy="49943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7" descr="C:\Users\COCKSBF\AppData\Local\Microsoft\Windows\Temporary Internet Files\Content.IE5\K4U8HH55\cartoon_girl_st5[1].gif"/>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615144" y="1215013"/>
            <a:ext cx="365531" cy="61699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COCKSBF\AppData\Local\Microsoft\Windows\Temporary Internet Files\Content.IE5\XOHXKL0O\people_cartoon-20080124anafinery008-fashion[1].gif"/>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379428" y="1351256"/>
            <a:ext cx="351436" cy="63103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descr="C:\Users\COCKSBF\AppData\Local\Microsoft\Windows\Temporary Internet Files\Content.IE5\HMSDUCRI\cartoon-children-playing[1].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318139" y="1293796"/>
            <a:ext cx="893176" cy="45942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C:\Users\COCKSBF\AppData\Local\Microsoft\Windows\Temporary Internet Files\Content.IE5\AL32B8GK\Teen_Jade_and_Paco_by_Jose_Ramiro[1].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965483" y="3804404"/>
            <a:ext cx="356388" cy="43924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7" descr="C:\Users\COCKSBF\AppData\Local\Microsoft\Windows\Temporary Internet Files\Content.IE5\JC6IKWPK\perpage0003[1].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72315" y="4202215"/>
            <a:ext cx="750732" cy="58288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8" descr="C:\Users\COCKSBF\AppData\Local\Microsoft\Windows\Temporary Internet Files\Content.IE5\YR5XN0A1\cartoon_man_s_portrait_by_sepehrborji-d65rdgo[1].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103552" y="1528945"/>
            <a:ext cx="360040" cy="52165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56" descr="C:\Users\COCKSBF\AppData\Local\Microsoft\Windows\Temporary Internet Files\Content.IE5\YR5XN0A1\baby_ryan_animated_by_fr33z3dry-d32h1kp[1].gif"/>
          <p:cNvPicPr>
            <a:picLocks noChangeAspect="1" noChangeArrowheads="1" noCrop="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088778" y="1551715"/>
            <a:ext cx="161205" cy="23012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C:\Users\COCKSBF\AppData\Local\Microsoft\Windows\Temporary Internet Files\Content.IE5\K6W032LP\large-Cartoon-Man-Face-Profile-Wearing-Cap-0-12965[1].gif"/>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flipH="1">
            <a:off x="4583403" y="754693"/>
            <a:ext cx="369499" cy="43118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C:\Users\COCKSBF\AppData\Local\Microsoft\Windows\Temporary Internet Files\Content.IE5\64JNG5K0\large-Man-Sitting-Chair-Cartoon-66.6-14473[1].gif"/>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732218" y="3295846"/>
            <a:ext cx="195021" cy="40986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5" descr="C:\Users\COCKSBF\AppData\Local\Microsoft\Windows\Temporary Internet Files\Content.IE5\XOHXKL0O\large-man-face-smile-33.3-5401[1].gif"/>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275259" y="1467086"/>
            <a:ext cx="392678" cy="39987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2" descr="C:\Users\COCKSBF\AppData\Local\Microsoft\Windows\Temporary Internet Files\Content.IE5\AL32B8GK\frog_cartoon[1].jp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216693" y="5624314"/>
            <a:ext cx="458178" cy="31690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COCKSBF\AppData\Local\Microsoft\Windows\Temporary Internet Files\Content.IE5\UHYKSNZ4\9232599-caricatura-de-un-negro-ordenada-empujando-a-una-anciana-en-una-silla-de-ruedas[1].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4927239" y="2201323"/>
            <a:ext cx="424999" cy="593885"/>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COCKSBF\AppData\Local\Microsoft\Windows\Temporary Internet Files\Content.IE5\GVHI8JJB\male-teacher-cartoon[1].jp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847929" y="3422982"/>
            <a:ext cx="420226" cy="30006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COCKSBF\AppData\Local\Microsoft\Windows\Temporary Internet Files\Content.IE5\K4U8HH55\cartoon_kid_runner[1].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7249983" y="3261767"/>
            <a:ext cx="529933" cy="542637"/>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C:\Users\COCKSBF\AppData\Local\Microsoft\Windows\Temporary Internet Files\Content.IE5\YR5XN0A1\kidsCartoonF2F[1].jp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088778" y="3866360"/>
            <a:ext cx="646247" cy="380003"/>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C:\Users\COCKSBF\AppData\Local\Microsoft\Windows\Temporary Internet Files\Content.IE5\LESFZ80X\large-Female-woman-cartoon-avatar-33.3-15390[1].gif"/>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822561" y="371798"/>
            <a:ext cx="355677" cy="572047"/>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C:\Users\COCKSBF\AppData\Local\Microsoft\Windows\Temporary Internet Files\Content.IE5\GVHI8JJB\girlcolor[1].jp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589424" y="1119058"/>
            <a:ext cx="410975" cy="547967"/>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C:\Users\COCKSBF\AppData\Local\Microsoft\Windows\Temporary Internet Files\Content.IE5\UHYKSNZ4\MotherCartoon[1].gif"/>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2237325" y="6066480"/>
            <a:ext cx="328291" cy="367319"/>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17" descr="C:\Users\COCKSBF\AppData\Local\Microsoft\Windows\Temporary Internet Files\Content.IE5\GVHI8JJB\Pregnant-Cartoon-Mom[1].jpg"/>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622663" y="1807989"/>
            <a:ext cx="590446" cy="738058"/>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C:\Users\COCKSBF\AppData\Local\Microsoft\Windows\Temporary Internet Files\Content.IE5\K4U8HH55\40dd0_cartoon-cat1[1].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flipH="1">
            <a:off x="6709071" y="5878202"/>
            <a:ext cx="479409" cy="395314"/>
          </a:xfrm>
          <a:prstGeom prst="rect">
            <a:avLst/>
          </a:prstGeom>
          <a:noFill/>
          <a:extLst>
            <a:ext uri="{909E8E84-426E-40DD-AFC4-6F175D3DCCD1}">
              <a14:hiddenFill xmlns:a14="http://schemas.microsoft.com/office/drawing/2010/main">
                <a:solidFill>
                  <a:srgbClr val="FFFFFF"/>
                </a:solidFill>
              </a14:hiddenFill>
            </a:ext>
          </a:extLst>
        </p:spPr>
      </p:pic>
      <p:pic>
        <p:nvPicPr>
          <p:cNvPr id="6163" name="Picture 19" descr="C:\Users\COCKSBF\AppData\Local\Microsoft\Windows\Temporary Internet Files\Content.IE5\AL32B8GK\5758664563_91f3fc92a4_z[1].jpg"/>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3136920" y="6014053"/>
            <a:ext cx="417305" cy="657821"/>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C:\Users\COCKSBF\AppData\Local\Microsoft\Windows\Temporary Internet Files\Content.IE5\SUVA0Q6N\happy_brown_dog_cartoon[1].jpg"/>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flipH="1">
            <a:off x="6265778" y="5436750"/>
            <a:ext cx="500876" cy="466324"/>
          </a:xfrm>
          <a:prstGeom prst="rect">
            <a:avLst/>
          </a:prstGeom>
          <a:noFill/>
          <a:extLst>
            <a:ext uri="{909E8E84-426E-40DD-AFC4-6F175D3DCCD1}">
              <a14:hiddenFill xmlns:a14="http://schemas.microsoft.com/office/drawing/2010/main">
                <a:solidFill>
                  <a:srgbClr val="FFFFFF"/>
                </a:solidFill>
              </a14:hiddenFill>
            </a:ext>
          </a:extLst>
        </p:spPr>
      </p:pic>
      <p:pic>
        <p:nvPicPr>
          <p:cNvPr id="6165" name="Picture 21" descr="C:\Users\COCKSBF\AppData\Local\Microsoft\Windows\Temporary Internet Files\Content.IE5\K6W032LP\cartoon%20dog%20and%20cat%20cropped%20and%20lightened.sig_medium[1].jp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6224680" y="4867239"/>
            <a:ext cx="629621" cy="428929"/>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C:\Users\COCKSBF\AppData\Local\Microsoft\Windows\Temporary Internet Files\Content.IE5\AL32B8GK\red-ladybug-clipart[1].jpg"/>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3787534" y="6117627"/>
            <a:ext cx="265026" cy="265026"/>
          </a:xfrm>
          <a:prstGeom prst="rect">
            <a:avLst/>
          </a:prstGeom>
          <a:noFill/>
          <a:extLst>
            <a:ext uri="{909E8E84-426E-40DD-AFC4-6F175D3DCCD1}">
              <a14:hiddenFill xmlns:a14="http://schemas.microsoft.com/office/drawing/2010/main">
                <a:solidFill>
                  <a:srgbClr val="FFFFFF"/>
                </a:solidFill>
              </a14:hiddenFill>
            </a:ext>
          </a:extLst>
        </p:spPr>
      </p:pic>
      <p:pic>
        <p:nvPicPr>
          <p:cNvPr id="6167" name="Picture 23" descr="C:\Users\COCKSBF\AppData\Local\Microsoft\Windows\Temporary Internet Files\Content.IE5\HMSDUCRI\beetle[1].png"/>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2387972" y="5365373"/>
            <a:ext cx="263121" cy="341283"/>
          </a:xfrm>
          <a:prstGeom prst="rect">
            <a:avLst/>
          </a:prstGeom>
          <a:noFill/>
          <a:extLst>
            <a:ext uri="{909E8E84-426E-40DD-AFC4-6F175D3DCCD1}">
              <a14:hiddenFill xmlns:a14="http://schemas.microsoft.com/office/drawing/2010/main">
                <a:solidFill>
                  <a:srgbClr val="FFFFFF"/>
                </a:solidFill>
              </a14:hiddenFill>
            </a:ext>
          </a:extLst>
        </p:spPr>
      </p:pic>
      <p:pic>
        <p:nvPicPr>
          <p:cNvPr id="6168" name="Picture 24" descr="C:\Users\COCKSBF\AppData\Local\Microsoft\Windows\Temporary Internet Files\Content.IE5\K4U8HH55\PngMedium-mouse-cartoon-9131[1].gif"/>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2755403" y="6443970"/>
            <a:ext cx="204346" cy="201621"/>
          </a:xfrm>
          <a:prstGeom prst="rect">
            <a:avLst/>
          </a:prstGeom>
          <a:noFill/>
          <a:extLst>
            <a:ext uri="{909E8E84-426E-40DD-AFC4-6F175D3DCCD1}">
              <a14:hiddenFill xmlns:a14="http://schemas.microsoft.com/office/drawing/2010/main">
                <a:solidFill>
                  <a:srgbClr val="FFFFFF"/>
                </a:solidFill>
              </a14:hiddenFill>
            </a:ext>
          </a:extLst>
        </p:spPr>
      </p:pic>
      <p:pic>
        <p:nvPicPr>
          <p:cNvPr id="6169" name="Picture 25" descr="C:\Users\COCKSBF\AppData\Local\Microsoft\Windows\Temporary Internet Files\Content.IE5\K4U8HH55\PngMedium-mouse-cartoon-9131[1].gif"/>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2575403" y="6256199"/>
            <a:ext cx="180000" cy="177600"/>
          </a:xfrm>
          <a:prstGeom prst="rect">
            <a:avLst/>
          </a:prstGeom>
          <a:noFill/>
          <a:extLst>
            <a:ext uri="{909E8E84-426E-40DD-AFC4-6F175D3DCCD1}">
              <a14:hiddenFill xmlns:a14="http://schemas.microsoft.com/office/drawing/2010/main">
                <a:solidFill>
                  <a:srgbClr val="FFFFFF"/>
                </a:solidFill>
              </a14:hiddenFill>
            </a:ext>
          </a:extLst>
        </p:spPr>
      </p:pic>
      <p:pic>
        <p:nvPicPr>
          <p:cNvPr id="6172" name="Picture 28" descr="C:\Users\COCKSBF\AppData\Local\Microsoft\Windows\Temporary Internet Files\Content.IE5\XOHXKL0O\park-b&amp;w[1].gif"/>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333979" y="3783408"/>
            <a:ext cx="476672" cy="476672"/>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Straight Arrow Connector 44"/>
          <p:cNvCxnSpPr>
            <a:endCxn id="9" idx="5"/>
          </p:cNvCxnSpPr>
          <p:nvPr/>
        </p:nvCxnSpPr>
        <p:spPr>
          <a:xfrm flipH="1" flipV="1">
            <a:off x="2618738" y="2597548"/>
            <a:ext cx="1901665" cy="177288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flipV="1">
            <a:off x="3674871" y="1866964"/>
            <a:ext cx="1252368" cy="25034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4952903" y="2201323"/>
            <a:ext cx="1391406" cy="216910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5446826" y="4370432"/>
            <a:ext cx="1405135" cy="4146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flipV="1">
            <a:off x="2039118" y="4370432"/>
            <a:ext cx="2013443" cy="4146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flipV="1">
            <a:off x="1565956" y="2627805"/>
            <a:ext cx="73721" cy="1251259"/>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7764727" y="3879064"/>
            <a:ext cx="786383" cy="1202639"/>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6160" idx="0"/>
          </p:cNvCxnSpPr>
          <p:nvPr/>
        </p:nvCxnSpPr>
        <p:spPr>
          <a:xfrm flipV="1">
            <a:off x="2401471" y="2981462"/>
            <a:ext cx="2242537" cy="3085018"/>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27" idx="0"/>
            <a:endCxn id="18" idx="2"/>
          </p:cNvCxnSpPr>
          <p:nvPr/>
        </p:nvCxnSpPr>
        <p:spPr>
          <a:xfrm flipV="1">
            <a:off x="2161345" y="1165091"/>
            <a:ext cx="1183279" cy="4476202"/>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flipV="1">
            <a:off x="4178238" y="476672"/>
            <a:ext cx="2991142" cy="278021"/>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endCxn id="21" idx="3"/>
          </p:cNvCxnSpPr>
          <p:nvPr/>
        </p:nvCxnSpPr>
        <p:spPr>
          <a:xfrm flipH="1" flipV="1">
            <a:off x="4520403" y="1386979"/>
            <a:ext cx="2568375" cy="2492085"/>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65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nodeType="with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2000" fill="hold"/>
                                        <p:tgtEl>
                                          <p:spTgt spid="93"/>
                                        </p:tgtEl>
                                        <p:attrNameLst>
                                          <p:attrName>ppt_w</p:attrName>
                                        </p:attrNameLst>
                                      </p:cBhvr>
                                      <p:tavLst>
                                        <p:tav tm="0">
                                          <p:val>
                                            <p:fltVal val="0"/>
                                          </p:val>
                                        </p:tav>
                                        <p:tav tm="100000">
                                          <p:val>
                                            <p:strVal val="#ppt_w"/>
                                          </p:val>
                                        </p:tav>
                                      </p:tavLst>
                                    </p:anim>
                                    <p:anim calcmode="lin" valueType="num">
                                      <p:cBhvr>
                                        <p:cTn id="8" dur="2000" fill="hold"/>
                                        <p:tgtEl>
                                          <p:spTgt spid="93"/>
                                        </p:tgtEl>
                                        <p:attrNameLst>
                                          <p:attrName>ppt_h</p:attrName>
                                        </p:attrNameLst>
                                      </p:cBhvr>
                                      <p:tavLst>
                                        <p:tav tm="0">
                                          <p:val>
                                            <p:fltVal val="0"/>
                                          </p:val>
                                        </p:tav>
                                        <p:tav tm="100000">
                                          <p:val>
                                            <p:strVal val="#ppt_h"/>
                                          </p:val>
                                        </p:tav>
                                      </p:tavLst>
                                    </p:anim>
                                    <p:animEffect transition="in" filter="fade">
                                      <p:cBhvr>
                                        <p:cTn id="9" dur="2000"/>
                                        <p:tgtEl>
                                          <p:spTgt spid="93"/>
                                        </p:tgtEl>
                                      </p:cBhvr>
                                    </p:animEffect>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89"/>
                                        </p:tgtEl>
                                        <p:attrNameLst>
                                          <p:attrName>r</p:attrName>
                                        </p:attrNameLst>
                                      </p:cBhvr>
                                    </p:animRot>
                                    <p:animRot by="-240000">
                                      <p:cBhvr>
                                        <p:cTn id="12" dur="200" fill="hold">
                                          <p:stCondLst>
                                            <p:cond delay="200"/>
                                          </p:stCondLst>
                                        </p:cTn>
                                        <p:tgtEl>
                                          <p:spTgt spid="89"/>
                                        </p:tgtEl>
                                        <p:attrNameLst>
                                          <p:attrName>r</p:attrName>
                                        </p:attrNameLst>
                                      </p:cBhvr>
                                    </p:animRot>
                                    <p:animRot by="240000">
                                      <p:cBhvr>
                                        <p:cTn id="13" dur="200" fill="hold">
                                          <p:stCondLst>
                                            <p:cond delay="400"/>
                                          </p:stCondLst>
                                        </p:cTn>
                                        <p:tgtEl>
                                          <p:spTgt spid="89"/>
                                        </p:tgtEl>
                                        <p:attrNameLst>
                                          <p:attrName>r</p:attrName>
                                        </p:attrNameLst>
                                      </p:cBhvr>
                                    </p:animRot>
                                    <p:animRot by="-240000">
                                      <p:cBhvr>
                                        <p:cTn id="14" dur="200" fill="hold">
                                          <p:stCondLst>
                                            <p:cond delay="600"/>
                                          </p:stCondLst>
                                        </p:cTn>
                                        <p:tgtEl>
                                          <p:spTgt spid="89"/>
                                        </p:tgtEl>
                                        <p:attrNameLst>
                                          <p:attrName>r</p:attrName>
                                        </p:attrNameLst>
                                      </p:cBhvr>
                                    </p:animRot>
                                    <p:animRot by="120000">
                                      <p:cBhvr>
                                        <p:cTn id="15" dur="200" fill="hold">
                                          <p:stCondLst>
                                            <p:cond delay="800"/>
                                          </p:stCondLst>
                                        </p:cTn>
                                        <p:tgtEl>
                                          <p:spTgt spid="8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4931379"/>
            <a:ext cx="1656184" cy="124213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153429"/>
            <a:ext cx="1656184" cy="124213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764704"/>
            <a:ext cx="1656184" cy="124213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9283" y="4865451"/>
            <a:ext cx="1656184" cy="124213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2636912"/>
            <a:ext cx="1656184" cy="124213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0304" y="4797152"/>
            <a:ext cx="1656184" cy="1242138"/>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5117" y="2774498"/>
            <a:ext cx="1656184" cy="1242138"/>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2212" y="468955"/>
            <a:ext cx="1656184" cy="1242138"/>
          </a:xfrm>
          <a:prstGeom prst="rect">
            <a:avLst/>
          </a:prstGeom>
        </p:spPr>
      </p:pic>
      <p:sp>
        <p:nvSpPr>
          <p:cNvPr id="15" name="Oval 14"/>
          <p:cNvSpPr/>
          <p:nvPr/>
        </p:nvSpPr>
        <p:spPr>
          <a:xfrm>
            <a:off x="395536" y="1967548"/>
            <a:ext cx="1944216" cy="1613900"/>
          </a:xfrm>
          <a:prstGeom prst="ellipse">
            <a:avLst/>
          </a:prstGeom>
          <a:noFill/>
          <a:ln w="6350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Oval 16"/>
          <p:cNvSpPr/>
          <p:nvPr/>
        </p:nvSpPr>
        <p:spPr>
          <a:xfrm>
            <a:off x="3419872" y="2451031"/>
            <a:ext cx="1944216" cy="1613900"/>
          </a:xfrm>
          <a:prstGeom prst="ellipse">
            <a:avLst/>
          </a:prstGeom>
          <a:noFill/>
          <a:ln w="6350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Oval 17"/>
          <p:cNvSpPr/>
          <p:nvPr/>
        </p:nvSpPr>
        <p:spPr>
          <a:xfrm>
            <a:off x="6693765" y="2588617"/>
            <a:ext cx="1944216" cy="1613900"/>
          </a:xfrm>
          <a:prstGeom prst="ellipse">
            <a:avLst/>
          </a:prstGeom>
          <a:noFill/>
          <a:ln w="6350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Oval 18"/>
          <p:cNvSpPr/>
          <p:nvPr/>
        </p:nvSpPr>
        <p:spPr>
          <a:xfrm>
            <a:off x="5807175" y="539529"/>
            <a:ext cx="1944216" cy="1613900"/>
          </a:xfrm>
          <a:prstGeom prst="ellipse">
            <a:avLst/>
          </a:prstGeom>
          <a:noFill/>
          <a:ln w="6350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Oval 19"/>
          <p:cNvSpPr/>
          <p:nvPr/>
        </p:nvSpPr>
        <p:spPr>
          <a:xfrm>
            <a:off x="3860304" y="4679570"/>
            <a:ext cx="1944216" cy="1613900"/>
          </a:xfrm>
          <a:prstGeom prst="ellipse">
            <a:avLst/>
          </a:prstGeom>
          <a:noFill/>
          <a:ln w="6350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Oval 20"/>
          <p:cNvSpPr/>
          <p:nvPr/>
        </p:nvSpPr>
        <p:spPr>
          <a:xfrm>
            <a:off x="395536" y="4745498"/>
            <a:ext cx="1944216" cy="1613900"/>
          </a:xfrm>
          <a:prstGeom prst="ellipse">
            <a:avLst/>
          </a:prstGeom>
          <a:noFill/>
          <a:ln w="6350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Oval 21"/>
          <p:cNvSpPr/>
          <p:nvPr/>
        </p:nvSpPr>
        <p:spPr>
          <a:xfrm>
            <a:off x="2888196" y="283074"/>
            <a:ext cx="1944216" cy="1613900"/>
          </a:xfrm>
          <a:prstGeom prst="ellipse">
            <a:avLst/>
          </a:prstGeom>
          <a:noFill/>
          <a:ln w="6350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Oval 22"/>
          <p:cNvSpPr/>
          <p:nvPr/>
        </p:nvSpPr>
        <p:spPr>
          <a:xfrm>
            <a:off x="6677135" y="4679570"/>
            <a:ext cx="1944216" cy="1613900"/>
          </a:xfrm>
          <a:prstGeom prst="ellipse">
            <a:avLst/>
          </a:prstGeom>
          <a:noFill/>
          <a:ln w="6350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24" name="Straight Arrow Connector 23"/>
          <p:cNvCxnSpPr/>
          <p:nvPr/>
        </p:nvCxnSpPr>
        <p:spPr>
          <a:xfrm flipH="1" flipV="1">
            <a:off x="4931333" y="764705"/>
            <a:ext cx="825810" cy="325319"/>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483769" y="5486519"/>
            <a:ext cx="1224135" cy="1"/>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1547664" y="927364"/>
            <a:ext cx="1224137" cy="783729"/>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2475291" y="2774498"/>
            <a:ext cx="825810" cy="325319"/>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5527247" y="3262135"/>
            <a:ext cx="1060978" cy="133433"/>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426489" y="4182620"/>
            <a:ext cx="1" cy="49695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1367645" y="3717033"/>
            <a:ext cx="0" cy="962537"/>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5344238" y="3879050"/>
            <a:ext cx="1496578" cy="961252"/>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4832412" y="1587810"/>
            <a:ext cx="1801328" cy="1284002"/>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2159732" y="3733849"/>
            <a:ext cx="1260140" cy="1063303"/>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1763688" y="1967548"/>
            <a:ext cx="1656184" cy="2613581"/>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2159732" y="3395569"/>
            <a:ext cx="1700572" cy="153581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7452320" y="2078365"/>
            <a:ext cx="299071" cy="436386"/>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7700438" y="4262591"/>
            <a:ext cx="1" cy="337008"/>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3871354" y="1954081"/>
            <a:ext cx="228157" cy="47235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5364088" y="2078364"/>
            <a:ext cx="719286" cy="696134"/>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5757143" y="4064931"/>
            <a:ext cx="1109311" cy="80052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5940152" y="5552447"/>
            <a:ext cx="612068"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5516488" y="2246152"/>
            <a:ext cx="942607" cy="2499346"/>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2475291" y="1587810"/>
            <a:ext cx="3248440" cy="1049102"/>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V="1">
            <a:off x="2483769" y="3717033"/>
            <a:ext cx="4104456" cy="144016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191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764704"/>
            <a:ext cx="1691680" cy="126876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2708920"/>
            <a:ext cx="1691680" cy="126876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959411"/>
            <a:ext cx="1691680" cy="12687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4016" y="5041199"/>
            <a:ext cx="1691680" cy="126876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3573016"/>
            <a:ext cx="1691680" cy="126876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4330813"/>
            <a:ext cx="1691680" cy="1268760"/>
          </a:xfrm>
          <a:prstGeom prst="rect">
            <a:avLst/>
          </a:prstGeom>
        </p:spPr>
      </p:pic>
      <p:sp>
        <p:nvSpPr>
          <p:cNvPr id="8" name="Oval 7"/>
          <p:cNvSpPr/>
          <p:nvPr/>
        </p:nvSpPr>
        <p:spPr>
          <a:xfrm>
            <a:off x="1229354" y="674209"/>
            <a:ext cx="2118510" cy="1613900"/>
          </a:xfrm>
          <a:prstGeom prst="ellipse">
            <a:avLst/>
          </a:prstGeom>
          <a:noFill/>
          <a:ln w="6350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Oval 8"/>
          <p:cNvSpPr/>
          <p:nvPr/>
        </p:nvSpPr>
        <p:spPr>
          <a:xfrm>
            <a:off x="6302801" y="3472310"/>
            <a:ext cx="2118510" cy="1613900"/>
          </a:xfrm>
          <a:prstGeom prst="ellipse">
            <a:avLst/>
          </a:prstGeom>
          <a:noFill/>
          <a:ln w="6350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Oval 9"/>
          <p:cNvSpPr/>
          <p:nvPr/>
        </p:nvSpPr>
        <p:spPr>
          <a:xfrm>
            <a:off x="3340601" y="4841776"/>
            <a:ext cx="2118510" cy="1613900"/>
          </a:xfrm>
          <a:prstGeom prst="ellipse">
            <a:avLst/>
          </a:prstGeom>
          <a:noFill/>
          <a:ln w="6350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Oval 10"/>
          <p:cNvSpPr/>
          <p:nvPr/>
        </p:nvSpPr>
        <p:spPr>
          <a:xfrm>
            <a:off x="758185" y="4158243"/>
            <a:ext cx="2118510" cy="1613900"/>
          </a:xfrm>
          <a:prstGeom prst="ellipse">
            <a:avLst/>
          </a:prstGeom>
          <a:noFill/>
          <a:ln w="6350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Oval 11"/>
          <p:cNvSpPr/>
          <p:nvPr/>
        </p:nvSpPr>
        <p:spPr>
          <a:xfrm>
            <a:off x="3554016" y="2536350"/>
            <a:ext cx="2118510" cy="1613900"/>
          </a:xfrm>
          <a:prstGeom prst="ellipse">
            <a:avLst/>
          </a:prstGeom>
          <a:noFill/>
          <a:ln w="6350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Oval 12"/>
          <p:cNvSpPr/>
          <p:nvPr/>
        </p:nvSpPr>
        <p:spPr>
          <a:xfrm>
            <a:off x="5654729" y="786841"/>
            <a:ext cx="2118510" cy="1613900"/>
          </a:xfrm>
          <a:prstGeom prst="ellipse">
            <a:avLst/>
          </a:prstGeom>
          <a:noFill/>
          <a:ln w="63500"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4" name="Straight Arrow Connector 13"/>
          <p:cNvCxnSpPr/>
          <p:nvPr/>
        </p:nvCxnSpPr>
        <p:spPr>
          <a:xfrm flipH="1">
            <a:off x="2735796" y="3861048"/>
            <a:ext cx="900100" cy="541593"/>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817440" y="2400741"/>
            <a:ext cx="317606" cy="1576939"/>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076056" y="4158243"/>
            <a:ext cx="0" cy="683533"/>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672526" y="3717032"/>
            <a:ext cx="630276" cy="296416"/>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020272" y="2579129"/>
            <a:ext cx="341784" cy="764171"/>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471592" y="4841776"/>
            <a:ext cx="1044624" cy="53144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663280" y="5599573"/>
            <a:ext cx="522566" cy="248853"/>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3554016" y="1481159"/>
            <a:ext cx="1917577"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059832" y="4398469"/>
            <a:ext cx="3044947" cy="348559"/>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663280" y="2377331"/>
            <a:ext cx="1116632" cy="2522097"/>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998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1125</TotalTime>
  <Words>1373</Words>
  <Application>Microsoft Office PowerPoint</Application>
  <PresentationFormat>On-screen Show (4:3)</PresentationFormat>
  <Paragraphs>130</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South Australia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Bernadine Cocks</dc:creator>
  <cp:lastModifiedBy>Bernadine Cocks</cp:lastModifiedBy>
  <cp:revision>90</cp:revision>
  <dcterms:created xsi:type="dcterms:W3CDTF">2015-01-21T04:04:20Z</dcterms:created>
  <dcterms:modified xsi:type="dcterms:W3CDTF">2015-02-10T00:55:47Z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