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57" r:id="rId3"/>
    <p:sldId id="338" r:id="rId4"/>
    <p:sldId id="334" r:id="rId5"/>
    <p:sldId id="335" r:id="rId6"/>
    <p:sldId id="336" r:id="rId7"/>
    <p:sldId id="337" r:id="rId8"/>
    <p:sldId id="332" r:id="rId9"/>
    <p:sldId id="339" r:id="rId10"/>
    <p:sldId id="314" r:id="rId11"/>
    <p:sldId id="324" r:id="rId12"/>
    <p:sldId id="299" r:id="rId13"/>
    <p:sldId id="298" r:id="rId14"/>
    <p:sldId id="289" r:id="rId15"/>
    <p:sldId id="330" r:id="rId16"/>
    <p:sldId id="321" r:id="rId17"/>
    <p:sldId id="277" r:id="rId18"/>
    <p:sldId id="322" r:id="rId19"/>
    <p:sldId id="319" r:id="rId20"/>
    <p:sldId id="331" r:id="rId21"/>
    <p:sldId id="340"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83" autoAdjust="0"/>
    <p:restoredTop sz="71967" autoAdjust="0"/>
  </p:normalViewPr>
  <p:slideViewPr>
    <p:cSldViewPr>
      <p:cViewPr varScale="1">
        <p:scale>
          <a:sx n="77" d="100"/>
          <a:sy n="77" d="100"/>
        </p:scale>
        <p:origin x="-1800" y="-84"/>
      </p:cViewPr>
      <p:guideLst>
        <p:guide orient="horz" pos="2160"/>
        <p:guide pos="2880"/>
      </p:guideLst>
    </p:cSldViewPr>
  </p:slideViewPr>
  <p:outlineViewPr>
    <p:cViewPr>
      <p:scale>
        <a:sx n="33" d="100"/>
        <a:sy n="33" d="100"/>
      </p:scale>
      <p:origin x="6"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_rels/data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image" Target="../media/image1.png"/></Relationships>
</file>

<file path=ppt/diagrams/_rels/drawing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image" Target="../media/image1.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CA27DA-5D23-4D33-A592-79DEC5DF3E71}"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en-AU"/>
        </a:p>
      </dgm:t>
    </dgm:pt>
    <dgm:pt modelId="{F3615450-5249-44A6-9A82-FE299E119871}">
      <dgm:prSet/>
      <dgm:spPr/>
      <dgm:t>
        <a:bodyPr/>
        <a:lstStyle/>
        <a:p>
          <a:pPr rtl="0"/>
          <a:r>
            <a:rPr lang="en-NZ" dirty="0" smtClean="0"/>
            <a:t>From Wikipedia…</a:t>
          </a:r>
          <a:r>
            <a:rPr lang="en-GB" dirty="0" smtClean="0"/>
            <a:t/>
          </a:r>
          <a:br>
            <a:rPr lang="en-GB" dirty="0" smtClean="0"/>
          </a:br>
          <a:r>
            <a:rPr lang="en-GB" dirty="0" smtClean="0"/>
            <a:t>… the practice of maximizing the effectiveness, efficiency and appeal of instruction and other learning experiences. </a:t>
          </a:r>
          <a:endParaRPr lang="en-GB" dirty="0"/>
        </a:p>
      </dgm:t>
    </dgm:pt>
    <dgm:pt modelId="{0A211DAC-0D0F-4300-90E5-BAF1AEC35753}" type="parTrans" cxnId="{3436BB45-D43D-4277-AFE5-9E89102ACBFD}">
      <dgm:prSet/>
      <dgm:spPr/>
      <dgm:t>
        <a:bodyPr/>
        <a:lstStyle/>
        <a:p>
          <a:endParaRPr lang="en-AU"/>
        </a:p>
      </dgm:t>
    </dgm:pt>
    <dgm:pt modelId="{1F17EF6C-75A7-4417-B410-187D8DEA3BF4}" type="sibTrans" cxnId="{3436BB45-D43D-4277-AFE5-9E89102ACBFD}">
      <dgm:prSet/>
      <dgm:spPr/>
      <dgm:t>
        <a:bodyPr/>
        <a:lstStyle/>
        <a:p>
          <a:endParaRPr lang="en-AU"/>
        </a:p>
      </dgm:t>
    </dgm:pt>
    <dgm:pt modelId="{0104620B-3864-4422-B499-B5EC37E23123}">
      <dgm:prSet/>
      <dgm:spPr/>
      <dgm:t>
        <a:bodyPr/>
        <a:lstStyle/>
        <a:p>
          <a:pPr rtl="0"/>
          <a:r>
            <a:rPr lang="en-GB" dirty="0" smtClean="0"/>
            <a:t>From Ben...</a:t>
          </a:r>
          <a:br>
            <a:rPr lang="en-GB" dirty="0" smtClean="0"/>
          </a:br>
          <a:r>
            <a:rPr lang="en-GB" dirty="0" smtClean="0"/>
            <a:t>...a systematic approach to designing a course (program, etc).</a:t>
          </a:r>
          <a:endParaRPr lang="en-GB" dirty="0"/>
        </a:p>
      </dgm:t>
    </dgm:pt>
    <dgm:pt modelId="{D40B75ED-EAB4-4A4A-A990-CF3185D316F7}" type="parTrans" cxnId="{9EBB4C61-C2FF-4346-A0A9-62F0D8BD6ACF}">
      <dgm:prSet/>
      <dgm:spPr/>
      <dgm:t>
        <a:bodyPr/>
        <a:lstStyle/>
        <a:p>
          <a:endParaRPr lang="en-AU"/>
        </a:p>
      </dgm:t>
    </dgm:pt>
    <dgm:pt modelId="{5A5D1916-AB2A-4440-A667-0EA13FAC7EB5}" type="sibTrans" cxnId="{9EBB4C61-C2FF-4346-A0A9-62F0D8BD6ACF}">
      <dgm:prSet/>
      <dgm:spPr/>
      <dgm:t>
        <a:bodyPr/>
        <a:lstStyle/>
        <a:p>
          <a:endParaRPr lang="en-AU"/>
        </a:p>
      </dgm:t>
    </dgm:pt>
    <dgm:pt modelId="{90F4FAC9-6D60-4B56-A4F5-45FB1C56E1A3}" type="pres">
      <dgm:prSet presAssocID="{C8CA27DA-5D23-4D33-A592-79DEC5DF3E71}" presName="linearFlow" presStyleCnt="0">
        <dgm:presLayoutVars>
          <dgm:dir/>
          <dgm:resizeHandles val="exact"/>
        </dgm:presLayoutVars>
      </dgm:prSet>
      <dgm:spPr/>
      <dgm:t>
        <a:bodyPr/>
        <a:lstStyle/>
        <a:p>
          <a:endParaRPr lang="en-AU"/>
        </a:p>
      </dgm:t>
    </dgm:pt>
    <dgm:pt modelId="{8B9D7FA4-3D64-4ED4-AF1A-22F43E3EF992}" type="pres">
      <dgm:prSet presAssocID="{F3615450-5249-44A6-9A82-FE299E119871}" presName="composite" presStyleCnt="0"/>
      <dgm:spPr/>
    </dgm:pt>
    <dgm:pt modelId="{1E866916-16D0-43B9-A6AE-7F2267EDD93A}" type="pres">
      <dgm:prSet presAssocID="{F3615450-5249-44A6-9A82-FE299E119871}" presName="imgShp" presStyleLbl="fgImgPlace1" presStyleIdx="0" presStyleCnt="2" custScaleX="87675" custScaleY="82520" custLinFactNeighborX="-610" custLinFactNeighborY="12370"/>
      <dgm:spPr>
        <a:blipFill rotWithShape="0">
          <a:blip xmlns:r="http://schemas.openxmlformats.org/officeDocument/2006/relationships" r:embed="rId1"/>
          <a:stretch>
            <a:fillRect/>
          </a:stretch>
        </a:blipFill>
      </dgm:spPr>
    </dgm:pt>
    <dgm:pt modelId="{6DB97BC1-AB71-42F7-8A91-027B347CCE6E}" type="pres">
      <dgm:prSet presAssocID="{F3615450-5249-44A6-9A82-FE299E119871}" presName="txShp" presStyleLbl="node1" presStyleIdx="0" presStyleCnt="2">
        <dgm:presLayoutVars>
          <dgm:bulletEnabled val="1"/>
        </dgm:presLayoutVars>
      </dgm:prSet>
      <dgm:spPr/>
      <dgm:t>
        <a:bodyPr/>
        <a:lstStyle/>
        <a:p>
          <a:endParaRPr lang="en-AU"/>
        </a:p>
      </dgm:t>
    </dgm:pt>
    <dgm:pt modelId="{354C5E4B-0A36-4EFA-A0A5-7A01E5933E64}" type="pres">
      <dgm:prSet presAssocID="{1F17EF6C-75A7-4417-B410-187D8DEA3BF4}" presName="spacing" presStyleCnt="0"/>
      <dgm:spPr/>
    </dgm:pt>
    <dgm:pt modelId="{E4A7F174-1BDE-46E1-B14E-A242DAC6FF46}" type="pres">
      <dgm:prSet presAssocID="{0104620B-3864-4422-B499-B5EC37E23123}" presName="composite" presStyleCnt="0"/>
      <dgm:spPr/>
    </dgm:pt>
    <dgm:pt modelId="{7CB71D1B-3526-4641-B481-D5A191BF392A}" type="pres">
      <dgm:prSet presAssocID="{0104620B-3864-4422-B499-B5EC37E23123}" presName="imgShp" presStyleLbl="fgImgPlace1" presStyleIdx="1" presStyleCnt="2"/>
      <dgm:spPr>
        <a:blipFill rotWithShape="0">
          <a:blip xmlns:r="http://schemas.openxmlformats.org/officeDocument/2006/relationships" r:embed="rId2"/>
          <a:stretch>
            <a:fillRect/>
          </a:stretch>
        </a:blipFill>
      </dgm:spPr>
    </dgm:pt>
    <dgm:pt modelId="{73B0BAE2-1E77-4F20-8C29-35CBF632B356}" type="pres">
      <dgm:prSet presAssocID="{0104620B-3864-4422-B499-B5EC37E23123}" presName="txShp" presStyleLbl="node1" presStyleIdx="1" presStyleCnt="2">
        <dgm:presLayoutVars>
          <dgm:bulletEnabled val="1"/>
        </dgm:presLayoutVars>
      </dgm:prSet>
      <dgm:spPr/>
      <dgm:t>
        <a:bodyPr/>
        <a:lstStyle/>
        <a:p>
          <a:endParaRPr lang="en-AU"/>
        </a:p>
      </dgm:t>
    </dgm:pt>
  </dgm:ptLst>
  <dgm:cxnLst>
    <dgm:cxn modelId="{3436BB45-D43D-4277-AFE5-9E89102ACBFD}" srcId="{C8CA27DA-5D23-4D33-A592-79DEC5DF3E71}" destId="{F3615450-5249-44A6-9A82-FE299E119871}" srcOrd="0" destOrd="0" parTransId="{0A211DAC-0D0F-4300-90E5-BAF1AEC35753}" sibTransId="{1F17EF6C-75A7-4417-B410-187D8DEA3BF4}"/>
    <dgm:cxn modelId="{02CC11C1-4A87-4D7F-82B1-C832DB203276}" type="presOf" srcId="{0104620B-3864-4422-B499-B5EC37E23123}" destId="{73B0BAE2-1E77-4F20-8C29-35CBF632B356}" srcOrd="0" destOrd="0" presId="urn:microsoft.com/office/officeart/2005/8/layout/vList3"/>
    <dgm:cxn modelId="{9EBB4C61-C2FF-4346-A0A9-62F0D8BD6ACF}" srcId="{C8CA27DA-5D23-4D33-A592-79DEC5DF3E71}" destId="{0104620B-3864-4422-B499-B5EC37E23123}" srcOrd="1" destOrd="0" parTransId="{D40B75ED-EAB4-4A4A-A990-CF3185D316F7}" sibTransId="{5A5D1916-AB2A-4440-A667-0EA13FAC7EB5}"/>
    <dgm:cxn modelId="{2133CD95-D4D2-4B1C-BB8D-3CAC7C085D0D}" type="presOf" srcId="{C8CA27DA-5D23-4D33-A592-79DEC5DF3E71}" destId="{90F4FAC9-6D60-4B56-A4F5-45FB1C56E1A3}" srcOrd="0" destOrd="0" presId="urn:microsoft.com/office/officeart/2005/8/layout/vList3"/>
    <dgm:cxn modelId="{3263422C-43B5-4374-8E3E-A3D37EFF7146}" type="presOf" srcId="{F3615450-5249-44A6-9A82-FE299E119871}" destId="{6DB97BC1-AB71-42F7-8A91-027B347CCE6E}" srcOrd="0" destOrd="0" presId="urn:microsoft.com/office/officeart/2005/8/layout/vList3"/>
    <dgm:cxn modelId="{B8A978C7-3212-47A7-BBF3-974530052A5D}" type="presParOf" srcId="{90F4FAC9-6D60-4B56-A4F5-45FB1C56E1A3}" destId="{8B9D7FA4-3D64-4ED4-AF1A-22F43E3EF992}" srcOrd="0" destOrd="0" presId="urn:microsoft.com/office/officeart/2005/8/layout/vList3"/>
    <dgm:cxn modelId="{BA70B151-DB04-4FB8-A63A-DE30F9372DEC}" type="presParOf" srcId="{8B9D7FA4-3D64-4ED4-AF1A-22F43E3EF992}" destId="{1E866916-16D0-43B9-A6AE-7F2267EDD93A}" srcOrd="0" destOrd="0" presId="urn:microsoft.com/office/officeart/2005/8/layout/vList3"/>
    <dgm:cxn modelId="{B5D63D25-D61C-47B5-9B94-229F8A464EF6}" type="presParOf" srcId="{8B9D7FA4-3D64-4ED4-AF1A-22F43E3EF992}" destId="{6DB97BC1-AB71-42F7-8A91-027B347CCE6E}" srcOrd="1" destOrd="0" presId="urn:microsoft.com/office/officeart/2005/8/layout/vList3"/>
    <dgm:cxn modelId="{AFAECACA-C785-4153-BC40-5F966D37AE50}" type="presParOf" srcId="{90F4FAC9-6D60-4B56-A4F5-45FB1C56E1A3}" destId="{354C5E4B-0A36-4EFA-A0A5-7A01E5933E64}" srcOrd="1" destOrd="0" presId="urn:microsoft.com/office/officeart/2005/8/layout/vList3"/>
    <dgm:cxn modelId="{4A232D43-C851-4B8A-83B5-31BE7DBD1283}" type="presParOf" srcId="{90F4FAC9-6D60-4B56-A4F5-45FB1C56E1A3}" destId="{E4A7F174-1BDE-46E1-B14E-A242DAC6FF46}" srcOrd="2" destOrd="0" presId="urn:microsoft.com/office/officeart/2005/8/layout/vList3"/>
    <dgm:cxn modelId="{86623278-887F-450E-B466-3D0715A302D4}" type="presParOf" srcId="{E4A7F174-1BDE-46E1-B14E-A242DAC6FF46}" destId="{7CB71D1B-3526-4641-B481-D5A191BF392A}" srcOrd="0" destOrd="0" presId="urn:microsoft.com/office/officeart/2005/8/layout/vList3"/>
    <dgm:cxn modelId="{769C7206-5B22-4F68-AE05-09E927A3DE3D}" type="presParOf" srcId="{E4A7F174-1BDE-46E1-B14E-A242DAC6FF46}" destId="{73B0BAE2-1E77-4F20-8C29-35CBF632B356}" srcOrd="1" destOrd="0" presId="urn:microsoft.com/office/officeart/2005/8/layout/v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D2A9D22-53C0-475A-8C05-AE025D18837E}" type="doc">
      <dgm:prSet loTypeId="urn:microsoft.com/office/officeart/2005/8/layout/process4" loCatId="process" qsTypeId="urn:microsoft.com/office/officeart/2005/8/quickstyle/simple1" qsCatId="simple" csTypeId="urn:microsoft.com/office/officeart/2005/8/colors/accent1_1" csCatId="accent1" phldr="1"/>
      <dgm:spPr/>
      <dgm:t>
        <a:bodyPr/>
        <a:lstStyle/>
        <a:p>
          <a:endParaRPr lang="en-AU"/>
        </a:p>
      </dgm:t>
    </dgm:pt>
    <dgm:pt modelId="{0D22AA31-777D-40B9-9BFF-4C2C57ADB241}">
      <dgm:prSet/>
      <dgm:spPr/>
      <dgm:t>
        <a:bodyPr/>
        <a:lstStyle/>
        <a:p>
          <a:pPr algn="l" rtl="0"/>
          <a:r>
            <a:rPr lang="en-AU" b="1" dirty="0" smtClean="0"/>
            <a:t>Analyse </a:t>
          </a:r>
          <a:r>
            <a:rPr lang="en-AU" dirty="0" smtClean="0"/>
            <a:t>– analyse learner characteristics, task to be learned, etc.</a:t>
          </a:r>
          <a:endParaRPr lang="en-AU" dirty="0"/>
        </a:p>
      </dgm:t>
    </dgm:pt>
    <dgm:pt modelId="{8D6908B6-9E71-42CB-A827-E8BE53292209}" type="parTrans" cxnId="{9908CC63-0ED5-4734-A055-F7A168C3A548}">
      <dgm:prSet/>
      <dgm:spPr/>
      <dgm:t>
        <a:bodyPr/>
        <a:lstStyle/>
        <a:p>
          <a:endParaRPr lang="en-AU"/>
        </a:p>
      </dgm:t>
    </dgm:pt>
    <dgm:pt modelId="{F1F06A94-9131-4B08-9523-A8EA1F64DE5C}" type="sibTrans" cxnId="{9908CC63-0ED5-4734-A055-F7A168C3A548}">
      <dgm:prSet/>
      <dgm:spPr/>
      <dgm:t>
        <a:bodyPr/>
        <a:lstStyle/>
        <a:p>
          <a:endParaRPr lang="en-AU"/>
        </a:p>
      </dgm:t>
    </dgm:pt>
    <dgm:pt modelId="{051762E5-AF8C-430C-A8A4-144AD6AA7586}">
      <dgm:prSet/>
      <dgm:spPr/>
      <dgm:t>
        <a:bodyPr/>
        <a:lstStyle/>
        <a:p>
          <a:pPr algn="l" rtl="0"/>
          <a:r>
            <a:rPr lang="en-AU" b="1" dirty="0" smtClean="0"/>
            <a:t>Design</a:t>
          </a:r>
          <a:r>
            <a:rPr lang="en-AU" dirty="0" smtClean="0"/>
            <a:t> – define learning objectives, assessment, choose an instructional approach</a:t>
          </a:r>
          <a:endParaRPr lang="en-AU" dirty="0"/>
        </a:p>
      </dgm:t>
    </dgm:pt>
    <dgm:pt modelId="{4CF97CCC-F785-4829-8CFF-CA703DAB4428}" type="parTrans" cxnId="{E839D5AD-9037-4B07-8AE0-C778E42B7652}">
      <dgm:prSet/>
      <dgm:spPr/>
      <dgm:t>
        <a:bodyPr/>
        <a:lstStyle/>
        <a:p>
          <a:endParaRPr lang="en-AU"/>
        </a:p>
      </dgm:t>
    </dgm:pt>
    <dgm:pt modelId="{30D65EB4-970F-4782-B90A-9172B2E1EF73}" type="sibTrans" cxnId="{E839D5AD-9037-4B07-8AE0-C778E42B7652}">
      <dgm:prSet/>
      <dgm:spPr/>
      <dgm:t>
        <a:bodyPr/>
        <a:lstStyle/>
        <a:p>
          <a:endParaRPr lang="en-AU"/>
        </a:p>
      </dgm:t>
    </dgm:pt>
    <dgm:pt modelId="{950735CC-B669-4195-A92C-4FB60E2705BB}">
      <dgm:prSet/>
      <dgm:spPr/>
      <dgm:t>
        <a:bodyPr/>
        <a:lstStyle/>
        <a:p>
          <a:pPr algn="l" rtl="0"/>
          <a:r>
            <a:rPr lang="en-AU" b="1" dirty="0" smtClean="0"/>
            <a:t>Develop</a:t>
          </a:r>
          <a:r>
            <a:rPr lang="en-AU" dirty="0" smtClean="0"/>
            <a:t> – create materials, set up environments</a:t>
          </a:r>
          <a:endParaRPr lang="en-AU" dirty="0"/>
        </a:p>
      </dgm:t>
    </dgm:pt>
    <dgm:pt modelId="{B7259AC4-4C8E-429D-B566-ADF7CF528F7E}" type="parTrans" cxnId="{DE88B571-868B-49C4-971C-89B56BF35994}">
      <dgm:prSet/>
      <dgm:spPr/>
      <dgm:t>
        <a:bodyPr/>
        <a:lstStyle/>
        <a:p>
          <a:endParaRPr lang="en-AU"/>
        </a:p>
      </dgm:t>
    </dgm:pt>
    <dgm:pt modelId="{4208A50E-42AE-4DB4-810B-28644A6A8132}" type="sibTrans" cxnId="{DE88B571-868B-49C4-971C-89B56BF35994}">
      <dgm:prSet/>
      <dgm:spPr/>
      <dgm:t>
        <a:bodyPr/>
        <a:lstStyle/>
        <a:p>
          <a:endParaRPr lang="en-AU"/>
        </a:p>
      </dgm:t>
    </dgm:pt>
    <dgm:pt modelId="{1DBB3BFF-BD0E-403D-87B0-15FAEFA7C040}">
      <dgm:prSet/>
      <dgm:spPr/>
      <dgm:t>
        <a:bodyPr/>
        <a:lstStyle/>
        <a:p>
          <a:pPr algn="l" rtl="0"/>
          <a:r>
            <a:rPr lang="en-AU" b="1" dirty="0" smtClean="0"/>
            <a:t>Implement</a:t>
          </a:r>
          <a:r>
            <a:rPr lang="en-AU" dirty="0" smtClean="0"/>
            <a:t> – deliver or distribute the instructional materials</a:t>
          </a:r>
          <a:endParaRPr lang="en-AU" dirty="0"/>
        </a:p>
      </dgm:t>
    </dgm:pt>
    <dgm:pt modelId="{C554A66E-F654-4A10-8F0E-21165356A1A7}" type="parTrans" cxnId="{4EA2040E-FAB4-4FBF-9BFA-83793F535F73}">
      <dgm:prSet/>
      <dgm:spPr/>
      <dgm:t>
        <a:bodyPr/>
        <a:lstStyle/>
        <a:p>
          <a:endParaRPr lang="en-AU"/>
        </a:p>
      </dgm:t>
    </dgm:pt>
    <dgm:pt modelId="{DB2E3942-77DF-4779-8045-7C252637E838}" type="sibTrans" cxnId="{4EA2040E-FAB4-4FBF-9BFA-83793F535F73}">
      <dgm:prSet/>
      <dgm:spPr/>
      <dgm:t>
        <a:bodyPr/>
        <a:lstStyle/>
        <a:p>
          <a:endParaRPr lang="en-AU"/>
        </a:p>
      </dgm:t>
    </dgm:pt>
    <dgm:pt modelId="{7ABAD358-1411-463C-9A3E-998045F36F78}">
      <dgm:prSet/>
      <dgm:spPr/>
      <dgm:t>
        <a:bodyPr/>
        <a:lstStyle/>
        <a:p>
          <a:pPr algn="l" rtl="0"/>
          <a:r>
            <a:rPr lang="en-AU" b="1" dirty="0" smtClean="0"/>
            <a:t>Evaluate</a:t>
          </a:r>
          <a:r>
            <a:rPr lang="en-AU" dirty="0" smtClean="0"/>
            <a:t> – make sure the materials achieved the desired goals</a:t>
          </a:r>
          <a:endParaRPr lang="en-AU" dirty="0"/>
        </a:p>
      </dgm:t>
    </dgm:pt>
    <dgm:pt modelId="{62C69482-5103-4415-9B7C-7367001D930A}" type="parTrans" cxnId="{EB72D0E0-3C62-490F-9D12-03D7CEA43E28}">
      <dgm:prSet/>
      <dgm:spPr/>
      <dgm:t>
        <a:bodyPr/>
        <a:lstStyle/>
        <a:p>
          <a:endParaRPr lang="en-AU"/>
        </a:p>
      </dgm:t>
    </dgm:pt>
    <dgm:pt modelId="{F02C9481-0732-4160-AC0D-1E6697CDCA2F}" type="sibTrans" cxnId="{EB72D0E0-3C62-490F-9D12-03D7CEA43E28}">
      <dgm:prSet/>
      <dgm:spPr/>
      <dgm:t>
        <a:bodyPr/>
        <a:lstStyle/>
        <a:p>
          <a:endParaRPr lang="en-AU"/>
        </a:p>
      </dgm:t>
    </dgm:pt>
    <dgm:pt modelId="{DA8AF9BF-EBB5-4771-A793-F2064904945F}" type="pres">
      <dgm:prSet presAssocID="{7D2A9D22-53C0-475A-8C05-AE025D18837E}" presName="Name0" presStyleCnt="0">
        <dgm:presLayoutVars>
          <dgm:dir/>
          <dgm:animLvl val="lvl"/>
          <dgm:resizeHandles val="exact"/>
        </dgm:presLayoutVars>
      </dgm:prSet>
      <dgm:spPr/>
      <dgm:t>
        <a:bodyPr/>
        <a:lstStyle/>
        <a:p>
          <a:endParaRPr lang="en-AU"/>
        </a:p>
      </dgm:t>
    </dgm:pt>
    <dgm:pt modelId="{48AC9C8F-2B7E-405B-94CB-A303C25DDDFC}" type="pres">
      <dgm:prSet presAssocID="{7ABAD358-1411-463C-9A3E-998045F36F78}" presName="boxAndChildren" presStyleCnt="0"/>
      <dgm:spPr/>
      <dgm:t>
        <a:bodyPr/>
        <a:lstStyle/>
        <a:p>
          <a:endParaRPr lang="en-AU"/>
        </a:p>
      </dgm:t>
    </dgm:pt>
    <dgm:pt modelId="{CD886701-BBE2-47A3-AEA1-A1D204AA904B}" type="pres">
      <dgm:prSet presAssocID="{7ABAD358-1411-463C-9A3E-998045F36F78}" presName="parentTextBox" presStyleLbl="node1" presStyleIdx="0" presStyleCnt="5"/>
      <dgm:spPr/>
      <dgm:t>
        <a:bodyPr/>
        <a:lstStyle/>
        <a:p>
          <a:endParaRPr lang="en-AU"/>
        </a:p>
      </dgm:t>
    </dgm:pt>
    <dgm:pt modelId="{D783E02A-A0F3-41D8-B2A9-95E62CAF38C3}" type="pres">
      <dgm:prSet presAssocID="{DB2E3942-77DF-4779-8045-7C252637E838}" presName="sp" presStyleCnt="0"/>
      <dgm:spPr/>
      <dgm:t>
        <a:bodyPr/>
        <a:lstStyle/>
        <a:p>
          <a:endParaRPr lang="en-AU"/>
        </a:p>
      </dgm:t>
    </dgm:pt>
    <dgm:pt modelId="{7E973B12-2AFF-4C15-9591-1FAA0CF8B3A9}" type="pres">
      <dgm:prSet presAssocID="{1DBB3BFF-BD0E-403D-87B0-15FAEFA7C040}" presName="arrowAndChildren" presStyleCnt="0"/>
      <dgm:spPr/>
      <dgm:t>
        <a:bodyPr/>
        <a:lstStyle/>
        <a:p>
          <a:endParaRPr lang="en-AU"/>
        </a:p>
      </dgm:t>
    </dgm:pt>
    <dgm:pt modelId="{C66CF513-5AA4-4E9A-91CA-0CDEF5D2F164}" type="pres">
      <dgm:prSet presAssocID="{1DBB3BFF-BD0E-403D-87B0-15FAEFA7C040}" presName="parentTextArrow" presStyleLbl="node1" presStyleIdx="1" presStyleCnt="5"/>
      <dgm:spPr/>
      <dgm:t>
        <a:bodyPr/>
        <a:lstStyle/>
        <a:p>
          <a:endParaRPr lang="en-AU"/>
        </a:p>
      </dgm:t>
    </dgm:pt>
    <dgm:pt modelId="{BE889962-40CE-42FE-BB69-0E2D3FB0BF83}" type="pres">
      <dgm:prSet presAssocID="{4208A50E-42AE-4DB4-810B-28644A6A8132}" presName="sp" presStyleCnt="0"/>
      <dgm:spPr/>
      <dgm:t>
        <a:bodyPr/>
        <a:lstStyle/>
        <a:p>
          <a:endParaRPr lang="en-AU"/>
        </a:p>
      </dgm:t>
    </dgm:pt>
    <dgm:pt modelId="{1BA5C160-22BC-4BF9-AC35-516214C34A80}" type="pres">
      <dgm:prSet presAssocID="{950735CC-B669-4195-A92C-4FB60E2705BB}" presName="arrowAndChildren" presStyleCnt="0"/>
      <dgm:spPr/>
      <dgm:t>
        <a:bodyPr/>
        <a:lstStyle/>
        <a:p>
          <a:endParaRPr lang="en-AU"/>
        </a:p>
      </dgm:t>
    </dgm:pt>
    <dgm:pt modelId="{9B5B67DD-2232-482B-A5FD-A3BD2F76B58F}" type="pres">
      <dgm:prSet presAssocID="{950735CC-B669-4195-A92C-4FB60E2705BB}" presName="parentTextArrow" presStyleLbl="node1" presStyleIdx="2" presStyleCnt="5"/>
      <dgm:spPr/>
      <dgm:t>
        <a:bodyPr/>
        <a:lstStyle/>
        <a:p>
          <a:endParaRPr lang="en-AU"/>
        </a:p>
      </dgm:t>
    </dgm:pt>
    <dgm:pt modelId="{BE6C0509-7BA4-48D4-B77B-19098E2C72E7}" type="pres">
      <dgm:prSet presAssocID="{30D65EB4-970F-4782-B90A-9172B2E1EF73}" presName="sp" presStyleCnt="0"/>
      <dgm:spPr/>
      <dgm:t>
        <a:bodyPr/>
        <a:lstStyle/>
        <a:p>
          <a:endParaRPr lang="en-AU"/>
        </a:p>
      </dgm:t>
    </dgm:pt>
    <dgm:pt modelId="{DA97772B-DAF7-4529-9DCF-102E85A80DD7}" type="pres">
      <dgm:prSet presAssocID="{051762E5-AF8C-430C-A8A4-144AD6AA7586}" presName="arrowAndChildren" presStyleCnt="0"/>
      <dgm:spPr/>
      <dgm:t>
        <a:bodyPr/>
        <a:lstStyle/>
        <a:p>
          <a:endParaRPr lang="en-AU"/>
        </a:p>
      </dgm:t>
    </dgm:pt>
    <dgm:pt modelId="{9E44C6F6-706D-4EEE-B32E-7DE1BDB7D5A7}" type="pres">
      <dgm:prSet presAssocID="{051762E5-AF8C-430C-A8A4-144AD6AA7586}" presName="parentTextArrow" presStyleLbl="node1" presStyleIdx="3" presStyleCnt="5"/>
      <dgm:spPr/>
      <dgm:t>
        <a:bodyPr/>
        <a:lstStyle/>
        <a:p>
          <a:endParaRPr lang="en-AU"/>
        </a:p>
      </dgm:t>
    </dgm:pt>
    <dgm:pt modelId="{3B42D983-3D9F-4778-881D-AA2468F89AF8}" type="pres">
      <dgm:prSet presAssocID="{F1F06A94-9131-4B08-9523-A8EA1F64DE5C}" presName="sp" presStyleCnt="0"/>
      <dgm:spPr/>
      <dgm:t>
        <a:bodyPr/>
        <a:lstStyle/>
        <a:p>
          <a:endParaRPr lang="en-AU"/>
        </a:p>
      </dgm:t>
    </dgm:pt>
    <dgm:pt modelId="{0A0B739B-A4E1-4096-AD47-A1F8943BE50D}" type="pres">
      <dgm:prSet presAssocID="{0D22AA31-777D-40B9-9BFF-4C2C57ADB241}" presName="arrowAndChildren" presStyleCnt="0"/>
      <dgm:spPr/>
      <dgm:t>
        <a:bodyPr/>
        <a:lstStyle/>
        <a:p>
          <a:endParaRPr lang="en-AU"/>
        </a:p>
      </dgm:t>
    </dgm:pt>
    <dgm:pt modelId="{A33FE99B-68E0-469C-842D-81EAFBF35989}" type="pres">
      <dgm:prSet presAssocID="{0D22AA31-777D-40B9-9BFF-4C2C57ADB241}" presName="parentTextArrow" presStyleLbl="node1" presStyleIdx="4" presStyleCnt="5"/>
      <dgm:spPr/>
      <dgm:t>
        <a:bodyPr/>
        <a:lstStyle/>
        <a:p>
          <a:endParaRPr lang="en-AU"/>
        </a:p>
      </dgm:t>
    </dgm:pt>
  </dgm:ptLst>
  <dgm:cxnLst>
    <dgm:cxn modelId="{4EA2040E-FAB4-4FBF-9BFA-83793F535F73}" srcId="{7D2A9D22-53C0-475A-8C05-AE025D18837E}" destId="{1DBB3BFF-BD0E-403D-87B0-15FAEFA7C040}" srcOrd="3" destOrd="0" parTransId="{C554A66E-F654-4A10-8F0E-21165356A1A7}" sibTransId="{DB2E3942-77DF-4779-8045-7C252637E838}"/>
    <dgm:cxn modelId="{5BCE6359-17FB-4053-8FA4-791229EAD5F1}" type="presOf" srcId="{051762E5-AF8C-430C-A8A4-144AD6AA7586}" destId="{9E44C6F6-706D-4EEE-B32E-7DE1BDB7D5A7}" srcOrd="0" destOrd="0" presId="urn:microsoft.com/office/officeart/2005/8/layout/process4"/>
    <dgm:cxn modelId="{F3661662-1461-421F-B62B-FA85390C91BF}" type="presOf" srcId="{7ABAD358-1411-463C-9A3E-998045F36F78}" destId="{CD886701-BBE2-47A3-AEA1-A1D204AA904B}" srcOrd="0" destOrd="0" presId="urn:microsoft.com/office/officeart/2005/8/layout/process4"/>
    <dgm:cxn modelId="{EB72D0E0-3C62-490F-9D12-03D7CEA43E28}" srcId="{7D2A9D22-53C0-475A-8C05-AE025D18837E}" destId="{7ABAD358-1411-463C-9A3E-998045F36F78}" srcOrd="4" destOrd="0" parTransId="{62C69482-5103-4415-9B7C-7367001D930A}" sibTransId="{F02C9481-0732-4160-AC0D-1E6697CDCA2F}"/>
    <dgm:cxn modelId="{DE88B571-868B-49C4-971C-89B56BF35994}" srcId="{7D2A9D22-53C0-475A-8C05-AE025D18837E}" destId="{950735CC-B669-4195-A92C-4FB60E2705BB}" srcOrd="2" destOrd="0" parTransId="{B7259AC4-4C8E-429D-B566-ADF7CF528F7E}" sibTransId="{4208A50E-42AE-4DB4-810B-28644A6A8132}"/>
    <dgm:cxn modelId="{66198270-CFC5-43A5-A856-D3490366951D}" type="presOf" srcId="{1DBB3BFF-BD0E-403D-87B0-15FAEFA7C040}" destId="{C66CF513-5AA4-4E9A-91CA-0CDEF5D2F164}" srcOrd="0" destOrd="0" presId="urn:microsoft.com/office/officeart/2005/8/layout/process4"/>
    <dgm:cxn modelId="{D2C2D2DD-9A08-43AC-9BB4-3AE6B3562ADC}" type="presOf" srcId="{7D2A9D22-53C0-475A-8C05-AE025D18837E}" destId="{DA8AF9BF-EBB5-4771-A793-F2064904945F}" srcOrd="0" destOrd="0" presId="urn:microsoft.com/office/officeart/2005/8/layout/process4"/>
    <dgm:cxn modelId="{250599D3-B253-4643-A20C-D1EAF9A068CB}" type="presOf" srcId="{950735CC-B669-4195-A92C-4FB60E2705BB}" destId="{9B5B67DD-2232-482B-A5FD-A3BD2F76B58F}" srcOrd="0" destOrd="0" presId="urn:microsoft.com/office/officeart/2005/8/layout/process4"/>
    <dgm:cxn modelId="{9908CC63-0ED5-4734-A055-F7A168C3A548}" srcId="{7D2A9D22-53C0-475A-8C05-AE025D18837E}" destId="{0D22AA31-777D-40B9-9BFF-4C2C57ADB241}" srcOrd="0" destOrd="0" parTransId="{8D6908B6-9E71-42CB-A827-E8BE53292209}" sibTransId="{F1F06A94-9131-4B08-9523-A8EA1F64DE5C}"/>
    <dgm:cxn modelId="{E839D5AD-9037-4B07-8AE0-C778E42B7652}" srcId="{7D2A9D22-53C0-475A-8C05-AE025D18837E}" destId="{051762E5-AF8C-430C-A8A4-144AD6AA7586}" srcOrd="1" destOrd="0" parTransId="{4CF97CCC-F785-4829-8CFF-CA703DAB4428}" sibTransId="{30D65EB4-970F-4782-B90A-9172B2E1EF73}"/>
    <dgm:cxn modelId="{A20C272E-DF06-46F4-87C5-C875541F3A67}" type="presOf" srcId="{0D22AA31-777D-40B9-9BFF-4C2C57ADB241}" destId="{A33FE99B-68E0-469C-842D-81EAFBF35989}" srcOrd="0" destOrd="0" presId="urn:microsoft.com/office/officeart/2005/8/layout/process4"/>
    <dgm:cxn modelId="{DF33DB4F-3CF2-4D17-BEE1-5F1777775ACF}" type="presParOf" srcId="{DA8AF9BF-EBB5-4771-A793-F2064904945F}" destId="{48AC9C8F-2B7E-405B-94CB-A303C25DDDFC}" srcOrd="0" destOrd="0" presId="urn:microsoft.com/office/officeart/2005/8/layout/process4"/>
    <dgm:cxn modelId="{4719AFDC-8DA6-41A4-B644-43961D24C3C2}" type="presParOf" srcId="{48AC9C8F-2B7E-405B-94CB-A303C25DDDFC}" destId="{CD886701-BBE2-47A3-AEA1-A1D204AA904B}" srcOrd="0" destOrd="0" presId="urn:microsoft.com/office/officeart/2005/8/layout/process4"/>
    <dgm:cxn modelId="{32D43648-B91A-431F-91E2-123468486ECC}" type="presParOf" srcId="{DA8AF9BF-EBB5-4771-A793-F2064904945F}" destId="{D783E02A-A0F3-41D8-B2A9-95E62CAF38C3}" srcOrd="1" destOrd="0" presId="urn:microsoft.com/office/officeart/2005/8/layout/process4"/>
    <dgm:cxn modelId="{0F1F211C-C2B7-42A0-9EDF-9A5712137085}" type="presParOf" srcId="{DA8AF9BF-EBB5-4771-A793-F2064904945F}" destId="{7E973B12-2AFF-4C15-9591-1FAA0CF8B3A9}" srcOrd="2" destOrd="0" presId="urn:microsoft.com/office/officeart/2005/8/layout/process4"/>
    <dgm:cxn modelId="{B03342BF-18DC-4D50-A561-1877808BCF96}" type="presParOf" srcId="{7E973B12-2AFF-4C15-9591-1FAA0CF8B3A9}" destId="{C66CF513-5AA4-4E9A-91CA-0CDEF5D2F164}" srcOrd="0" destOrd="0" presId="urn:microsoft.com/office/officeart/2005/8/layout/process4"/>
    <dgm:cxn modelId="{AF5AC834-05C8-4A2E-86AE-E72A77E0DEC9}" type="presParOf" srcId="{DA8AF9BF-EBB5-4771-A793-F2064904945F}" destId="{BE889962-40CE-42FE-BB69-0E2D3FB0BF83}" srcOrd="3" destOrd="0" presId="urn:microsoft.com/office/officeart/2005/8/layout/process4"/>
    <dgm:cxn modelId="{6E5C58AC-5C11-40DD-B21D-4700A7C586A4}" type="presParOf" srcId="{DA8AF9BF-EBB5-4771-A793-F2064904945F}" destId="{1BA5C160-22BC-4BF9-AC35-516214C34A80}" srcOrd="4" destOrd="0" presId="urn:microsoft.com/office/officeart/2005/8/layout/process4"/>
    <dgm:cxn modelId="{2745B883-ADA6-4302-994E-95A49A9921E5}" type="presParOf" srcId="{1BA5C160-22BC-4BF9-AC35-516214C34A80}" destId="{9B5B67DD-2232-482B-A5FD-A3BD2F76B58F}" srcOrd="0" destOrd="0" presId="urn:microsoft.com/office/officeart/2005/8/layout/process4"/>
    <dgm:cxn modelId="{661EA1F8-4D5C-4AC5-875B-DCF8A12008E8}" type="presParOf" srcId="{DA8AF9BF-EBB5-4771-A793-F2064904945F}" destId="{BE6C0509-7BA4-48D4-B77B-19098E2C72E7}" srcOrd="5" destOrd="0" presId="urn:microsoft.com/office/officeart/2005/8/layout/process4"/>
    <dgm:cxn modelId="{79457F1B-7E71-45F1-8E73-12C93BE6119A}" type="presParOf" srcId="{DA8AF9BF-EBB5-4771-A793-F2064904945F}" destId="{DA97772B-DAF7-4529-9DCF-102E85A80DD7}" srcOrd="6" destOrd="0" presId="urn:microsoft.com/office/officeart/2005/8/layout/process4"/>
    <dgm:cxn modelId="{F4A7818D-16B2-4300-A44D-6B29BB0B3273}" type="presParOf" srcId="{DA97772B-DAF7-4529-9DCF-102E85A80DD7}" destId="{9E44C6F6-706D-4EEE-B32E-7DE1BDB7D5A7}" srcOrd="0" destOrd="0" presId="urn:microsoft.com/office/officeart/2005/8/layout/process4"/>
    <dgm:cxn modelId="{73E12DCF-8101-4EFE-937F-43051D560491}" type="presParOf" srcId="{DA8AF9BF-EBB5-4771-A793-F2064904945F}" destId="{3B42D983-3D9F-4778-881D-AA2468F89AF8}" srcOrd="7" destOrd="0" presId="urn:microsoft.com/office/officeart/2005/8/layout/process4"/>
    <dgm:cxn modelId="{2A4F2577-694A-4580-9941-18FFC8E3BE55}" type="presParOf" srcId="{DA8AF9BF-EBB5-4771-A793-F2064904945F}" destId="{0A0B739B-A4E1-4096-AD47-A1F8943BE50D}" srcOrd="8" destOrd="0" presId="urn:microsoft.com/office/officeart/2005/8/layout/process4"/>
    <dgm:cxn modelId="{E298EAD6-8607-44D5-9365-03B579259194}" type="presParOf" srcId="{0A0B739B-A4E1-4096-AD47-A1F8943BE50D}" destId="{A33FE99B-68E0-469C-842D-81EAFBF35989}" srcOrd="0" destOrd="0" presId="urn:microsoft.com/office/officeart/2005/8/layout/process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AF0AD6F-755A-4AA5-8114-2D9F79E3ABB6}"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AU"/>
        </a:p>
      </dgm:t>
    </dgm:pt>
    <dgm:pt modelId="{D1498CC1-74D7-4BB6-886C-107091F8DFF7}">
      <dgm:prSet/>
      <dgm:spPr/>
      <dgm:t>
        <a:bodyPr/>
        <a:lstStyle/>
        <a:p>
          <a:pPr rtl="0"/>
          <a:r>
            <a:rPr lang="en-AU" dirty="0" smtClean="0"/>
            <a:t>Design</a:t>
          </a:r>
          <a:endParaRPr lang="en-AU" dirty="0"/>
        </a:p>
      </dgm:t>
    </dgm:pt>
    <dgm:pt modelId="{E3C81A12-4A02-4055-8515-4CB56F9D6D51}" type="parTrans" cxnId="{250AE987-03C3-480A-9389-87BCDD54B16F}">
      <dgm:prSet/>
      <dgm:spPr/>
      <dgm:t>
        <a:bodyPr/>
        <a:lstStyle/>
        <a:p>
          <a:endParaRPr lang="en-AU"/>
        </a:p>
      </dgm:t>
    </dgm:pt>
    <dgm:pt modelId="{47948E9A-6BED-4915-9745-5BDC3FD07B87}" type="sibTrans" cxnId="{250AE987-03C3-480A-9389-87BCDD54B16F}">
      <dgm:prSet/>
      <dgm:spPr/>
      <dgm:t>
        <a:bodyPr/>
        <a:lstStyle/>
        <a:p>
          <a:endParaRPr lang="en-AU"/>
        </a:p>
      </dgm:t>
    </dgm:pt>
    <dgm:pt modelId="{C9ADF7DD-9464-4AD8-BBE5-163243C117D7}">
      <dgm:prSet/>
      <dgm:spPr/>
      <dgm:t>
        <a:bodyPr/>
        <a:lstStyle/>
        <a:p>
          <a:pPr rtl="0"/>
          <a:r>
            <a:rPr lang="en-AU" dirty="0" smtClean="0"/>
            <a:t>Understand the design brief</a:t>
          </a:r>
          <a:endParaRPr lang="en-AU" dirty="0"/>
        </a:p>
      </dgm:t>
    </dgm:pt>
    <dgm:pt modelId="{7F2B9B67-E990-4DA5-AA84-29612FF73D6A}" type="parTrans" cxnId="{2121067E-9E2A-4FB3-9B3F-9E2290048667}">
      <dgm:prSet/>
      <dgm:spPr/>
      <dgm:t>
        <a:bodyPr/>
        <a:lstStyle/>
        <a:p>
          <a:endParaRPr lang="en-AU"/>
        </a:p>
      </dgm:t>
    </dgm:pt>
    <dgm:pt modelId="{B2670777-2918-472A-B805-2C86C47BD30D}" type="sibTrans" cxnId="{2121067E-9E2A-4FB3-9B3F-9E2290048667}">
      <dgm:prSet/>
      <dgm:spPr/>
      <dgm:t>
        <a:bodyPr/>
        <a:lstStyle/>
        <a:p>
          <a:endParaRPr lang="en-AU"/>
        </a:p>
      </dgm:t>
    </dgm:pt>
    <dgm:pt modelId="{01A1DF96-A3C4-462D-A032-E6940061C3BC}">
      <dgm:prSet/>
      <dgm:spPr/>
      <dgm:t>
        <a:bodyPr/>
        <a:lstStyle/>
        <a:p>
          <a:pPr rtl="0"/>
          <a:r>
            <a:rPr lang="en-AU" dirty="0" smtClean="0"/>
            <a:t>Conceptualise the course as process</a:t>
          </a:r>
          <a:endParaRPr lang="en-AU" dirty="0"/>
        </a:p>
      </dgm:t>
    </dgm:pt>
    <dgm:pt modelId="{897ABD4F-9E04-4524-B19C-033CC6C94357}" type="parTrans" cxnId="{F7CCBD0C-B5BA-43D4-8F06-538E129573DE}">
      <dgm:prSet/>
      <dgm:spPr/>
      <dgm:t>
        <a:bodyPr/>
        <a:lstStyle/>
        <a:p>
          <a:endParaRPr lang="en-AU"/>
        </a:p>
      </dgm:t>
    </dgm:pt>
    <dgm:pt modelId="{F004D355-A43A-4150-86B6-0C4B6578AD49}" type="sibTrans" cxnId="{F7CCBD0C-B5BA-43D4-8F06-538E129573DE}">
      <dgm:prSet/>
      <dgm:spPr/>
      <dgm:t>
        <a:bodyPr/>
        <a:lstStyle/>
        <a:p>
          <a:endParaRPr lang="en-AU"/>
        </a:p>
      </dgm:t>
    </dgm:pt>
    <dgm:pt modelId="{FFD4CCA5-62C8-4B90-8DFF-988ED41A3015}">
      <dgm:prSet/>
      <dgm:spPr/>
      <dgm:t>
        <a:bodyPr/>
        <a:lstStyle/>
        <a:p>
          <a:pPr rtl="0"/>
          <a:r>
            <a:rPr lang="en-AU" dirty="0" smtClean="0"/>
            <a:t>Break down and elaborate the process to the individual ‘task’ level</a:t>
          </a:r>
          <a:endParaRPr lang="en-AU" dirty="0"/>
        </a:p>
      </dgm:t>
    </dgm:pt>
    <dgm:pt modelId="{DB193276-5D25-450B-8DC1-3603E5A17E25}" type="parTrans" cxnId="{F857641A-CEBE-44FF-BCC8-C7505C0935B6}">
      <dgm:prSet/>
      <dgm:spPr/>
      <dgm:t>
        <a:bodyPr/>
        <a:lstStyle/>
        <a:p>
          <a:endParaRPr lang="en-AU"/>
        </a:p>
      </dgm:t>
    </dgm:pt>
    <dgm:pt modelId="{E7006A60-1C7B-4716-AC2C-B0F0F48172AE}" type="sibTrans" cxnId="{F857641A-CEBE-44FF-BCC8-C7505C0935B6}">
      <dgm:prSet/>
      <dgm:spPr/>
      <dgm:t>
        <a:bodyPr/>
        <a:lstStyle/>
        <a:p>
          <a:endParaRPr lang="en-AU"/>
        </a:p>
      </dgm:t>
    </dgm:pt>
    <dgm:pt modelId="{17CD3856-3A6B-4D67-8539-A8E16247F500}">
      <dgm:prSet/>
      <dgm:spPr/>
      <dgm:t>
        <a:bodyPr/>
        <a:lstStyle/>
        <a:p>
          <a:pPr rtl="0"/>
          <a:r>
            <a:rPr lang="en-AU" dirty="0" smtClean="0"/>
            <a:t>Development: Bring the design to life</a:t>
          </a:r>
          <a:endParaRPr lang="en-AU" dirty="0"/>
        </a:p>
      </dgm:t>
    </dgm:pt>
    <dgm:pt modelId="{9A4DE878-0F3B-4703-B6D8-4E756598D091}" type="parTrans" cxnId="{7CF7FB10-E10B-48B2-A868-9A4CD425B4FF}">
      <dgm:prSet/>
      <dgm:spPr/>
      <dgm:t>
        <a:bodyPr/>
        <a:lstStyle/>
        <a:p>
          <a:endParaRPr lang="en-AU"/>
        </a:p>
      </dgm:t>
    </dgm:pt>
    <dgm:pt modelId="{C2FDEE08-88F9-420B-90F2-7BBE2CB153B9}" type="sibTrans" cxnId="{7CF7FB10-E10B-48B2-A868-9A4CD425B4FF}">
      <dgm:prSet/>
      <dgm:spPr/>
      <dgm:t>
        <a:bodyPr/>
        <a:lstStyle/>
        <a:p>
          <a:endParaRPr lang="en-AU"/>
        </a:p>
      </dgm:t>
    </dgm:pt>
    <dgm:pt modelId="{986C7A9F-0DC8-42A9-B4F5-EE411DE9D09C}">
      <dgm:prSet/>
      <dgm:spPr/>
      <dgm:t>
        <a:bodyPr/>
        <a:lstStyle/>
        <a:p>
          <a:pPr rtl="0"/>
          <a:r>
            <a:rPr lang="en-AU" dirty="0" smtClean="0"/>
            <a:t>Collect, develop and organise content</a:t>
          </a:r>
          <a:endParaRPr lang="en-AU" dirty="0"/>
        </a:p>
      </dgm:t>
    </dgm:pt>
    <dgm:pt modelId="{7A0C9C49-4389-4425-9500-4F29ECBE5424}" type="parTrans" cxnId="{0BF7E312-1A0C-4CAA-911B-3835C3A6298F}">
      <dgm:prSet/>
      <dgm:spPr/>
      <dgm:t>
        <a:bodyPr/>
        <a:lstStyle/>
        <a:p>
          <a:endParaRPr lang="en-AU"/>
        </a:p>
      </dgm:t>
    </dgm:pt>
    <dgm:pt modelId="{4CB202D6-D549-46AB-9764-E4C4368E30A8}" type="sibTrans" cxnId="{0BF7E312-1A0C-4CAA-911B-3835C3A6298F}">
      <dgm:prSet/>
      <dgm:spPr/>
      <dgm:t>
        <a:bodyPr/>
        <a:lstStyle/>
        <a:p>
          <a:endParaRPr lang="en-AU"/>
        </a:p>
      </dgm:t>
    </dgm:pt>
    <dgm:pt modelId="{094C2F5A-03CA-4D8E-99F3-8FB6954EDB22}">
      <dgm:prSet/>
      <dgm:spPr/>
      <dgm:t>
        <a:bodyPr/>
        <a:lstStyle/>
        <a:p>
          <a:pPr rtl="0"/>
          <a:r>
            <a:rPr lang="en-AU" dirty="0" smtClean="0"/>
            <a:t>Develop integrated course materials to support and facilitate learning activity, i.e. Write learning tasks</a:t>
          </a:r>
          <a:endParaRPr lang="en-AU" dirty="0"/>
        </a:p>
      </dgm:t>
    </dgm:pt>
    <dgm:pt modelId="{31ED3E69-6D1B-4319-A6D8-4BEC3829AA9B}" type="parTrans" cxnId="{69019AFF-233B-4E48-B6D5-4866E6211325}">
      <dgm:prSet/>
      <dgm:spPr/>
      <dgm:t>
        <a:bodyPr/>
        <a:lstStyle/>
        <a:p>
          <a:endParaRPr lang="en-AU"/>
        </a:p>
      </dgm:t>
    </dgm:pt>
    <dgm:pt modelId="{3441495D-2522-40C3-B3C8-FB998AEC8C90}" type="sibTrans" cxnId="{69019AFF-233B-4E48-B6D5-4866E6211325}">
      <dgm:prSet/>
      <dgm:spPr/>
      <dgm:t>
        <a:bodyPr/>
        <a:lstStyle/>
        <a:p>
          <a:endParaRPr lang="en-AU"/>
        </a:p>
      </dgm:t>
    </dgm:pt>
    <dgm:pt modelId="{17F6E1E4-A241-4099-B9CF-7D930C42E2E8}">
      <dgm:prSet/>
      <dgm:spPr/>
      <dgm:t>
        <a:bodyPr/>
        <a:lstStyle/>
        <a:p>
          <a:pPr rtl="0"/>
          <a:r>
            <a:rPr lang="en-AU" dirty="0" smtClean="0"/>
            <a:t>Set up learning environments</a:t>
          </a:r>
          <a:endParaRPr lang="en-AU" dirty="0"/>
        </a:p>
      </dgm:t>
    </dgm:pt>
    <dgm:pt modelId="{3A5D1E78-B878-4312-BC2F-8D539B579391}" type="parTrans" cxnId="{DC2F3DF2-C491-4E7C-9221-886402E43B1C}">
      <dgm:prSet/>
      <dgm:spPr/>
      <dgm:t>
        <a:bodyPr/>
        <a:lstStyle/>
        <a:p>
          <a:endParaRPr lang="en-AU"/>
        </a:p>
      </dgm:t>
    </dgm:pt>
    <dgm:pt modelId="{DE90E38F-1999-48C8-B2A6-E2723AEEE0DC}" type="sibTrans" cxnId="{DC2F3DF2-C491-4E7C-9221-886402E43B1C}">
      <dgm:prSet/>
      <dgm:spPr/>
      <dgm:t>
        <a:bodyPr/>
        <a:lstStyle/>
        <a:p>
          <a:endParaRPr lang="en-AU"/>
        </a:p>
      </dgm:t>
    </dgm:pt>
    <dgm:pt modelId="{C6E60B23-69E9-49F5-8C53-8C0D471A0955}">
      <dgm:prSet/>
      <dgm:spPr/>
      <dgm:t>
        <a:bodyPr/>
        <a:lstStyle/>
        <a:p>
          <a:pPr rtl="0"/>
          <a:r>
            <a:rPr lang="en-AU" dirty="0" smtClean="0"/>
            <a:t>Create a ‘complete’ course (ready for learners)</a:t>
          </a:r>
          <a:endParaRPr lang="en-AU" dirty="0"/>
        </a:p>
      </dgm:t>
    </dgm:pt>
    <dgm:pt modelId="{2178D250-FFCD-45D6-A5E7-8B9380C6D970}" type="parTrans" cxnId="{5F82036A-C515-4C37-BBA7-E7203D2ECA9A}">
      <dgm:prSet/>
      <dgm:spPr/>
      <dgm:t>
        <a:bodyPr/>
        <a:lstStyle/>
        <a:p>
          <a:endParaRPr lang="en-AU"/>
        </a:p>
      </dgm:t>
    </dgm:pt>
    <dgm:pt modelId="{F55E4F6F-7E7F-4502-BA08-925143509377}" type="sibTrans" cxnId="{5F82036A-C515-4C37-BBA7-E7203D2ECA9A}">
      <dgm:prSet/>
      <dgm:spPr/>
      <dgm:t>
        <a:bodyPr/>
        <a:lstStyle/>
        <a:p>
          <a:endParaRPr lang="en-AU"/>
        </a:p>
      </dgm:t>
    </dgm:pt>
    <dgm:pt modelId="{869B0B3D-ADEC-43AF-86C5-59A04A34D644}">
      <dgm:prSet/>
      <dgm:spPr/>
      <dgm:t>
        <a:bodyPr/>
        <a:lstStyle/>
        <a:p>
          <a:pPr rtl="0"/>
          <a:r>
            <a:rPr lang="en-AU" dirty="0" smtClean="0"/>
            <a:t>Design to facilitate, support productive activity</a:t>
          </a:r>
          <a:endParaRPr lang="en-AU" dirty="0"/>
        </a:p>
      </dgm:t>
    </dgm:pt>
    <dgm:pt modelId="{9E93AB3B-3E8A-4334-8A39-3AA8077EF005}" type="parTrans" cxnId="{41B1CB88-0899-4264-AFC3-0D1059343C16}">
      <dgm:prSet/>
      <dgm:spPr/>
    </dgm:pt>
    <dgm:pt modelId="{BE9038E8-3FA3-4EF8-8D62-66759A806450}" type="sibTrans" cxnId="{41B1CB88-0899-4264-AFC3-0D1059343C16}">
      <dgm:prSet/>
      <dgm:spPr/>
    </dgm:pt>
    <dgm:pt modelId="{F7FC2A58-B5AE-4A65-A740-6682DC832FDA}" type="pres">
      <dgm:prSet presAssocID="{3AF0AD6F-755A-4AA5-8114-2D9F79E3ABB6}" presName="Name0" presStyleCnt="0">
        <dgm:presLayoutVars>
          <dgm:dir/>
          <dgm:animLvl val="lvl"/>
          <dgm:resizeHandles val="exact"/>
        </dgm:presLayoutVars>
      </dgm:prSet>
      <dgm:spPr/>
      <dgm:t>
        <a:bodyPr/>
        <a:lstStyle/>
        <a:p>
          <a:endParaRPr lang="en-AU"/>
        </a:p>
      </dgm:t>
    </dgm:pt>
    <dgm:pt modelId="{DBB43052-CF2E-4655-824A-D3F578B3B2CA}" type="pres">
      <dgm:prSet presAssocID="{D1498CC1-74D7-4BB6-886C-107091F8DFF7}" presName="linNode" presStyleCnt="0"/>
      <dgm:spPr/>
    </dgm:pt>
    <dgm:pt modelId="{590D42AD-0938-480D-8E32-205E02B62C44}" type="pres">
      <dgm:prSet presAssocID="{D1498CC1-74D7-4BB6-886C-107091F8DFF7}" presName="parentText" presStyleLbl="node1" presStyleIdx="0" presStyleCnt="2">
        <dgm:presLayoutVars>
          <dgm:chMax val="1"/>
          <dgm:bulletEnabled val="1"/>
        </dgm:presLayoutVars>
      </dgm:prSet>
      <dgm:spPr/>
      <dgm:t>
        <a:bodyPr/>
        <a:lstStyle/>
        <a:p>
          <a:endParaRPr lang="en-AU"/>
        </a:p>
      </dgm:t>
    </dgm:pt>
    <dgm:pt modelId="{FD14E97B-9823-4855-B5F7-7CEF3284ABD1}" type="pres">
      <dgm:prSet presAssocID="{D1498CC1-74D7-4BB6-886C-107091F8DFF7}" presName="descendantText" presStyleLbl="alignAccFollowNode1" presStyleIdx="0" presStyleCnt="2">
        <dgm:presLayoutVars>
          <dgm:bulletEnabled val="1"/>
        </dgm:presLayoutVars>
      </dgm:prSet>
      <dgm:spPr/>
      <dgm:t>
        <a:bodyPr/>
        <a:lstStyle/>
        <a:p>
          <a:endParaRPr lang="en-AU"/>
        </a:p>
      </dgm:t>
    </dgm:pt>
    <dgm:pt modelId="{63C0B65B-5199-463F-8437-590E9A0D9DF1}" type="pres">
      <dgm:prSet presAssocID="{47948E9A-6BED-4915-9745-5BDC3FD07B87}" presName="sp" presStyleCnt="0"/>
      <dgm:spPr/>
    </dgm:pt>
    <dgm:pt modelId="{994F1614-C506-424D-8F7E-3D7854CD2A69}" type="pres">
      <dgm:prSet presAssocID="{17CD3856-3A6B-4D67-8539-A8E16247F500}" presName="linNode" presStyleCnt="0"/>
      <dgm:spPr/>
    </dgm:pt>
    <dgm:pt modelId="{70DBBDF8-E21C-4EB1-B5FF-75ABD924F43B}" type="pres">
      <dgm:prSet presAssocID="{17CD3856-3A6B-4D67-8539-A8E16247F500}" presName="parentText" presStyleLbl="node1" presStyleIdx="1" presStyleCnt="2">
        <dgm:presLayoutVars>
          <dgm:chMax val="1"/>
          <dgm:bulletEnabled val="1"/>
        </dgm:presLayoutVars>
      </dgm:prSet>
      <dgm:spPr/>
      <dgm:t>
        <a:bodyPr/>
        <a:lstStyle/>
        <a:p>
          <a:endParaRPr lang="en-AU"/>
        </a:p>
      </dgm:t>
    </dgm:pt>
    <dgm:pt modelId="{382F85B3-4C81-4E1E-8D25-E007A4CD94E3}" type="pres">
      <dgm:prSet presAssocID="{17CD3856-3A6B-4D67-8539-A8E16247F500}" presName="descendantText" presStyleLbl="alignAccFollowNode1" presStyleIdx="1" presStyleCnt="2">
        <dgm:presLayoutVars>
          <dgm:bulletEnabled val="1"/>
        </dgm:presLayoutVars>
      </dgm:prSet>
      <dgm:spPr/>
      <dgm:t>
        <a:bodyPr/>
        <a:lstStyle/>
        <a:p>
          <a:endParaRPr lang="en-AU"/>
        </a:p>
      </dgm:t>
    </dgm:pt>
  </dgm:ptLst>
  <dgm:cxnLst>
    <dgm:cxn modelId="{F857641A-CEBE-44FF-BCC8-C7505C0935B6}" srcId="{D1498CC1-74D7-4BB6-886C-107091F8DFF7}" destId="{FFD4CCA5-62C8-4B90-8DFF-988ED41A3015}" srcOrd="2" destOrd="0" parTransId="{DB193276-5D25-450B-8DC1-3603E5A17E25}" sibTransId="{E7006A60-1C7B-4716-AC2C-B0F0F48172AE}"/>
    <dgm:cxn modelId="{F7A3C084-AD9A-4F7D-8D56-1287E66B0073}" type="presOf" srcId="{986C7A9F-0DC8-42A9-B4F5-EE411DE9D09C}" destId="{382F85B3-4C81-4E1E-8D25-E007A4CD94E3}" srcOrd="0" destOrd="0" presId="urn:microsoft.com/office/officeart/2005/8/layout/vList5"/>
    <dgm:cxn modelId="{AFF9E3AD-51F5-42F5-954A-1A444E68DABB}" type="presOf" srcId="{C6E60B23-69E9-49F5-8C53-8C0D471A0955}" destId="{382F85B3-4C81-4E1E-8D25-E007A4CD94E3}" srcOrd="0" destOrd="3" presId="urn:microsoft.com/office/officeart/2005/8/layout/vList5"/>
    <dgm:cxn modelId="{69019AFF-233B-4E48-B6D5-4866E6211325}" srcId="{17CD3856-3A6B-4D67-8539-A8E16247F500}" destId="{094C2F5A-03CA-4D8E-99F3-8FB6954EDB22}" srcOrd="1" destOrd="0" parTransId="{31ED3E69-6D1B-4319-A6D8-4BEC3829AA9B}" sibTransId="{3441495D-2522-40C3-B3C8-FB998AEC8C90}"/>
    <dgm:cxn modelId="{DC2F3DF2-C491-4E7C-9221-886402E43B1C}" srcId="{17CD3856-3A6B-4D67-8539-A8E16247F500}" destId="{17F6E1E4-A241-4099-B9CF-7D930C42E2E8}" srcOrd="2" destOrd="0" parTransId="{3A5D1E78-B878-4312-BC2F-8D539B579391}" sibTransId="{DE90E38F-1999-48C8-B2A6-E2723AEEE0DC}"/>
    <dgm:cxn modelId="{7284E365-7FD4-4D64-9DE4-2960552C1BC3}" type="presOf" srcId="{094C2F5A-03CA-4D8E-99F3-8FB6954EDB22}" destId="{382F85B3-4C81-4E1E-8D25-E007A4CD94E3}" srcOrd="0" destOrd="1" presId="urn:microsoft.com/office/officeart/2005/8/layout/vList5"/>
    <dgm:cxn modelId="{F7CCBD0C-B5BA-43D4-8F06-538E129573DE}" srcId="{D1498CC1-74D7-4BB6-886C-107091F8DFF7}" destId="{01A1DF96-A3C4-462D-A032-E6940061C3BC}" srcOrd="1" destOrd="0" parTransId="{897ABD4F-9E04-4524-B19C-033CC6C94357}" sibTransId="{F004D355-A43A-4150-86B6-0C4B6578AD49}"/>
    <dgm:cxn modelId="{6ECC22BD-BDA0-4485-9777-CA5C77ADB77C}" type="presOf" srcId="{17CD3856-3A6B-4D67-8539-A8E16247F500}" destId="{70DBBDF8-E21C-4EB1-B5FF-75ABD924F43B}" srcOrd="0" destOrd="0" presId="urn:microsoft.com/office/officeart/2005/8/layout/vList5"/>
    <dgm:cxn modelId="{5EF45242-3050-40A9-AF45-A751081B495D}" type="presOf" srcId="{01A1DF96-A3C4-462D-A032-E6940061C3BC}" destId="{FD14E97B-9823-4855-B5F7-7CEF3284ABD1}" srcOrd="0" destOrd="1" presId="urn:microsoft.com/office/officeart/2005/8/layout/vList5"/>
    <dgm:cxn modelId="{7CF7FB10-E10B-48B2-A868-9A4CD425B4FF}" srcId="{3AF0AD6F-755A-4AA5-8114-2D9F79E3ABB6}" destId="{17CD3856-3A6B-4D67-8539-A8E16247F500}" srcOrd="1" destOrd="0" parTransId="{9A4DE878-0F3B-4703-B6D8-4E756598D091}" sibTransId="{C2FDEE08-88F9-420B-90F2-7BBE2CB153B9}"/>
    <dgm:cxn modelId="{5F82036A-C515-4C37-BBA7-E7203D2ECA9A}" srcId="{17CD3856-3A6B-4D67-8539-A8E16247F500}" destId="{C6E60B23-69E9-49F5-8C53-8C0D471A0955}" srcOrd="3" destOrd="0" parTransId="{2178D250-FFCD-45D6-A5E7-8B9380C6D970}" sibTransId="{F55E4F6F-7E7F-4502-BA08-925143509377}"/>
    <dgm:cxn modelId="{4CD39FB5-C78E-44AD-9572-BEAF3A406BB5}" type="presOf" srcId="{17F6E1E4-A241-4099-B9CF-7D930C42E2E8}" destId="{382F85B3-4C81-4E1E-8D25-E007A4CD94E3}" srcOrd="0" destOrd="2" presId="urn:microsoft.com/office/officeart/2005/8/layout/vList5"/>
    <dgm:cxn modelId="{0BF7E312-1A0C-4CAA-911B-3835C3A6298F}" srcId="{17CD3856-3A6B-4D67-8539-A8E16247F500}" destId="{986C7A9F-0DC8-42A9-B4F5-EE411DE9D09C}" srcOrd="0" destOrd="0" parTransId="{7A0C9C49-4389-4425-9500-4F29ECBE5424}" sibTransId="{4CB202D6-D549-46AB-9764-E4C4368E30A8}"/>
    <dgm:cxn modelId="{EC65501A-110C-41F2-938C-479F7C0EA222}" type="presOf" srcId="{C9ADF7DD-9464-4AD8-BBE5-163243C117D7}" destId="{FD14E97B-9823-4855-B5F7-7CEF3284ABD1}" srcOrd="0" destOrd="0" presId="urn:microsoft.com/office/officeart/2005/8/layout/vList5"/>
    <dgm:cxn modelId="{57E82B63-29A0-474C-B640-E23962B18961}" type="presOf" srcId="{869B0B3D-ADEC-43AF-86C5-59A04A34D644}" destId="{FD14E97B-9823-4855-B5F7-7CEF3284ABD1}" srcOrd="0" destOrd="3" presId="urn:microsoft.com/office/officeart/2005/8/layout/vList5"/>
    <dgm:cxn modelId="{146439FD-4AEA-404A-B64B-48CFDD854BCC}" type="presOf" srcId="{D1498CC1-74D7-4BB6-886C-107091F8DFF7}" destId="{590D42AD-0938-480D-8E32-205E02B62C44}" srcOrd="0" destOrd="0" presId="urn:microsoft.com/office/officeart/2005/8/layout/vList5"/>
    <dgm:cxn modelId="{61E7463D-CE78-43D1-9594-77CAAEEE216D}" type="presOf" srcId="{3AF0AD6F-755A-4AA5-8114-2D9F79E3ABB6}" destId="{F7FC2A58-B5AE-4A65-A740-6682DC832FDA}" srcOrd="0" destOrd="0" presId="urn:microsoft.com/office/officeart/2005/8/layout/vList5"/>
    <dgm:cxn modelId="{524E578D-DF18-4BEB-B6BD-6F3B26EEDBE5}" type="presOf" srcId="{FFD4CCA5-62C8-4B90-8DFF-988ED41A3015}" destId="{FD14E97B-9823-4855-B5F7-7CEF3284ABD1}" srcOrd="0" destOrd="2" presId="urn:microsoft.com/office/officeart/2005/8/layout/vList5"/>
    <dgm:cxn modelId="{41B1CB88-0899-4264-AFC3-0D1059343C16}" srcId="{D1498CC1-74D7-4BB6-886C-107091F8DFF7}" destId="{869B0B3D-ADEC-43AF-86C5-59A04A34D644}" srcOrd="3" destOrd="0" parTransId="{9E93AB3B-3E8A-4334-8A39-3AA8077EF005}" sibTransId="{BE9038E8-3FA3-4EF8-8D62-66759A806450}"/>
    <dgm:cxn modelId="{2121067E-9E2A-4FB3-9B3F-9E2290048667}" srcId="{D1498CC1-74D7-4BB6-886C-107091F8DFF7}" destId="{C9ADF7DD-9464-4AD8-BBE5-163243C117D7}" srcOrd="0" destOrd="0" parTransId="{7F2B9B67-E990-4DA5-AA84-29612FF73D6A}" sibTransId="{B2670777-2918-472A-B805-2C86C47BD30D}"/>
    <dgm:cxn modelId="{250AE987-03C3-480A-9389-87BCDD54B16F}" srcId="{3AF0AD6F-755A-4AA5-8114-2D9F79E3ABB6}" destId="{D1498CC1-74D7-4BB6-886C-107091F8DFF7}" srcOrd="0" destOrd="0" parTransId="{E3C81A12-4A02-4055-8515-4CB56F9D6D51}" sibTransId="{47948E9A-6BED-4915-9745-5BDC3FD07B87}"/>
    <dgm:cxn modelId="{8AA94F3E-B973-42FD-BFDE-6FA1B15EB840}" type="presParOf" srcId="{F7FC2A58-B5AE-4A65-A740-6682DC832FDA}" destId="{DBB43052-CF2E-4655-824A-D3F578B3B2CA}" srcOrd="0" destOrd="0" presId="urn:microsoft.com/office/officeart/2005/8/layout/vList5"/>
    <dgm:cxn modelId="{6E6A4A71-0D64-4760-9544-C2197D30CC36}" type="presParOf" srcId="{DBB43052-CF2E-4655-824A-D3F578B3B2CA}" destId="{590D42AD-0938-480D-8E32-205E02B62C44}" srcOrd="0" destOrd="0" presId="urn:microsoft.com/office/officeart/2005/8/layout/vList5"/>
    <dgm:cxn modelId="{6C19F347-FFAD-47EC-98F0-63DC628C9FE6}" type="presParOf" srcId="{DBB43052-CF2E-4655-824A-D3F578B3B2CA}" destId="{FD14E97B-9823-4855-B5F7-7CEF3284ABD1}" srcOrd="1" destOrd="0" presId="urn:microsoft.com/office/officeart/2005/8/layout/vList5"/>
    <dgm:cxn modelId="{EDA99627-6D01-40E7-8FE0-4BEFC07A4E84}" type="presParOf" srcId="{F7FC2A58-B5AE-4A65-A740-6682DC832FDA}" destId="{63C0B65B-5199-463F-8437-590E9A0D9DF1}" srcOrd="1" destOrd="0" presId="urn:microsoft.com/office/officeart/2005/8/layout/vList5"/>
    <dgm:cxn modelId="{CCD95477-73A1-401C-8D41-0BDAC3AB07AB}" type="presParOf" srcId="{F7FC2A58-B5AE-4A65-A740-6682DC832FDA}" destId="{994F1614-C506-424D-8F7E-3D7854CD2A69}" srcOrd="2" destOrd="0" presId="urn:microsoft.com/office/officeart/2005/8/layout/vList5"/>
    <dgm:cxn modelId="{E75D57C3-7601-40E5-995E-F0BC7512B29B}" type="presParOf" srcId="{994F1614-C506-424D-8F7E-3D7854CD2A69}" destId="{70DBBDF8-E21C-4EB1-B5FF-75ABD924F43B}" srcOrd="0" destOrd="0" presId="urn:microsoft.com/office/officeart/2005/8/layout/vList5"/>
    <dgm:cxn modelId="{21BFE900-94D7-4E8C-A023-AFCBC2536A17}" type="presParOf" srcId="{994F1614-C506-424D-8F7E-3D7854CD2A69}" destId="{382F85B3-4C81-4E1E-8D25-E007A4CD94E3}"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DB97BC1-AB71-42F7-8A91-027B347CCE6E}">
      <dsp:nvSpPr>
        <dsp:cNvPr id="0" name=""/>
        <dsp:cNvSpPr/>
      </dsp:nvSpPr>
      <dsp:spPr>
        <a:xfrm rot="10800000">
          <a:off x="1809834" y="1167"/>
          <a:ext cx="5472684" cy="1968071"/>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67865" tIns="95250" rIns="177800" bIns="95250" numCol="1" spcCol="1270" anchor="ctr" anchorCtr="0">
          <a:noAutofit/>
        </a:bodyPr>
        <a:lstStyle/>
        <a:p>
          <a:pPr lvl="0" algn="ctr" defTabSz="1111250" rtl="0">
            <a:lnSpc>
              <a:spcPct val="90000"/>
            </a:lnSpc>
            <a:spcBef>
              <a:spcPct val="0"/>
            </a:spcBef>
            <a:spcAft>
              <a:spcPct val="35000"/>
            </a:spcAft>
          </a:pPr>
          <a:r>
            <a:rPr lang="en-NZ" sz="2500" kern="1200" dirty="0" smtClean="0"/>
            <a:t>From Wikipedia…</a:t>
          </a:r>
          <a:r>
            <a:rPr lang="en-GB" sz="2500" kern="1200" dirty="0" smtClean="0"/>
            <a:t/>
          </a:r>
          <a:br>
            <a:rPr lang="en-GB" sz="2500" kern="1200" dirty="0" smtClean="0"/>
          </a:br>
          <a:r>
            <a:rPr lang="en-GB" sz="2500" kern="1200" dirty="0" smtClean="0"/>
            <a:t>… the practice of maximizing the effectiveness, efficiency and appeal of instruction and other learning experiences. </a:t>
          </a:r>
          <a:endParaRPr lang="en-GB" sz="2500" kern="1200" dirty="0"/>
        </a:p>
      </dsp:txBody>
      <dsp:txXfrm rot="10800000">
        <a:off x="1809834" y="1167"/>
        <a:ext cx="5472684" cy="1968071"/>
      </dsp:txXfrm>
    </dsp:sp>
    <dsp:sp modelId="{1E866916-16D0-43B9-A6AE-7F2267EDD93A}">
      <dsp:nvSpPr>
        <dsp:cNvPr id="0" name=""/>
        <dsp:cNvSpPr/>
      </dsp:nvSpPr>
      <dsp:spPr>
        <a:xfrm>
          <a:off x="935076" y="416627"/>
          <a:ext cx="1725507" cy="1624052"/>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3B0BAE2-1E77-4F20-8C29-35CBF632B356}">
      <dsp:nvSpPr>
        <dsp:cNvPr id="0" name=""/>
        <dsp:cNvSpPr/>
      </dsp:nvSpPr>
      <dsp:spPr>
        <a:xfrm rot="10800000">
          <a:off x="1870475" y="2556723"/>
          <a:ext cx="5472684" cy="1968071"/>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67865" tIns="95250" rIns="177800" bIns="95250" numCol="1" spcCol="1270" anchor="ctr" anchorCtr="0">
          <a:noAutofit/>
        </a:bodyPr>
        <a:lstStyle/>
        <a:p>
          <a:pPr lvl="0" algn="ctr" defTabSz="1111250" rtl="0">
            <a:lnSpc>
              <a:spcPct val="90000"/>
            </a:lnSpc>
            <a:spcBef>
              <a:spcPct val="0"/>
            </a:spcBef>
            <a:spcAft>
              <a:spcPct val="35000"/>
            </a:spcAft>
          </a:pPr>
          <a:r>
            <a:rPr lang="en-GB" sz="2500" kern="1200" dirty="0" smtClean="0"/>
            <a:t>From Ben...</a:t>
          </a:r>
          <a:br>
            <a:rPr lang="en-GB" sz="2500" kern="1200" dirty="0" smtClean="0"/>
          </a:br>
          <a:r>
            <a:rPr lang="en-GB" sz="2500" kern="1200" dirty="0" smtClean="0"/>
            <a:t>...a systematic approach to designing a course (program, etc).</a:t>
          </a:r>
          <a:endParaRPr lang="en-GB" sz="2500" kern="1200" dirty="0"/>
        </a:p>
      </dsp:txBody>
      <dsp:txXfrm rot="10800000">
        <a:off x="1870475" y="2556723"/>
        <a:ext cx="5472684" cy="1968071"/>
      </dsp:txXfrm>
    </dsp:sp>
    <dsp:sp modelId="{7CB71D1B-3526-4641-B481-D5A191BF392A}">
      <dsp:nvSpPr>
        <dsp:cNvPr id="0" name=""/>
        <dsp:cNvSpPr/>
      </dsp:nvSpPr>
      <dsp:spPr>
        <a:xfrm>
          <a:off x="886440" y="2556723"/>
          <a:ext cx="1968071" cy="1968071"/>
        </a:xfrm>
        <a:prstGeom prst="ellipse">
          <a:avLst/>
        </a:prstGeom>
        <a:blipFill rotWithShape="0">
          <a:blip xmlns:r="http://schemas.openxmlformats.org/officeDocument/2006/relationships" r:embed="rId2"/>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D886701-BBE2-47A3-AEA1-A1D204AA904B}">
      <dsp:nvSpPr>
        <dsp:cNvPr id="0" name=""/>
        <dsp:cNvSpPr/>
      </dsp:nvSpPr>
      <dsp:spPr>
        <a:xfrm>
          <a:off x="0" y="4389920"/>
          <a:ext cx="8229600" cy="72020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l" defTabSz="800100" rtl="0">
            <a:lnSpc>
              <a:spcPct val="90000"/>
            </a:lnSpc>
            <a:spcBef>
              <a:spcPct val="0"/>
            </a:spcBef>
            <a:spcAft>
              <a:spcPct val="35000"/>
            </a:spcAft>
          </a:pPr>
          <a:r>
            <a:rPr lang="en-AU" sz="1800" b="1" kern="1200" dirty="0" smtClean="0"/>
            <a:t>Evaluate</a:t>
          </a:r>
          <a:r>
            <a:rPr lang="en-AU" sz="1800" kern="1200" dirty="0" smtClean="0"/>
            <a:t> – make sure the materials achieved the desired goals</a:t>
          </a:r>
          <a:endParaRPr lang="en-AU" sz="1800" kern="1200" dirty="0"/>
        </a:p>
      </dsp:txBody>
      <dsp:txXfrm>
        <a:off x="0" y="4389920"/>
        <a:ext cx="8229600" cy="720203"/>
      </dsp:txXfrm>
    </dsp:sp>
    <dsp:sp modelId="{C66CF513-5AA4-4E9A-91CA-0CDEF5D2F164}">
      <dsp:nvSpPr>
        <dsp:cNvPr id="0" name=""/>
        <dsp:cNvSpPr/>
      </dsp:nvSpPr>
      <dsp:spPr>
        <a:xfrm rot="10800000">
          <a:off x="0" y="3293051"/>
          <a:ext cx="8229600" cy="1107672"/>
        </a:xfrm>
        <a:prstGeom prst="upArrowCallou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l" defTabSz="800100" rtl="0">
            <a:lnSpc>
              <a:spcPct val="90000"/>
            </a:lnSpc>
            <a:spcBef>
              <a:spcPct val="0"/>
            </a:spcBef>
            <a:spcAft>
              <a:spcPct val="35000"/>
            </a:spcAft>
          </a:pPr>
          <a:r>
            <a:rPr lang="en-AU" sz="1800" b="1" kern="1200" dirty="0" smtClean="0"/>
            <a:t>Implement</a:t>
          </a:r>
          <a:r>
            <a:rPr lang="en-AU" sz="1800" kern="1200" dirty="0" smtClean="0"/>
            <a:t> – deliver or distribute the instructional materials</a:t>
          </a:r>
          <a:endParaRPr lang="en-AU" sz="1800" kern="1200" dirty="0"/>
        </a:p>
      </dsp:txBody>
      <dsp:txXfrm rot="10800000">
        <a:off x="0" y="3293051"/>
        <a:ext cx="8229600" cy="1107672"/>
      </dsp:txXfrm>
    </dsp:sp>
    <dsp:sp modelId="{9B5B67DD-2232-482B-A5FD-A3BD2F76B58F}">
      <dsp:nvSpPr>
        <dsp:cNvPr id="0" name=""/>
        <dsp:cNvSpPr/>
      </dsp:nvSpPr>
      <dsp:spPr>
        <a:xfrm rot="10800000">
          <a:off x="0" y="2196182"/>
          <a:ext cx="8229600" cy="1107672"/>
        </a:xfrm>
        <a:prstGeom prst="upArrowCallou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l" defTabSz="800100" rtl="0">
            <a:lnSpc>
              <a:spcPct val="90000"/>
            </a:lnSpc>
            <a:spcBef>
              <a:spcPct val="0"/>
            </a:spcBef>
            <a:spcAft>
              <a:spcPct val="35000"/>
            </a:spcAft>
          </a:pPr>
          <a:r>
            <a:rPr lang="en-AU" sz="1800" b="1" kern="1200" dirty="0" smtClean="0"/>
            <a:t>Develop</a:t>
          </a:r>
          <a:r>
            <a:rPr lang="en-AU" sz="1800" kern="1200" dirty="0" smtClean="0"/>
            <a:t> – create materials, set up environments</a:t>
          </a:r>
          <a:endParaRPr lang="en-AU" sz="1800" kern="1200" dirty="0"/>
        </a:p>
      </dsp:txBody>
      <dsp:txXfrm rot="10800000">
        <a:off x="0" y="2196182"/>
        <a:ext cx="8229600" cy="1107672"/>
      </dsp:txXfrm>
    </dsp:sp>
    <dsp:sp modelId="{9E44C6F6-706D-4EEE-B32E-7DE1BDB7D5A7}">
      <dsp:nvSpPr>
        <dsp:cNvPr id="0" name=""/>
        <dsp:cNvSpPr/>
      </dsp:nvSpPr>
      <dsp:spPr>
        <a:xfrm rot="10800000">
          <a:off x="0" y="1099313"/>
          <a:ext cx="8229600" cy="1107672"/>
        </a:xfrm>
        <a:prstGeom prst="upArrowCallou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l" defTabSz="800100" rtl="0">
            <a:lnSpc>
              <a:spcPct val="90000"/>
            </a:lnSpc>
            <a:spcBef>
              <a:spcPct val="0"/>
            </a:spcBef>
            <a:spcAft>
              <a:spcPct val="35000"/>
            </a:spcAft>
          </a:pPr>
          <a:r>
            <a:rPr lang="en-AU" sz="1800" b="1" kern="1200" dirty="0" smtClean="0"/>
            <a:t>Design</a:t>
          </a:r>
          <a:r>
            <a:rPr lang="en-AU" sz="1800" kern="1200" dirty="0" smtClean="0"/>
            <a:t> – define learning objectives, assessment, choose an instructional approach</a:t>
          </a:r>
          <a:endParaRPr lang="en-AU" sz="1800" kern="1200" dirty="0"/>
        </a:p>
      </dsp:txBody>
      <dsp:txXfrm rot="10800000">
        <a:off x="0" y="1099313"/>
        <a:ext cx="8229600" cy="1107672"/>
      </dsp:txXfrm>
    </dsp:sp>
    <dsp:sp modelId="{A33FE99B-68E0-469C-842D-81EAFBF35989}">
      <dsp:nvSpPr>
        <dsp:cNvPr id="0" name=""/>
        <dsp:cNvSpPr/>
      </dsp:nvSpPr>
      <dsp:spPr>
        <a:xfrm rot="10800000">
          <a:off x="0" y="2443"/>
          <a:ext cx="8229600" cy="1107672"/>
        </a:xfrm>
        <a:prstGeom prst="upArrowCallou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l" defTabSz="800100" rtl="0">
            <a:lnSpc>
              <a:spcPct val="90000"/>
            </a:lnSpc>
            <a:spcBef>
              <a:spcPct val="0"/>
            </a:spcBef>
            <a:spcAft>
              <a:spcPct val="35000"/>
            </a:spcAft>
          </a:pPr>
          <a:r>
            <a:rPr lang="en-AU" sz="1800" b="1" kern="1200" dirty="0" smtClean="0"/>
            <a:t>Analyse </a:t>
          </a:r>
          <a:r>
            <a:rPr lang="en-AU" sz="1800" kern="1200" dirty="0" smtClean="0"/>
            <a:t>– analyse learner characteristics, task to be learned, etc.</a:t>
          </a:r>
          <a:endParaRPr lang="en-AU" sz="1800" kern="1200" dirty="0"/>
        </a:p>
      </dsp:txBody>
      <dsp:txXfrm rot="10800000">
        <a:off x="0" y="2443"/>
        <a:ext cx="8229600" cy="1107672"/>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D14E97B-9823-4855-B5F7-7CEF3284ABD1}">
      <dsp:nvSpPr>
        <dsp:cNvPr id="0" name=""/>
        <dsp:cNvSpPr/>
      </dsp:nvSpPr>
      <dsp:spPr>
        <a:xfrm rot="5400000">
          <a:off x="4713034" y="-1529550"/>
          <a:ext cx="1766186"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rtl="0">
            <a:lnSpc>
              <a:spcPct val="90000"/>
            </a:lnSpc>
            <a:spcBef>
              <a:spcPct val="0"/>
            </a:spcBef>
            <a:spcAft>
              <a:spcPct val="15000"/>
            </a:spcAft>
            <a:buChar char="••"/>
          </a:pPr>
          <a:r>
            <a:rPr lang="en-AU" sz="1800" kern="1200" dirty="0" smtClean="0"/>
            <a:t>Understand the design brief</a:t>
          </a:r>
          <a:endParaRPr lang="en-AU" sz="1800" kern="1200" dirty="0"/>
        </a:p>
        <a:p>
          <a:pPr marL="171450" lvl="1" indent="-171450" algn="l" defTabSz="800100" rtl="0">
            <a:lnSpc>
              <a:spcPct val="90000"/>
            </a:lnSpc>
            <a:spcBef>
              <a:spcPct val="0"/>
            </a:spcBef>
            <a:spcAft>
              <a:spcPct val="15000"/>
            </a:spcAft>
            <a:buChar char="••"/>
          </a:pPr>
          <a:r>
            <a:rPr lang="en-AU" sz="1800" kern="1200" dirty="0" smtClean="0"/>
            <a:t>Conceptualise the course as process</a:t>
          </a:r>
          <a:endParaRPr lang="en-AU" sz="1800" kern="1200" dirty="0"/>
        </a:p>
        <a:p>
          <a:pPr marL="171450" lvl="1" indent="-171450" algn="l" defTabSz="800100" rtl="0">
            <a:lnSpc>
              <a:spcPct val="90000"/>
            </a:lnSpc>
            <a:spcBef>
              <a:spcPct val="0"/>
            </a:spcBef>
            <a:spcAft>
              <a:spcPct val="15000"/>
            </a:spcAft>
            <a:buChar char="••"/>
          </a:pPr>
          <a:r>
            <a:rPr lang="en-AU" sz="1800" kern="1200" dirty="0" smtClean="0"/>
            <a:t>Break down and elaborate the process to the individual ‘task’ level</a:t>
          </a:r>
          <a:endParaRPr lang="en-AU" sz="1800" kern="1200" dirty="0"/>
        </a:p>
        <a:p>
          <a:pPr marL="171450" lvl="1" indent="-171450" algn="l" defTabSz="800100" rtl="0">
            <a:lnSpc>
              <a:spcPct val="90000"/>
            </a:lnSpc>
            <a:spcBef>
              <a:spcPct val="0"/>
            </a:spcBef>
            <a:spcAft>
              <a:spcPct val="15000"/>
            </a:spcAft>
            <a:buChar char="••"/>
          </a:pPr>
          <a:r>
            <a:rPr lang="en-AU" sz="1800" kern="1200" dirty="0" smtClean="0"/>
            <a:t>Design to facilitate, support productive activity</a:t>
          </a:r>
          <a:endParaRPr lang="en-AU" sz="1800" kern="1200" dirty="0"/>
        </a:p>
      </dsp:txBody>
      <dsp:txXfrm rot="5400000">
        <a:off x="4713034" y="-1529550"/>
        <a:ext cx="1766186" cy="5266944"/>
      </dsp:txXfrm>
    </dsp:sp>
    <dsp:sp modelId="{590D42AD-0938-480D-8E32-205E02B62C44}">
      <dsp:nvSpPr>
        <dsp:cNvPr id="0" name=""/>
        <dsp:cNvSpPr/>
      </dsp:nvSpPr>
      <dsp:spPr>
        <a:xfrm>
          <a:off x="0" y="55"/>
          <a:ext cx="2962656" cy="220773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lvl="0" algn="ctr" defTabSz="1466850" rtl="0">
            <a:lnSpc>
              <a:spcPct val="90000"/>
            </a:lnSpc>
            <a:spcBef>
              <a:spcPct val="0"/>
            </a:spcBef>
            <a:spcAft>
              <a:spcPct val="35000"/>
            </a:spcAft>
          </a:pPr>
          <a:r>
            <a:rPr lang="en-AU" sz="3300" kern="1200" dirty="0" smtClean="0"/>
            <a:t>Design</a:t>
          </a:r>
          <a:endParaRPr lang="en-AU" sz="3300" kern="1200" dirty="0"/>
        </a:p>
      </dsp:txBody>
      <dsp:txXfrm>
        <a:off x="0" y="55"/>
        <a:ext cx="2962656" cy="2207732"/>
      </dsp:txXfrm>
    </dsp:sp>
    <dsp:sp modelId="{382F85B3-4C81-4E1E-8D25-E007A4CD94E3}">
      <dsp:nvSpPr>
        <dsp:cNvPr id="0" name=""/>
        <dsp:cNvSpPr/>
      </dsp:nvSpPr>
      <dsp:spPr>
        <a:xfrm rot="5400000">
          <a:off x="4713034" y="788569"/>
          <a:ext cx="1766186"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rtl="0">
            <a:lnSpc>
              <a:spcPct val="90000"/>
            </a:lnSpc>
            <a:spcBef>
              <a:spcPct val="0"/>
            </a:spcBef>
            <a:spcAft>
              <a:spcPct val="15000"/>
            </a:spcAft>
            <a:buChar char="••"/>
          </a:pPr>
          <a:r>
            <a:rPr lang="en-AU" sz="1800" kern="1200" dirty="0" smtClean="0"/>
            <a:t>Collect, develop and organise content</a:t>
          </a:r>
          <a:endParaRPr lang="en-AU" sz="1800" kern="1200" dirty="0"/>
        </a:p>
        <a:p>
          <a:pPr marL="171450" lvl="1" indent="-171450" algn="l" defTabSz="800100" rtl="0">
            <a:lnSpc>
              <a:spcPct val="90000"/>
            </a:lnSpc>
            <a:spcBef>
              <a:spcPct val="0"/>
            </a:spcBef>
            <a:spcAft>
              <a:spcPct val="15000"/>
            </a:spcAft>
            <a:buChar char="••"/>
          </a:pPr>
          <a:r>
            <a:rPr lang="en-AU" sz="1800" kern="1200" dirty="0" smtClean="0"/>
            <a:t>Develop integrated course materials to support and facilitate learning activity, i.e. Write learning tasks</a:t>
          </a:r>
          <a:endParaRPr lang="en-AU" sz="1800" kern="1200" dirty="0"/>
        </a:p>
        <a:p>
          <a:pPr marL="171450" lvl="1" indent="-171450" algn="l" defTabSz="800100" rtl="0">
            <a:lnSpc>
              <a:spcPct val="90000"/>
            </a:lnSpc>
            <a:spcBef>
              <a:spcPct val="0"/>
            </a:spcBef>
            <a:spcAft>
              <a:spcPct val="15000"/>
            </a:spcAft>
            <a:buChar char="••"/>
          </a:pPr>
          <a:r>
            <a:rPr lang="en-AU" sz="1800" kern="1200" dirty="0" smtClean="0"/>
            <a:t>Set up learning environments</a:t>
          </a:r>
          <a:endParaRPr lang="en-AU" sz="1800" kern="1200" dirty="0"/>
        </a:p>
        <a:p>
          <a:pPr marL="171450" lvl="1" indent="-171450" algn="l" defTabSz="800100" rtl="0">
            <a:lnSpc>
              <a:spcPct val="90000"/>
            </a:lnSpc>
            <a:spcBef>
              <a:spcPct val="0"/>
            </a:spcBef>
            <a:spcAft>
              <a:spcPct val="15000"/>
            </a:spcAft>
            <a:buChar char="••"/>
          </a:pPr>
          <a:r>
            <a:rPr lang="en-AU" sz="1800" kern="1200" dirty="0" smtClean="0"/>
            <a:t>Create a ‘complete’ course (ready for learners)</a:t>
          </a:r>
          <a:endParaRPr lang="en-AU" sz="1800" kern="1200" dirty="0"/>
        </a:p>
      </dsp:txBody>
      <dsp:txXfrm rot="5400000">
        <a:off x="4713034" y="788569"/>
        <a:ext cx="1766186" cy="5266944"/>
      </dsp:txXfrm>
    </dsp:sp>
    <dsp:sp modelId="{70DBBDF8-E21C-4EB1-B5FF-75ABD924F43B}">
      <dsp:nvSpPr>
        <dsp:cNvPr id="0" name=""/>
        <dsp:cNvSpPr/>
      </dsp:nvSpPr>
      <dsp:spPr>
        <a:xfrm>
          <a:off x="0" y="2318174"/>
          <a:ext cx="2962656" cy="220773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lvl="0" algn="ctr" defTabSz="1466850" rtl="0">
            <a:lnSpc>
              <a:spcPct val="90000"/>
            </a:lnSpc>
            <a:spcBef>
              <a:spcPct val="0"/>
            </a:spcBef>
            <a:spcAft>
              <a:spcPct val="35000"/>
            </a:spcAft>
          </a:pPr>
          <a:r>
            <a:rPr lang="en-AU" sz="3300" kern="1200" dirty="0" smtClean="0"/>
            <a:t>Development: Bring the design to life</a:t>
          </a:r>
          <a:endParaRPr lang="en-AU" sz="3300" kern="1200" dirty="0"/>
        </a:p>
      </dsp:txBody>
      <dsp:txXfrm>
        <a:off x="0" y="2318174"/>
        <a:ext cx="2962656" cy="2207732"/>
      </dsp:txXfrm>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43ED390-AEBA-4201-8DAC-900255DC0956}" type="datetimeFigureOut">
              <a:rPr lang="en-AU" smtClean="0"/>
              <a:pPr/>
              <a:t>7/06/2012</a:t>
            </a:fld>
            <a:endParaRPr lang="en-AU"/>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7B1F7E2-FF47-4B0A-8C9E-AF0D7554C7BE}" type="slidenum">
              <a:rPr lang="en-AU" smtClean="0"/>
              <a:pPr/>
              <a:t>‹#›</a:t>
            </a:fld>
            <a:endParaRPr lang="en-A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9175E99-C870-4263-88BB-F7CEA3610C1C}" type="datetimeFigureOut">
              <a:rPr lang="en-AU" smtClean="0"/>
              <a:pPr/>
              <a:t>7/06/2012</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0A7B7E8-CCD5-452A-84DF-A2561ECFEB8C}" type="slidenum">
              <a:rPr lang="en-AU" smtClean="0"/>
              <a:pPr/>
              <a:t>‹#›</a:t>
            </a:fld>
            <a:endParaRPr lang="en-A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What is involved in designing a course?</a:t>
            </a:r>
          </a:p>
          <a:p>
            <a:pPr lvl="1"/>
            <a:r>
              <a:rPr lang="en-AU" dirty="0" smtClean="0"/>
              <a:t>Is this the same as ‘writing a course’?</a:t>
            </a:r>
          </a:p>
          <a:p>
            <a:r>
              <a:rPr lang="en-AU" dirty="0" smtClean="0"/>
              <a:t>What is being ‘designed’?</a:t>
            </a:r>
          </a:p>
          <a:p>
            <a:r>
              <a:rPr lang="en-AU" dirty="0" smtClean="0"/>
              <a:t>What makes a course design </a:t>
            </a:r>
            <a:r>
              <a:rPr lang="en-AU" b="1" dirty="0" smtClean="0">
                <a:solidFill>
                  <a:schemeClr val="accent3">
                    <a:lumMod val="75000"/>
                  </a:schemeClr>
                </a:solidFill>
              </a:rPr>
              <a:t>good</a:t>
            </a:r>
            <a:r>
              <a:rPr lang="en-AU" dirty="0" smtClean="0"/>
              <a:t>?</a:t>
            </a:r>
          </a:p>
          <a:p>
            <a:r>
              <a:rPr lang="en-AU" dirty="0" smtClean="0"/>
              <a:t>Does a </a:t>
            </a:r>
            <a:r>
              <a:rPr lang="en-AU" b="1" i="1" dirty="0" smtClean="0">
                <a:solidFill>
                  <a:schemeClr val="accent3">
                    <a:lumMod val="75000"/>
                  </a:schemeClr>
                </a:solidFill>
              </a:rPr>
              <a:t>good design </a:t>
            </a:r>
            <a:r>
              <a:rPr lang="en-AU" dirty="0" smtClean="0"/>
              <a:t>make a </a:t>
            </a:r>
            <a:r>
              <a:rPr lang="en-AU" b="1" i="1" dirty="0" smtClean="0">
                <a:solidFill>
                  <a:schemeClr val="accent2">
                    <a:lumMod val="75000"/>
                  </a:schemeClr>
                </a:solidFill>
              </a:rPr>
              <a:t>good course</a:t>
            </a:r>
            <a:r>
              <a:rPr lang="en-AU" dirty="0" smtClean="0"/>
              <a:t>?</a:t>
            </a:r>
          </a:p>
          <a:p>
            <a:endParaRPr lang="en-AU" dirty="0" smtClean="0"/>
          </a:p>
          <a:p>
            <a:r>
              <a:rPr lang="en-AU" dirty="0" smtClean="0"/>
              <a:t>5 minutes to discuss this in small groups</a:t>
            </a:r>
          </a:p>
          <a:p>
            <a:endParaRPr lang="en-AU" dirty="0"/>
          </a:p>
        </p:txBody>
      </p:sp>
      <p:sp>
        <p:nvSpPr>
          <p:cNvPr id="4" name="Slide Number Placeholder 3"/>
          <p:cNvSpPr>
            <a:spLocks noGrp="1"/>
          </p:cNvSpPr>
          <p:nvPr>
            <p:ph type="sldNum" sz="quarter" idx="10"/>
          </p:nvPr>
        </p:nvSpPr>
        <p:spPr/>
        <p:txBody>
          <a:bodyPr/>
          <a:lstStyle/>
          <a:p>
            <a:fld id="{10A7B7E8-CCD5-452A-84DF-A2561ECFEB8C}" type="slidenum">
              <a:rPr lang="en-AU" smtClean="0"/>
              <a:pPr/>
              <a:t>3</a:t>
            </a:fld>
            <a:endParaRPr lang="en-A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ACC5D4-9EA9-4A26-A369-50CCEE9B6479}" type="slidenum">
              <a:rPr lang="en-GB"/>
              <a:pPr/>
              <a:t>5</a:t>
            </a:fld>
            <a:endParaRPr lang="en-GB"/>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r>
              <a:rPr lang="en-NZ" altLang="ja-JP"/>
              <a:t>‘teaching’, but may be described as tutoring, mentoring, facilitation, moderation, guidance, coaching, training, or even indoctrination.  </a:t>
            </a:r>
          </a:p>
          <a:p>
            <a:r>
              <a:rPr lang="en-NZ" altLang="ja-JP"/>
              <a:t>.  In each of these activities, the emphasis is on what the instructor/teacher/tutor does to produce some change in the student or learner.</a:t>
            </a:r>
            <a:r>
              <a:rPr lang="en-GB" altLang="ja-JP"/>
              <a:t> </a:t>
            </a:r>
          </a:p>
          <a:p>
            <a:endParaRPr lang="en-NZ" altLang="ja-JP"/>
          </a:p>
          <a:p>
            <a:r>
              <a:rPr lang="en-NZ" altLang="ja-JP"/>
              <a:t>Notably, the focus in ‘instruction’ is on transfer of knowledge and the idea that what an instructor knows can be transferred to a student.  However, more contemporary views of learning, particularly constructivist and situated views, suggest that learning is personal, idiosyncratic and context dependent.  These arguments call the notion of ‘instruction’ and therefore instructional design into question. </a:t>
            </a:r>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What is involved in designing a course?</a:t>
            </a:r>
          </a:p>
          <a:p>
            <a:pPr lvl="1"/>
            <a:r>
              <a:rPr lang="en-AU" dirty="0" smtClean="0"/>
              <a:t>Is this the same as ‘writing a course’?</a:t>
            </a:r>
          </a:p>
          <a:p>
            <a:r>
              <a:rPr lang="en-AU" dirty="0" smtClean="0"/>
              <a:t>What is being ‘designed’?</a:t>
            </a:r>
          </a:p>
          <a:p>
            <a:r>
              <a:rPr lang="en-AU" dirty="0" smtClean="0"/>
              <a:t>What makes a course design </a:t>
            </a:r>
            <a:r>
              <a:rPr lang="en-AU" b="1" dirty="0" smtClean="0">
                <a:solidFill>
                  <a:schemeClr val="accent3">
                    <a:lumMod val="75000"/>
                  </a:schemeClr>
                </a:solidFill>
              </a:rPr>
              <a:t>good</a:t>
            </a:r>
            <a:r>
              <a:rPr lang="en-AU" dirty="0" smtClean="0"/>
              <a:t>?</a:t>
            </a:r>
          </a:p>
          <a:p>
            <a:r>
              <a:rPr lang="en-AU" dirty="0" smtClean="0"/>
              <a:t>Does a </a:t>
            </a:r>
            <a:r>
              <a:rPr lang="en-AU" b="1" i="1" dirty="0" smtClean="0">
                <a:solidFill>
                  <a:schemeClr val="accent3">
                    <a:lumMod val="75000"/>
                  </a:schemeClr>
                </a:solidFill>
              </a:rPr>
              <a:t>good design </a:t>
            </a:r>
            <a:r>
              <a:rPr lang="en-AU" dirty="0" smtClean="0"/>
              <a:t>make a </a:t>
            </a:r>
            <a:r>
              <a:rPr lang="en-AU" b="1" i="1" dirty="0" smtClean="0">
                <a:solidFill>
                  <a:schemeClr val="accent2">
                    <a:lumMod val="75000"/>
                  </a:schemeClr>
                </a:solidFill>
              </a:rPr>
              <a:t>good course</a:t>
            </a:r>
            <a:r>
              <a:rPr lang="en-AU" dirty="0" smtClean="0"/>
              <a:t>?</a:t>
            </a:r>
          </a:p>
          <a:p>
            <a:endParaRPr lang="en-AU" dirty="0" smtClean="0"/>
          </a:p>
          <a:p>
            <a:r>
              <a:rPr lang="en-AU" dirty="0" smtClean="0"/>
              <a:t>5 minutes to discuss this in small groups</a:t>
            </a:r>
          </a:p>
          <a:p>
            <a:endParaRPr lang="en-AU" dirty="0"/>
          </a:p>
        </p:txBody>
      </p:sp>
      <p:sp>
        <p:nvSpPr>
          <p:cNvPr id="4" name="Slide Number Placeholder 3"/>
          <p:cNvSpPr>
            <a:spLocks noGrp="1"/>
          </p:cNvSpPr>
          <p:nvPr>
            <p:ph type="sldNum" sz="quarter" idx="10"/>
          </p:nvPr>
        </p:nvSpPr>
        <p:spPr/>
        <p:txBody>
          <a:bodyPr/>
          <a:lstStyle/>
          <a:p>
            <a:fld id="{10A7B7E8-CCD5-452A-84DF-A2561ECFEB8C}" type="slidenum">
              <a:rPr lang="en-AU" smtClean="0"/>
              <a:pPr/>
              <a:t>12</a:t>
            </a:fld>
            <a:endParaRPr lang="en-A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Doesn’t this apply to *all* courses, regardless</a:t>
            </a:r>
            <a:r>
              <a:rPr lang="en-AU" baseline="0" dirty="0" smtClean="0"/>
              <a:t> of delivery mode??</a:t>
            </a:r>
          </a:p>
          <a:p>
            <a:endParaRPr lang="en-AU" baseline="0" dirty="0" smtClean="0"/>
          </a:p>
          <a:p>
            <a:endParaRPr lang="en-AU" dirty="0"/>
          </a:p>
        </p:txBody>
      </p:sp>
      <p:sp>
        <p:nvSpPr>
          <p:cNvPr id="4" name="Slide Number Placeholder 3"/>
          <p:cNvSpPr>
            <a:spLocks noGrp="1"/>
          </p:cNvSpPr>
          <p:nvPr>
            <p:ph type="sldNum" sz="quarter" idx="10"/>
          </p:nvPr>
        </p:nvSpPr>
        <p:spPr/>
        <p:txBody>
          <a:bodyPr/>
          <a:lstStyle/>
          <a:p>
            <a:fld id="{10A7B7E8-CCD5-452A-84DF-A2561ECFEB8C}" type="slidenum">
              <a:rPr lang="en-AU" smtClean="0"/>
              <a:pPr/>
              <a:t>13</a:t>
            </a:fld>
            <a:endParaRPr lang="en-A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lvl="0" rtl="0"/>
            <a:r>
              <a:rPr lang="en-AU" sz="1600" dirty="0" smtClean="0">
                <a:solidFill>
                  <a:schemeClr val="bg1"/>
                </a:solidFill>
              </a:rPr>
              <a:t>‘</a:t>
            </a:r>
            <a:r>
              <a:rPr lang="en-AU" sz="1600" dirty="0" smtClean="0">
                <a:solidFill>
                  <a:schemeClr val="bg1"/>
                </a:solidFill>
                <a:effectLst>
                  <a:outerShdw blurRad="38100" dist="38100" dir="2700000" algn="tl">
                    <a:srgbClr val="000000">
                      <a:alpha val="43137"/>
                    </a:srgbClr>
                  </a:outerShdw>
                </a:effectLst>
              </a:rPr>
              <a:t>Traditional’ f2f teaching</a:t>
            </a:r>
          </a:p>
          <a:p>
            <a:pPr lvl="0" rtl="0"/>
            <a:r>
              <a:rPr lang="en-AU" sz="1300" dirty="0" smtClean="0">
                <a:effectLst>
                  <a:outerShdw blurRad="38100" dist="38100" dir="2700000" algn="tl">
                    <a:srgbClr val="000000">
                      <a:alpha val="43137"/>
                    </a:srgbClr>
                  </a:outerShdw>
                </a:effectLst>
              </a:rPr>
              <a:t>Work within predefined structures</a:t>
            </a:r>
          </a:p>
          <a:p>
            <a:pPr lvl="0" rtl="0"/>
            <a:r>
              <a:rPr lang="en-AU" sz="1300" dirty="0" smtClean="0">
                <a:effectLst>
                  <a:outerShdw blurRad="38100" dist="38100" dir="2700000" algn="tl">
                    <a:srgbClr val="000000">
                      <a:alpha val="43137"/>
                    </a:srgbClr>
                  </a:outerShdw>
                </a:effectLst>
              </a:rPr>
              <a:t>Create meaningful place-based experiences</a:t>
            </a:r>
          </a:p>
          <a:p>
            <a:pPr lvl="0" rtl="0"/>
            <a:r>
              <a:rPr lang="en-AU" sz="1000" b="1" dirty="0" smtClean="0">
                <a:solidFill>
                  <a:schemeClr val="accent6"/>
                </a:solidFill>
                <a:effectLst>
                  <a:outerShdw blurRad="38100" dist="38100" dir="2700000" algn="tl">
                    <a:srgbClr val="000000">
                      <a:alpha val="43137"/>
                    </a:srgbClr>
                  </a:outerShdw>
                </a:effectLst>
              </a:rPr>
              <a:t>Transmit information</a:t>
            </a:r>
            <a:endParaRPr lang="en-AU" sz="1000" dirty="0" smtClean="0">
              <a:effectLst>
                <a:outerShdw blurRad="38100" dist="38100" dir="2700000" algn="tl">
                  <a:srgbClr val="000000">
                    <a:alpha val="43137"/>
                  </a:srgbClr>
                </a:outerShdw>
              </a:effectLst>
            </a:endParaRPr>
          </a:p>
          <a:p>
            <a:pPr lvl="1" rtl="0"/>
            <a:r>
              <a:rPr lang="en-AU" sz="1000" b="0" dirty="0" smtClean="0">
                <a:solidFill>
                  <a:schemeClr val="bg1"/>
                </a:solidFill>
                <a:effectLst/>
              </a:rPr>
              <a:t>Prepare presentations</a:t>
            </a:r>
          </a:p>
          <a:p>
            <a:pPr lvl="1" rtl="0"/>
            <a:r>
              <a:rPr lang="en-AU" sz="1000" b="0" dirty="0" smtClean="0">
                <a:solidFill>
                  <a:schemeClr val="bg1"/>
                </a:solidFill>
                <a:effectLst/>
              </a:rPr>
              <a:t>Select materials</a:t>
            </a:r>
          </a:p>
          <a:p>
            <a:pPr lvl="1" rtl="0"/>
            <a:r>
              <a:rPr lang="en-AU" sz="1000" b="1" dirty="0" smtClean="0">
                <a:solidFill>
                  <a:schemeClr val="accent6"/>
                </a:solidFill>
                <a:effectLst>
                  <a:outerShdw blurRad="38100" dist="38100" dir="2700000" algn="tl">
                    <a:srgbClr val="000000">
                      <a:alpha val="43137"/>
                    </a:srgbClr>
                  </a:outerShdw>
                </a:effectLst>
              </a:rPr>
              <a:t>Organise instructional events</a:t>
            </a:r>
          </a:p>
          <a:p>
            <a:pPr lvl="2" rtl="0"/>
            <a:r>
              <a:rPr lang="en-AU" sz="1000" dirty="0" smtClean="0"/>
              <a:t>Work in ‘real time’</a:t>
            </a:r>
          </a:p>
          <a:p>
            <a:pPr lvl="2" rtl="0"/>
            <a:r>
              <a:rPr lang="en-AU" sz="1000" dirty="0" smtClean="0"/>
              <a:t>Work in the same (physical) place</a:t>
            </a:r>
          </a:p>
          <a:p>
            <a:pPr lvl="2" rtl="0"/>
            <a:r>
              <a:rPr lang="en-AU" sz="1000" dirty="0" smtClean="0"/>
              <a:t>Teachers work ‘in person’, lots of dynamic teaching</a:t>
            </a:r>
          </a:p>
          <a:p>
            <a:pPr lvl="1" rtl="0"/>
            <a:r>
              <a:rPr lang="en-AU" sz="1000" b="1" dirty="0" smtClean="0">
                <a:solidFill>
                  <a:schemeClr val="accent6"/>
                </a:solidFill>
                <a:effectLst>
                  <a:outerShdw blurRad="38100" dist="38100" dir="2700000" algn="tl">
                    <a:srgbClr val="000000">
                      <a:alpha val="43137"/>
                    </a:srgbClr>
                  </a:outerShdw>
                </a:effectLst>
              </a:rPr>
              <a:t>Assess Performance</a:t>
            </a:r>
          </a:p>
          <a:p>
            <a:pPr lvl="0" rtl="0"/>
            <a:r>
              <a:rPr lang="en-AU" sz="1600" dirty="0" smtClean="0"/>
              <a:t>Distance Education</a:t>
            </a:r>
          </a:p>
          <a:p>
            <a:pPr lvl="0" rtl="0"/>
            <a:r>
              <a:rPr lang="en-AU" sz="1300" dirty="0" smtClean="0"/>
              <a:t>Value on flexibility, limited structure</a:t>
            </a:r>
          </a:p>
          <a:p>
            <a:pPr lvl="0" rtl="0"/>
            <a:r>
              <a:rPr lang="en-AU" sz="1300" dirty="0" smtClean="0"/>
              <a:t>Support individual activity, learning</a:t>
            </a:r>
          </a:p>
          <a:p>
            <a:pPr lvl="0" rtl="0"/>
            <a:r>
              <a:rPr lang="en-AU" sz="1000" b="1" dirty="0" smtClean="0">
                <a:solidFill>
                  <a:schemeClr val="accent6"/>
                </a:solidFill>
                <a:effectLst>
                  <a:outerShdw blurRad="38100" dist="38100" dir="2700000" algn="tl">
                    <a:srgbClr val="000000">
                      <a:alpha val="43137"/>
                    </a:srgbClr>
                  </a:outerShdw>
                </a:effectLst>
              </a:rPr>
              <a:t>Transmit information-</a:t>
            </a:r>
            <a:endParaRPr lang="en-AU" sz="1000" dirty="0" smtClean="0"/>
          </a:p>
          <a:p>
            <a:pPr lvl="1" rtl="0"/>
            <a:r>
              <a:rPr lang="en-AU" sz="1000" b="0" dirty="0" smtClean="0">
                <a:solidFill>
                  <a:schemeClr val="bg1"/>
                </a:solidFill>
                <a:effectLst/>
              </a:rPr>
              <a:t>Select, sequence and present ‘content’</a:t>
            </a:r>
          </a:p>
          <a:p>
            <a:pPr lvl="1" rtl="0"/>
            <a:r>
              <a:rPr lang="en-AU" sz="1000" b="1" dirty="0" smtClean="0">
                <a:solidFill>
                  <a:schemeClr val="accent6"/>
                </a:solidFill>
                <a:effectLst>
                  <a:outerShdw blurRad="38100" dist="38100" dir="2700000" algn="tl">
                    <a:srgbClr val="000000">
                      <a:alpha val="43137"/>
                    </a:srgbClr>
                  </a:outerShdw>
                </a:effectLst>
              </a:rPr>
              <a:t>Organise instructional events</a:t>
            </a:r>
          </a:p>
          <a:p>
            <a:pPr lvl="2" rtl="0"/>
            <a:r>
              <a:rPr lang="en-AU" sz="1000" dirty="0" smtClean="0"/>
              <a:t>Materials as teacher</a:t>
            </a:r>
          </a:p>
          <a:p>
            <a:pPr lvl="2" rtl="0"/>
            <a:r>
              <a:rPr lang="en-AU" sz="1000" dirty="0" smtClean="0"/>
              <a:t>Work asynchronously</a:t>
            </a:r>
          </a:p>
          <a:p>
            <a:pPr lvl="2" rtl="0"/>
            <a:r>
              <a:rPr lang="en-AU" sz="1000" dirty="0" smtClean="0"/>
              <a:t>Work (mostly) independent of in-person instruction</a:t>
            </a:r>
          </a:p>
          <a:p>
            <a:pPr lvl="2" rtl="0"/>
            <a:r>
              <a:rPr lang="en-AU" sz="1000" dirty="0" smtClean="0"/>
              <a:t>Work at a distance (physical, social, psychological)</a:t>
            </a:r>
          </a:p>
          <a:p>
            <a:pPr lvl="2" rtl="0"/>
            <a:r>
              <a:rPr lang="en-AU" sz="1000" dirty="0" smtClean="0"/>
              <a:t>Learners often isolated from one another/collaboration is difficult</a:t>
            </a:r>
          </a:p>
          <a:p>
            <a:pPr lvl="1" rtl="0"/>
            <a:r>
              <a:rPr lang="en-AU" sz="1000" b="1" dirty="0" smtClean="0">
                <a:solidFill>
                  <a:schemeClr val="accent6"/>
                </a:solidFill>
                <a:effectLst>
                  <a:outerShdw blurRad="38100" dist="38100" dir="2700000" algn="tl">
                    <a:srgbClr val="000000">
                      <a:alpha val="43137"/>
                    </a:srgbClr>
                  </a:outerShdw>
                </a:effectLst>
              </a:rPr>
              <a:t>Assess Performance (written)</a:t>
            </a:r>
            <a:endParaRPr lang="en-AU" sz="1000" dirty="0" smtClean="0"/>
          </a:p>
          <a:p>
            <a:pPr lvl="0" defTabSz="755650" rtl="0">
              <a:lnSpc>
                <a:spcPct val="90000"/>
              </a:lnSpc>
              <a:spcBef>
                <a:spcPct val="0"/>
              </a:spcBef>
              <a:spcAft>
                <a:spcPct val="35000"/>
              </a:spcAft>
            </a:pPr>
            <a:r>
              <a:rPr lang="en-AU" sz="1600" dirty="0" smtClean="0"/>
              <a:t>Online education</a:t>
            </a:r>
          </a:p>
          <a:p>
            <a:pPr lvl="0" defTabSz="755650" rtl="0">
              <a:lnSpc>
                <a:spcPct val="90000"/>
              </a:lnSpc>
              <a:spcBef>
                <a:spcPct val="0"/>
              </a:spcBef>
              <a:spcAft>
                <a:spcPct val="35000"/>
              </a:spcAft>
            </a:pPr>
            <a:r>
              <a:rPr lang="en-AU" sz="1300" dirty="0" smtClean="0"/>
              <a:t>Value on productive experience, structure follows outcomes focus</a:t>
            </a:r>
          </a:p>
          <a:p>
            <a:pPr lvl="0" defTabSz="755650" rtl="0">
              <a:lnSpc>
                <a:spcPct val="90000"/>
              </a:lnSpc>
              <a:spcBef>
                <a:spcPct val="0"/>
              </a:spcBef>
              <a:spcAft>
                <a:spcPct val="35000"/>
              </a:spcAft>
            </a:pPr>
            <a:r>
              <a:rPr lang="en-AU" sz="1000" b="1" dirty="0" smtClean="0">
                <a:solidFill>
                  <a:schemeClr val="accent6"/>
                </a:solidFill>
                <a:effectLst>
                  <a:outerShdw blurRad="38100" dist="38100" dir="2700000" algn="tl">
                    <a:srgbClr val="000000">
                      <a:alpha val="43137"/>
                    </a:srgbClr>
                  </a:outerShdw>
                </a:effectLst>
              </a:rPr>
              <a:t>Transmit information-</a:t>
            </a:r>
            <a:endParaRPr lang="en-AU" sz="1000" dirty="0" smtClean="0"/>
          </a:p>
          <a:p>
            <a:pPr marL="95250" lvl="1" indent="0" defTabSz="577850" rtl="0">
              <a:lnSpc>
                <a:spcPct val="90000"/>
              </a:lnSpc>
              <a:spcBef>
                <a:spcPct val="0"/>
              </a:spcBef>
              <a:spcAft>
                <a:spcPct val="15000"/>
              </a:spcAft>
              <a:buNone/>
            </a:pPr>
            <a:r>
              <a:rPr lang="en-AU" sz="1000" b="0" dirty="0" smtClean="0">
                <a:solidFill>
                  <a:schemeClr val="bg1"/>
                </a:solidFill>
                <a:effectLst/>
              </a:rPr>
              <a:t>Select, sequence and present ‘content’</a:t>
            </a:r>
          </a:p>
          <a:p>
            <a:pPr marL="95250" lvl="1" indent="0" defTabSz="577850" rtl="0">
              <a:lnSpc>
                <a:spcPct val="90000"/>
              </a:lnSpc>
              <a:spcBef>
                <a:spcPct val="0"/>
              </a:spcBef>
              <a:spcAft>
                <a:spcPct val="15000"/>
              </a:spcAft>
              <a:buNone/>
            </a:pPr>
            <a:r>
              <a:rPr lang="en-AU" sz="1000" b="0" dirty="0" smtClean="0">
                <a:solidFill>
                  <a:schemeClr val="bg1"/>
                </a:solidFill>
                <a:effectLst/>
              </a:rPr>
              <a:t>Rich media </a:t>
            </a:r>
          </a:p>
          <a:p>
            <a:pPr marL="3175" lvl="1" indent="0" defTabSz="577850" rtl="0">
              <a:lnSpc>
                <a:spcPct val="90000"/>
              </a:lnSpc>
              <a:spcBef>
                <a:spcPct val="0"/>
              </a:spcBef>
              <a:spcAft>
                <a:spcPct val="15000"/>
              </a:spcAft>
              <a:buNone/>
            </a:pPr>
            <a:r>
              <a:rPr lang="en-AU" sz="1000" b="1" dirty="0" smtClean="0">
                <a:solidFill>
                  <a:schemeClr val="accent6"/>
                </a:solidFill>
                <a:effectLst>
                  <a:outerShdw blurRad="38100" dist="38100" dir="2700000" algn="tl">
                    <a:srgbClr val="000000">
                      <a:alpha val="43137"/>
                    </a:srgbClr>
                  </a:outerShdw>
                </a:effectLst>
              </a:rPr>
              <a:t>Organise </a:t>
            </a:r>
            <a:r>
              <a:rPr lang="en-AU" sz="1000" b="1" u="sng" dirty="0" smtClean="0">
                <a:solidFill>
                  <a:schemeClr val="accent6"/>
                </a:solidFill>
                <a:effectLst>
                  <a:outerShdw blurRad="38100" dist="38100" dir="2700000" algn="tl">
                    <a:srgbClr val="000000">
                      <a:alpha val="43137"/>
                    </a:srgbClr>
                  </a:outerShdw>
                </a:effectLst>
              </a:rPr>
              <a:t>activity</a:t>
            </a:r>
          </a:p>
          <a:p>
            <a:pPr marL="179388" lvl="1" indent="-87313" defTabSz="577850" rtl="0">
              <a:lnSpc>
                <a:spcPct val="90000"/>
              </a:lnSpc>
              <a:spcBef>
                <a:spcPct val="0"/>
              </a:spcBef>
              <a:spcAft>
                <a:spcPct val="15000"/>
              </a:spcAft>
              <a:buNone/>
            </a:pPr>
            <a:r>
              <a:rPr lang="en-AU" sz="1000" dirty="0" smtClean="0"/>
              <a:t>Combined ‘static’ and ‘dynamic’ teaching</a:t>
            </a:r>
          </a:p>
          <a:p>
            <a:pPr marL="179388" lvl="1" indent="-87313" defTabSz="577850" rtl="0">
              <a:lnSpc>
                <a:spcPct val="90000"/>
              </a:lnSpc>
              <a:spcBef>
                <a:spcPct val="0"/>
              </a:spcBef>
              <a:spcAft>
                <a:spcPct val="15000"/>
              </a:spcAft>
              <a:buNone/>
            </a:pPr>
            <a:r>
              <a:rPr lang="en-AU" sz="1000" dirty="0" smtClean="0"/>
              <a:t>Work synchronously or asynchronously</a:t>
            </a:r>
          </a:p>
          <a:p>
            <a:pPr marL="179388" lvl="1" indent="-87313" defTabSz="577850" rtl="0">
              <a:lnSpc>
                <a:spcPct val="90000"/>
              </a:lnSpc>
              <a:spcBef>
                <a:spcPct val="0"/>
              </a:spcBef>
              <a:spcAft>
                <a:spcPct val="15000"/>
              </a:spcAft>
              <a:buNone/>
            </a:pPr>
            <a:r>
              <a:rPr lang="en-AU" sz="1000" dirty="0" smtClean="0"/>
              <a:t>Technology mediates activity, experience</a:t>
            </a:r>
          </a:p>
          <a:p>
            <a:pPr marL="176213" marR="0" lvl="1" indent="-84138" defTabSz="914400" rtl="0" eaLnBrk="1" fontAlgn="auto" latinLnBrk="0" hangingPunct="1">
              <a:lnSpc>
                <a:spcPct val="100000"/>
              </a:lnSpc>
              <a:spcBef>
                <a:spcPts val="0"/>
              </a:spcBef>
              <a:spcAft>
                <a:spcPts val="0"/>
              </a:spcAft>
              <a:buClrTx/>
              <a:buSzTx/>
              <a:buFontTx/>
              <a:buNone/>
              <a:tabLst/>
              <a:defRPr/>
            </a:pPr>
            <a:r>
              <a:rPr lang="en-AU" sz="1000" dirty="0" smtClean="0"/>
              <a:t>Focus on activity:</a:t>
            </a:r>
          </a:p>
          <a:p>
            <a:pPr marL="360363" marR="0" lvl="2" indent="-84138" defTabSz="914400" rtl="0" eaLnBrk="1" fontAlgn="auto" latinLnBrk="0" hangingPunct="1">
              <a:lnSpc>
                <a:spcPct val="100000"/>
              </a:lnSpc>
              <a:spcBef>
                <a:spcPts val="0"/>
              </a:spcBef>
              <a:spcAft>
                <a:spcPts val="0"/>
              </a:spcAft>
              <a:buClrTx/>
              <a:buSzTx/>
              <a:buFontTx/>
              <a:buNone/>
              <a:tabLst/>
              <a:defRPr/>
            </a:pPr>
            <a:r>
              <a:rPr lang="en-AU" sz="1000" dirty="0" smtClean="0"/>
              <a:t>What are we asking learners to do? </a:t>
            </a:r>
          </a:p>
          <a:p>
            <a:pPr marL="360363" marR="0" lvl="2" indent="-84138" defTabSz="914400" rtl="0" eaLnBrk="1" fontAlgn="auto" latinLnBrk="0" hangingPunct="1">
              <a:lnSpc>
                <a:spcPct val="100000"/>
              </a:lnSpc>
              <a:spcBef>
                <a:spcPts val="0"/>
              </a:spcBef>
              <a:spcAft>
                <a:spcPts val="0"/>
              </a:spcAft>
              <a:buClrTx/>
              <a:buSzTx/>
              <a:buFontTx/>
              <a:buNone/>
              <a:tabLst/>
              <a:defRPr/>
            </a:pPr>
            <a:r>
              <a:rPr lang="en-AU" sz="1000" dirty="0" smtClean="0"/>
              <a:t>How are we supporting that activity?</a:t>
            </a:r>
          </a:p>
          <a:p>
            <a:pPr marL="0" marR="0" lvl="1" indent="0" defTabSz="914400" rtl="0" eaLnBrk="1" fontAlgn="auto" latinLnBrk="0" hangingPunct="1">
              <a:lnSpc>
                <a:spcPct val="100000"/>
              </a:lnSpc>
              <a:spcBef>
                <a:spcPts val="0"/>
              </a:spcBef>
              <a:spcAft>
                <a:spcPts val="0"/>
              </a:spcAft>
              <a:buClrTx/>
              <a:buSzTx/>
              <a:buFontTx/>
              <a:buNone/>
              <a:tabLst/>
              <a:defRPr/>
            </a:pPr>
            <a:r>
              <a:rPr lang="en-AU" sz="1000" b="1" dirty="0" smtClean="0">
                <a:solidFill>
                  <a:schemeClr val="accent6"/>
                </a:solidFill>
                <a:effectLst>
                  <a:outerShdw blurRad="38100" dist="38100" dir="2700000" algn="tl">
                    <a:srgbClr val="000000">
                      <a:alpha val="43137"/>
                    </a:srgbClr>
                  </a:outerShdw>
                </a:effectLst>
              </a:rPr>
              <a:t>Assess Performance</a:t>
            </a:r>
          </a:p>
          <a:p>
            <a:endParaRPr lang="en-AU" dirty="0"/>
          </a:p>
        </p:txBody>
      </p:sp>
      <p:sp>
        <p:nvSpPr>
          <p:cNvPr id="4" name="Slide Number Placeholder 3"/>
          <p:cNvSpPr>
            <a:spLocks noGrp="1"/>
          </p:cNvSpPr>
          <p:nvPr>
            <p:ph type="sldNum" sz="quarter" idx="10"/>
          </p:nvPr>
        </p:nvSpPr>
        <p:spPr/>
        <p:txBody>
          <a:bodyPr/>
          <a:lstStyle/>
          <a:p>
            <a:fld id="{10A7B7E8-CCD5-452A-84DF-A2561ECFEB8C}" type="slidenum">
              <a:rPr lang="en-AU" smtClean="0"/>
              <a:pPr/>
              <a:t>14</a:t>
            </a:fld>
            <a:endParaRPr lang="en-A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10"/>
          </p:nvPr>
        </p:nvSpPr>
        <p:spPr/>
        <p:txBody>
          <a:bodyPr/>
          <a:lstStyle/>
          <a:p>
            <a:fld id="{10A7B7E8-CCD5-452A-84DF-A2561ECFEB8C}" type="slidenum">
              <a:rPr lang="en-AU" smtClean="0"/>
              <a:pPr/>
              <a:t>15</a:t>
            </a:fld>
            <a:endParaRPr lang="en-A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14BC07B0-93F1-41B2-971A-4C0B60FB9739}" type="datetimeFigureOut">
              <a:rPr lang="en-AU" smtClean="0"/>
              <a:pPr/>
              <a:t>7/06/2012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8F46CE6-CB4B-4414-83D7-8A63C455729A}" type="slidenum">
              <a:rPr lang="en-AU" smtClean="0"/>
              <a:pPr/>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14BC07B0-93F1-41B2-971A-4C0B60FB9739}" type="datetimeFigureOut">
              <a:rPr lang="en-AU" smtClean="0"/>
              <a:pPr/>
              <a:t>7/06/2012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8F46CE6-CB4B-4414-83D7-8A63C455729A}" type="slidenum">
              <a:rPr lang="en-AU" smtClean="0"/>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14BC07B0-93F1-41B2-971A-4C0B60FB9739}" type="datetimeFigureOut">
              <a:rPr lang="en-AU" smtClean="0"/>
              <a:pPr/>
              <a:t>7/06/2012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8F46CE6-CB4B-4414-83D7-8A63C455729A}" type="slidenum">
              <a:rPr lang="en-AU" smtClean="0"/>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14BC07B0-93F1-41B2-971A-4C0B60FB9739}" type="datetimeFigureOut">
              <a:rPr lang="en-AU" smtClean="0"/>
              <a:pPr/>
              <a:t>7/06/2012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8F46CE6-CB4B-4414-83D7-8A63C455729A}" type="slidenum">
              <a:rPr lang="en-AU" smtClean="0"/>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BC07B0-93F1-41B2-971A-4C0B60FB9739}" type="datetimeFigureOut">
              <a:rPr lang="en-AU" smtClean="0"/>
              <a:pPr/>
              <a:t>7/06/2012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8F46CE6-CB4B-4414-83D7-8A63C455729A}" type="slidenum">
              <a:rPr lang="en-AU" smtClean="0"/>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14BC07B0-93F1-41B2-971A-4C0B60FB9739}" type="datetimeFigureOut">
              <a:rPr lang="en-AU" smtClean="0"/>
              <a:pPr/>
              <a:t>7/06/2012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98F46CE6-CB4B-4414-83D7-8A63C455729A}" type="slidenum">
              <a:rPr lang="en-AU" smtClean="0"/>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14BC07B0-93F1-41B2-971A-4C0B60FB9739}" type="datetimeFigureOut">
              <a:rPr lang="en-AU" smtClean="0"/>
              <a:pPr/>
              <a:t>7/06/2012</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98F46CE6-CB4B-4414-83D7-8A63C455729A}" type="slidenum">
              <a:rPr lang="en-AU" smtClean="0"/>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14BC07B0-93F1-41B2-971A-4C0B60FB9739}" type="datetimeFigureOut">
              <a:rPr lang="en-AU" smtClean="0"/>
              <a:pPr/>
              <a:t>7/06/2012</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98F46CE6-CB4B-4414-83D7-8A63C455729A}" type="slidenum">
              <a:rPr lang="en-AU" smtClean="0"/>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BC07B0-93F1-41B2-971A-4C0B60FB9739}" type="datetimeFigureOut">
              <a:rPr lang="en-AU" smtClean="0"/>
              <a:pPr/>
              <a:t>7/06/2012</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98F46CE6-CB4B-4414-83D7-8A63C455729A}" type="slidenum">
              <a:rPr lang="en-AU" smtClean="0"/>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BC07B0-93F1-41B2-971A-4C0B60FB9739}" type="datetimeFigureOut">
              <a:rPr lang="en-AU" smtClean="0"/>
              <a:pPr/>
              <a:t>7/06/2012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98F46CE6-CB4B-4414-83D7-8A63C455729A}" type="slidenum">
              <a:rPr lang="en-AU" smtClean="0"/>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BC07B0-93F1-41B2-971A-4C0B60FB9739}" type="datetimeFigureOut">
              <a:rPr lang="en-AU" smtClean="0"/>
              <a:pPr/>
              <a:t>7/06/2012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98F46CE6-CB4B-4414-83D7-8A63C455729A}" type="slidenum">
              <a:rPr lang="en-AU" smtClean="0"/>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BC07B0-93F1-41B2-971A-4C0B60FB9739}" type="datetimeFigureOut">
              <a:rPr lang="en-AU" smtClean="0"/>
              <a:pPr/>
              <a:t>7/06/2012</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F46CE6-CB4B-4414-83D7-8A63C455729A}" type="slidenum">
              <a:rPr lang="en-AU" smtClean="0"/>
              <a:pPr/>
              <a:t>‹#›</a:t>
            </a:fld>
            <a:endParaRPr lang="en-A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resource.unisa.edu.au/course/view.php?id=4213"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smtClean="0"/>
              <a:t>Design and Development 101</a:t>
            </a:r>
            <a:endParaRPr lang="en-AU" dirty="0"/>
          </a:p>
        </p:txBody>
      </p:sp>
      <p:sp>
        <p:nvSpPr>
          <p:cNvPr id="3" name="Subtitle 2"/>
          <p:cNvSpPr>
            <a:spLocks noGrp="1"/>
          </p:cNvSpPr>
          <p:nvPr>
            <p:ph type="subTitle" idx="1"/>
          </p:nvPr>
        </p:nvSpPr>
        <p:spPr/>
        <p:txBody>
          <a:bodyPr/>
          <a:lstStyle/>
          <a:p>
            <a:r>
              <a:rPr lang="en-AU" dirty="0" smtClean="0"/>
              <a:t>School of Education</a:t>
            </a:r>
          </a:p>
          <a:p>
            <a:r>
              <a:rPr lang="en-AU" dirty="0" smtClean="0"/>
              <a:t>June 6, 2012</a:t>
            </a:r>
            <a:endParaRPr lang="en-A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2 immediate priorities</a:t>
            </a:r>
            <a:endParaRPr lang="en-AU"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859216" cy="1162050"/>
          </a:xfrm>
        </p:spPr>
        <p:txBody>
          <a:bodyPr>
            <a:noAutofit/>
          </a:bodyPr>
          <a:lstStyle/>
          <a:p>
            <a:pPr algn="ctr"/>
            <a:r>
              <a:rPr lang="en-AU" sz="4400" b="0" dirty="0" smtClean="0"/>
              <a:t>Phase One</a:t>
            </a:r>
            <a:endParaRPr lang="en-AU" sz="4400" b="0" dirty="0"/>
          </a:p>
        </p:txBody>
      </p:sp>
      <p:graphicFrame>
        <p:nvGraphicFramePr>
          <p:cNvPr id="6" name="Content Placeholder 5"/>
          <p:cNvGraphicFramePr>
            <a:graphicFrameLocks noGrp="1"/>
          </p:cNvGraphicFramePr>
          <p:nvPr>
            <p:ph idx="1"/>
          </p:nvPr>
        </p:nvGraphicFramePr>
        <p:xfrm>
          <a:off x="539553" y="1844824"/>
          <a:ext cx="8301600" cy="2260848"/>
        </p:xfrm>
        <a:graphic>
          <a:graphicData uri="http://schemas.openxmlformats.org/drawingml/2006/table">
            <a:tbl>
              <a:tblPr firstRow="1" bandRow="1">
                <a:tableStyleId>{8FD4443E-F989-4FC4-A0C8-D5A2AF1F390B}</a:tableStyleId>
              </a:tblPr>
              <a:tblGrid>
                <a:gridCol w="894681"/>
                <a:gridCol w="1016348"/>
                <a:gridCol w="899508"/>
                <a:gridCol w="116840"/>
                <a:gridCol w="871396"/>
                <a:gridCol w="1081845"/>
                <a:gridCol w="573810"/>
                <a:gridCol w="116840"/>
                <a:gridCol w="871656"/>
                <a:gridCol w="184700"/>
                <a:gridCol w="573175"/>
                <a:gridCol w="229145"/>
                <a:gridCol w="871656"/>
              </a:tblGrid>
              <a:tr h="432048">
                <a:tc>
                  <a:txBody>
                    <a:bodyPr/>
                    <a:lstStyle/>
                    <a:p>
                      <a:r>
                        <a:rPr lang="en-AU" dirty="0" smtClean="0">
                          <a:solidFill>
                            <a:schemeClr val="tx1"/>
                          </a:solidFill>
                        </a:rPr>
                        <a:t>May</a:t>
                      </a:r>
                    </a:p>
                  </a:txBody>
                  <a:tcPr>
                    <a:solidFill>
                      <a:schemeClr val="bg1"/>
                    </a:solidFill>
                  </a:tcPr>
                </a:tc>
                <a:tc gridSpan="3">
                  <a:txBody>
                    <a:bodyPr/>
                    <a:lstStyle/>
                    <a:p>
                      <a:r>
                        <a:rPr lang="en-AU" dirty="0" smtClean="0">
                          <a:solidFill>
                            <a:schemeClr val="tx1"/>
                          </a:solidFill>
                        </a:rPr>
                        <a:t>June-July</a:t>
                      </a:r>
                      <a:endParaRPr lang="en-AU" dirty="0">
                        <a:solidFill>
                          <a:schemeClr val="tx1"/>
                        </a:solidFill>
                      </a:endParaRPr>
                    </a:p>
                  </a:txBody>
                  <a:tcPr>
                    <a:solidFill>
                      <a:schemeClr val="bg1"/>
                    </a:solidFill>
                  </a:tcPr>
                </a:tc>
                <a:tc hMerge="1">
                  <a:txBody>
                    <a:bodyPr/>
                    <a:lstStyle/>
                    <a:p>
                      <a:endParaRPr lang="en-AU"/>
                    </a:p>
                  </a:txBody>
                  <a:tcPr/>
                </a:tc>
                <a:tc hMerge="1">
                  <a:txBody>
                    <a:bodyPr/>
                    <a:lstStyle/>
                    <a:p>
                      <a:endParaRPr lang="en-AU"/>
                    </a:p>
                  </a:txBody>
                  <a:tcPr/>
                </a:tc>
                <a:tc>
                  <a:txBody>
                    <a:bodyPr/>
                    <a:lstStyle/>
                    <a:p>
                      <a:r>
                        <a:rPr lang="en-AU" dirty="0" smtClean="0">
                          <a:solidFill>
                            <a:schemeClr val="tx1"/>
                          </a:solidFill>
                        </a:rPr>
                        <a:t>Aug</a:t>
                      </a:r>
                      <a:endParaRPr lang="en-AU" dirty="0">
                        <a:solidFill>
                          <a:schemeClr val="tx1"/>
                        </a:solidFill>
                      </a:endParaRPr>
                    </a:p>
                  </a:txBody>
                  <a:tcPr>
                    <a:solidFill>
                      <a:schemeClr val="bg1"/>
                    </a:solidFill>
                  </a:tcPr>
                </a:tc>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smtClean="0">
                          <a:solidFill>
                            <a:schemeClr val="tx1"/>
                          </a:solidFill>
                        </a:rPr>
                        <a:t>Sep-Oct</a:t>
                      </a:r>
                    </a:p>
                  </a:txBody>
                  <a:tcPr>
                    <a:solidFill>
                      <a:schemeClr val="bg1"/>
                    </a:solidFill>
                  </a:tcPr>
                </a:tc>
                <a:tc hMerge="1">
                  <a:txBody>
                    <a:bodyPr/>
                    <a:lstStyle/>
                    <a:p>
                      <a:endParaRPr lang="en-AU"/>
                    </a:p>
                  </a:txBody>
                  <a:tcPr/>
                </a:tc>
                <a:tc hMerge="1">
                  <a:txBody>
                    <a:bodyPr/>
                    <a:lstStyle/>
                    <a:p>
                      <a:endParaRPr lang="en-AU"/>
                    </a:p>
                  </a:txBody>
                  <a:tcPr/>
                </a:tc>
                <a:tc>
                  <a:txBody>
                    <a:bodyPr/>
                    <a:lstStyle/>
                    <a:p>
                      <a:r>
                        <a:rPr lang="en-AU" dirty="0" smtClean="0">
                          <a:solidFill>
                            <a:schemeClr val="tx1"/>
                          </a:solidFill>
                        </a:rPr>
                        <a:t>Nov</a:t>
                      </a:r>
                      <a:endParaRPr lang="en-AU" dirty="0">
                        <a:solidFill>
                          <a:schemeClr val="tx1"/>
                        </a:solidFill>
                      </a:endParaRPr>
                    </a:p>
                  </a:txBody>
                  <a:tcPr>
                    <a:solidFill>
                      <a:schemeClr val="bg1"/>
                    </a:solidFill>
                  </a:tcPr>
                </a:tc>
                <a:tc gridSpan="3">
                  <a:txBody>
                    <a:bodyPr/>
                    <a:lstStyle/>
                    <a:p>
                      <a:endParaRPr lang="en-AU" dirty="0">
                        <a:solidFill>
                          <a:schemeClr val="tx1"/>
                        </a:solidFill>
                      </a:endParaRPr>
                    </a:p>
                  </a:txBody>
                  <a:tcPr>
                    <a:solidFill>
                      <a:schemeClr val="bg1"/>
                    </a:solidFill>
                  </a:tcPr>
                </a:tc>
                <a:tc hMerge="1">
                  <a:txBody>
                    <a:bodyPr/>
                    <a:lstStyle/>
                    <a:p>
                      <a:endParaRPr lang="en-AU"/>
                    </a:p>
                  </a:txBody>
                  <a:tcPr/>
                </a:tc>
                <a:tc hMerge="1">
                  <a:txBody>
                    <a:bodyPr/>
                    <a:lstStyle/>
                    <a:p>
                      <a:endParaRPr lang="en-AU" dirty="0">
                        <a:solidFill>
                          <a:schemeClr val="tx1"/>
                        </a:solidFill>
                      </a:endParaRPr>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smtClean="0">
                          <a:solidFill>
                            <a:schemeClr val="tx1"/>
                          </a:solidFill>
                        </a:rPr>
                        <a:t>Feb</a:t>
                      </a:r>
                    </a:p>
                  </a:txBody>
                  <a:tcPr>
                    <a:solidFill>
                      <a:schemeClr val="bg1"/>
                    </a:solidFill>
                  </a:tcPr>
                </a:tc>
              </a:tr>
              <a:tr h="319792">
                <a:tc gridSpan="13">
                  <a:txBody>
                    <a:bodyPr/>
                    <a:lstStyle/>
                    <a:p>
                      <a:r>
                        <a:rPr lang="en-AU" dirty="0" smtClean="0"/>
                        <a:t>Phase</a:t>
                      </a:r>
                      <a:r>
                        <a:rPr lang="en-AU" baseline="0" dirty="0" smtClean="0"/>
                        <a:t> One</a:t>
                      </a:r>
                      <a:endParaRPr lang="en-AU" dirty="0"/>
                    </a:p>
                  </a:txBody>
                  <a:tcPr>
                    <a:solidFill>
                      <a:schemeClr val="tx2">
                        <a:lumMod val="75000"/>
                      </a:schemeClr>
                    </a:solidFill>
                  </a:tcPr>
                </a:tc>
                <a:tc hMerge="1">
                  <a:txBody>
                    <a:bodyPr/>
                    <a:lstStyle/>
                    <a:p>
                      <a:endParaRPr lang="en-AU" dirty="0"/>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dirty="0"/>
                    </a:p>
                  </a:txBody>
                  <a:tcPr>
                    <a:solidFill>
                      <a:schemeClr val="bg1"/>
                    </a:solidFill>
                  </a:tcPr>
                </a:tc>
                <a:tc hMerge="1">
                  <a:txBody>
                    <a:bodyPr/>
                    <a:lstStyle/>
                    <a:p>
                      <a:endParaRPr lang="en-AU"/>
                    </a:p>
                  </a:txBody>
                  <a:tcPr/>
                </a:tc>
                <a:tc hMerge="1">
                  <a:txBody>
                    <a:bodyPr/>
                    <a:lstStyle/>
                    <a:p>
                      <a:endParaRPr lang="en-AU"/>
                    </a:p>
                  </a:txBody>
                  <a:tcPr/>
                </a:tc>
                <a:tc hMerge="1">
                  <a:txBody>
                    <a:bodyPr/>
                    <a:lstStyle/>
                    <a:p>
                      <a:endParaRPr lang="en-AU" dirty="0"/>
                    </a:p>
                  </a:txBody>
                  <a:tcPr>
                    <a:solidFill>
                      <a:schemeClr val="bg1"/>
                    </a:solidFill>
                  </a:tcPr>
                </a:tc>
                <a:tc hMerge="1">
                  <a:txBody>
                    <a:bodyPr/>
                    <a:lstStyle/>
                    <a:p>
                      <a:endParaRPr lang="en-AU" dirty="0"/>
                    </a:p>
                  </a:txBody>
                  <a:tcPr>
                    <a:solidFill>
                      <a:schemeClr val="bg1"/>
                    </a:solidFill>
                  </a:tcPr>
                </a:tc>
                <a:tc hMerge="1">
                  <a:txBody>
                    <a:bodyPr/>
                    <a:lstStyle/>
                    <a:p>
                      <a:endParaRPr lang="en-AU"/>
                    </a:p>
                  </a:txBody>
                  <a:tcPr/>
                </a:tc>
                <a:tc hMerge="1">
                  <a:txBody>
                    <a:bodyPr/>
                    <a:lstStyle/>
                    <a:p>
                      <a:endParaRPr lang="en-AU" dirty="0"/>
                    </a:p>
                  </a:txBody>
                  <a:tcPr>
                    <a:solidFill>
                      <a:schemeClr val="bg1"/>
                    </a:solidFill>
                  </a:tcPr>
                </a:tc>
                <a:tc hMerge="1">
                  <a:txBody>
                    <a:bodyPr/>
                    <a:lstStyle/>
                    <a:p>
                      <a:endParaRPr lang="en-AU" dirty="0"/>
                    </a:p>
                  </a:txBody>
                  <a:tcPr>
                    <a:solidFill>
                      <a:schemeClr val="bg1"/>
                    </a:solidFill>
                  </a:tcPr>
                </a:tc>
              </a:tr>
              <a:tr h="319792">
                <a:tc gridSpan="4">
                  <a:txBody>
                    <a:bodyPr/>
                    <a:lstStyle/>
                    <a:p>
                      <a:r>
                        <a:rPr lang="en-AU" dirty="0" smtClean="0"/>
                        <a:t>Design</a:t>
                      </a:r>
                      <a:endParaRPr lang="en-AU" dirty="0"/>
                    </a:p>
                  </a:txBody>
                  <a:tcPr>
                    <a:solidFill>
                      <a:schemeClr val="accent1">
                        <a:lumMod val="40000"/>
                        <a:lumOff val="60000"/>
                      </a:schemeClr>
                    </a:solidFill>
                  </a:tcPr>
                </a:tc>
                <a:tc hMerge="1">
                  <a:txBody>
                    <a:bodyPr/>
                    <a:lstStyle/>
                    <a:p>
                      <a:endParaRPr lang="en-AU" dirty="0"/>
                    </a:p>
                  </a:txBody>
                  <a:tcPr>
                    <a:solidFill>
                      <a:schemeClr val="accent1">
                        <a:lumMod val="60000"/>
                        <a:lumOff val="40000"/>
                      </a:schemeClr>
                    </a:solidFill>
                  </a:tcPr>
                </a:tc>
                <a:tc hMerge="1">
                  <a:txBody>
                    <a:bodyPr/>
                    <a:lstStyle/>
                    <a:p>
                      <a:endParaRPr lang="en-AU"/>
                    </a:p>
                  </a:txBody>
                  <a:tcPr/>
                </a:tc>
                <a:tc hMerge="1">
                  <a:txBody>
                    <a:bodyPr/>
                    <a:lstStyle/>
                    <a:p>
                      <a:endParaRPr lang="en-AU"/>
                    </a:p>
                  </a:txBody>
                  <a:tcPr/>
                </a:tc>
                <a:tc>
                  <a:txBody>
                    <a:bodyPr/>
                    <a:lstStyle/>
                    <a:p>
                      <a:endParaRPr lang="en-AU" dirty="0"/>
                    </a:p>
                  </a:txBody>
                  <a:tcPr>
                    <a:solidFill>
                      <a:schemeClr val="bg1"/>
                    </a:solidFill>
                  </a:tcPr>
                </a:tc>
                <a:tc gridSpan="3">
                  <a:txBody>
                    <a:bodyPr/>
                    <a:lstStyle/>
                    <a:p>
                      <a:endParaRPr lang="en-AU" dirty="0"/>
                    </a:p>
                  </a:txBody>
                  <a:tcPr>
                    <a:solidFill>
                      <a:schemeClr val="bg1"/>
                    </a:solidFill>
                  </a:tcPr>
                </a:tc>
                <a:tc hMerge="1">
                  <a:txBody>
                    <a:bodyPr/>
                    <a:lstStyle/>
                    <a:p>
                      <a:endParaRPr lang="en-AU"/>
                    </a:p>
                  </a:txBody>
                  <a:tcPr/>
                </a:tc>
                <a:tc hMerge="1">
                  <a:txBody>
                    <a:bodyPr/>
                    <a:lstStyle/>
                    <a:p>
                      <a:endParaRPr lang="en-AU"/>
                    </a:p>
                  </a:txBody>
                  <a:tcPr/>
                </a:tc>
                <a:tc gridSpan="5">
                  <a:txBody>
                    <a:bodyPr/>
                    <a:lstStyle/>
                    <a:p>
                      <a:endParaRPr lang="en-AU" dirty="0"/>
                    </a:p>
                  </a:txBody>
                  <a:tcPr>
                    <a:solidFill>
                      <a:schemeClr val="bg1"/>
                    </a:solidFill>
                  </a:tcPr>
                </a:tc>
                <a:tc hMerge="1">
                  <a:txBody>
                    <a:bodyPr/>
                    <a:lstStyle/>
                    <a:p>
                      <a:endParaRPr lang="en-AU" dirty="0"/>
                    </a:p>
                  </a:txBody>
                  <a:tcPr>
                    <a:solidFill>
                      <a:schemeClr val="accent1">
                        <a:lumMod val="20000"/>
                        <a:lumOff val="80000"/>
                      </a:schemeClr>
                    </a:solidFill>
                  </a:tcPr>
                </a:tc>
                <a:tc hMerge="1">
                  <a:txBody>
                    <a:bodyPr/>
                    <a:lstStyle/>
                    <a:p>
                      <a:endParaRPr lang="en-AU"/>
                    </a:p>
                  </a:txBody>
                  <a:tcPr/>
                </a:tc>
                <a:tc hMerge="1">
                  <a:txBody>
                    <a:bodyPr/>
                    <a:lstStyle/>
                    <a:p>
                      <a:endParaRPr lang="en-AU" dirty="0"/>
                    </a:p>
                  </a:txBody>
                  <a:tcPr>
                    <a:solidFill>
                      <a:schemeClr val="accent1">
                        <a:lumMod val="20000"/>
                        <a:lumOff val="80000"/>
                      </a:schemeClr>
                    </a:solidFill>
                  </a:tcPr>
                </a:tc>
                <a:tc hMerge="1">
                  <a:txBody>
                    <a:bodyPr/>
                    <a:lstStyle/>
                    <a:p>
                      <a:endParaRPr lang="en-AU"/>
                    </a:p>
                  </a:txBody>
                  <a:tcPr/>
                </a:tc>
              </a:tr>
              <a:tr h="319792">
                <a:tc>
                  <a:txBody>
                    <a:bodyPr/>
                    <a:lstStyle/>
                    <a:p>
                      <a:endParaRPr lang="en-AU" dirty="0"/>
                    </a:p>
                  </a:txBody>
                  <a:tcPr>
                    <a:solidFill>
                      <a:schemeClr val="bg1"/>
                    </a:solidFill>
                  </a:tcPr>
                </a:tc>
                <a:tc>
                  <a:txBody>
                    <a:bodyPr/>
                    <a:lstStyle/>
                    <a:p>
                      <a:endParaRPr lang="en-AU" dirty="0"/>
                    </a:p>
                  </a:txBody>
                  <a:tcPr>
                    <a:solidFill>
                      <a:schemeClr val="bg1"/>
                    </a:solidFill>
                  </a:tcPr>
                </a:tc>
                <a:tc gridSpan="8">
                  <a:txBody>
                    <a:bodyPr/>
                    <a:lstStyle/>
                    <a:p>
                      <a:r>
                        <a:rPr lang="en-AU" dirty="0" smtClean="0"/>
                        <a:t>Development</a:t>
                      </a:r>
                      <a:endParaRPr lang="en-AU" dirty="0"/>
                    </a:p>
                  </a:txBody>
                  <a:tcPr>
                    <a:solidFill>
                      <a:schemeClr val="tx2">
                        <a:lumMod val="40000"/>
                        <a:lumOff val="60000"/>
                      </a:schemeClr>
                    </a:solidFill>
                  </a:tcPr>
                </a:tc>
                <a:tc hMerge="1">
                  <a:txBody>
                    <a:bodyPr/>
                    <a:lstStyle/>
                    <a:p>
                      <a:endParaRPr lang="en-AU" dirty="0"/>
                    </a:p>
                  </a:txBody>
                  <a:tcPr>
                    <a:solidFill>
                      <a:schemeClr val="bg1"/>
                    </a:solidFill>
                  </a:tcPr>
                </a:tc>
                <a:tc hMerge="1">
                  <a:txBody>
                    <a:bodyPr/>
                    <a:lstStyle/>
                    <a:p>
                      <a:endParaRPr lang="en-AU"/>
                    </a:p>
                  </a:txBody>
                  <a:tcPr/>
                </a:tc>
                <a:tc hMerge="1">
                  <a:txBody>
                    <a:bodyPr/>
                    <a:lstStyle/>
                    <a:p>
                      <a:endParaRPr lang="en-AU" dirty="0"/>
                    </a:p>
                  </a:txBody>
                  <a:tcPr>
                    <a:solidFill>
                      <a:schemeClr val="accent3">
                        <a:lumMod val="50000"/>
                      </a:schemeClr>
                    </a:solidFill>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gridSpan="3">
                  <a:txBody>
                    <a:bodyPr/>
                    <a:lstStyle/>
                    <a:p>
                      <a:endParaRPr lang="en-AU" dirty="0"/>
                    </a:p>
                  </a:txBody>
                  <a:tcPr>
                    <a:solidFill>
                      <a:schemeClr val="tx2">
                        <a:lumMod val="40000"/>
                        <a:lumOff val="60000"/>
                      </a:schemeClr>
                    </a:solidFill>
                  </a:tcPr>
                </a:tc>
                <a:tc hMerge="1">
                  <a:txBody>
                    <a:bodyPr/>
                    <a:lstStyle/>
                    <a:p>
                      <a:endParaRPr lang="en-AU" dirty="0"/>
                    </a:p>
                  </a:txBody>
                  <a:tcPr/>
                </a:tc>
                <a:tc hMerge="1">
                  <a:txBody>
                    <a:bodyPr/>
                    <a:lstStyle/>
                    <a:p>
                      <a:endParaRPr lang="en-AU"/>
                    </a:p>
                  </a:txBody>
                  <a:tcPr/>
                </a:tc>
              </a:tr>
              <a:tr h="319792">
                <a:tc>
                  <a:txBody>
                    <a:bodyPr/>
                    <a:lstStyle/>
                    <a:p>
                      <a:endParaRPr lang="en-AU" dirty="0"/>
                    </a:p>
                  </a:txBody>
                  <a:tcPr>
                    <a:solidFill>
                      <a:schemeClr val="bg1"/>
                    </a:solidFill>
                  </a:tcPr>
                </a:tc>
                <a:tc>
                  <a:txBody>
                    <a:bodyPr/>
                    <a:lstStyle/>
                    <a:p>
                      <a:endParaRPr lang="en-AU"/>
                    </a:p>
                  </a:txBody>
                  <a:tcPr>
                    <a:solidFill>
                      <a:schemeClr val="bg1"/>
                    </a:solidFill>
                  </a:tcPr>
                </a:tc>
                <a:tc>
                  <a:txBody>
                    <a:bodyPr/>
                    <a:lstStyle/>
                    <a:p>
                      <a:endParaRPr lang="en-AU" dirty="0"/>
                    </a:p>
                  </a:txBody>
                  <a:tcPr>
                    <a:solidFill>
                      <a:schemeClr val="bg1"/>
                    </a:solidFill>
                  </a:tcPr>
                </a:tc>
                <a:tc gridSpan="2">
                  <a:txBody>
                    <a:bodyPr/>
                    <a:lstStyle/>
                    <a:p>
                      <a:endParaRPr lang="en-AU" dirty="0"/>
                    </a:p>
                  </a:txBody>
                  <a:tcPr>
                    <a:solidFill>
                      <a:schemeClr val="bg1"/>
                    </a:solidFill>
                  </a:tcPr>
                </a:tc>
                <a:tc hMerge="1">
                  <a:txBody>
                    <a:bodyPr/>
                    <a:lstStyle/>
                    <a:p>
                      <a:endParaRPr lang="en-AU"/>
                    </a:p>
                  </a:txBody>
                  <a:tcPr/>
                </a:tc>
                <a:tc>
                  <a:txBody>
                    <a:bodyPr/>
                    <a:lstStyle/>
                    <a:p>
                      <a:endParaRPr lang="en-AU" dirty="0"/>
                    </a:p>
                  </a:txBody>
                  <a:tcPr>
                    <a:solidFill>
                      <a:schemeClr val="bg1"/>
                    </a:solidFill>
                  </a:tcPr>
                </a:tc>
                <a:tc>
                  <a:txBody>
                    <a:bodyPr/>
                    <a:lstStyle/>
                    <a:p>
                      <a:endParaRPr lang="en-AU" dirty="0"/>
                    </a:p>
                  </a:txBody>
                  <a:tcPr>
                    <a:solidFill>
                      <a:schemeClr val="bg1"/>
                    </a:solidFill>
                  </a:tcPr>
                </a:tc>
                <a:tc gridSpan="4">
                  <a:txBody>
                    <a:bodyPr/>
                    <a:lstStyle/>
                    <a:p>
                      <a:r>
                        <a:rPr lang="en-AU" dirty="0" smtClean="0"/>
                        <a:t>Review, Tuning</a:t>
                      </a:r>
                      <a:endParaRPr lang="en-AU" dirty="0"/>
                    </a:p>
                  </a:txBody>
                  <a:tcPr>
                    <a:solidFill>
                      <a:schemeClr val="accent1">
                        <a:lumMod val="75000"/>
                      </a:schemeClr>
                    </a:solidFill>
                  </a:tcPr>
                </a:tc>
                <a:tc hMerge="1">
                  <a:txBody>
                    <a:bodyPr/>
                    <a:lstStyle/>
                    <a:p>
                      <a:endParaRPr lang="en-AU" dirty="0"/>
                    </a:p>
                  </a:txBody>
                  <a:tcPr>
                    <a:solidFill>
                      <a:schemeClr val="accent3">
                        <a:lumMod val="60000"/>
                        <a:lumOff val="40000"/>
                      </a:schemeClr>
                    </a:solidFill>
                  </a:tcPr>
                </a:tc>
                <a:tc hMerge="1">
                  <a:txBody>
                    <a:bodyPr/>
                    <a:lstStyle/>
                    <a:p>
                      <a:endParaRPr lang="en-AU" dirty="0"/>
                    </a:p>
                  </a:txBody>
                  <a:tcPr>
                    <a:solidFill>
                      <a:schemeClr val="accent3">
                        <a:lumMod val="60000"/>
                        <a:lumOff val="40000"/>
                      </a:schemeClr>
                    </a:solidFill>
                  </a:tcPr>
                </a:tc>
                <a:tc hMerge="1">
                  <a:txBody>
                    <a:bodyPr/>
                    <a:lstStyle/>
                    <a:p>
                      <a:endParaRPr lang="en-AU"/>
                    </a:p>
                  </a:txBody>
                  <a:tcPr/>
                </a:tc>
                <a:tc gridSpan="2">
                  <a:txBody>
                    <a:bodyPr/>
                    <a:lstStyle/>
                    <a:p>
                      <a:endParaRPr lang="en-AU" dirty="0"/>
                    </a:p>
                  </a:txBody>
                  <a:tcPr>
                    <a:solidFill>
                      <a:schemeClr val="bg1"/>
                    </a:solidFill>
                  </a:tcPr>
                </a:tc>
                <a:tc hMerge="1">
                  <a:txBody>
                    <a:bodyPr/>
                    <a:lstStyle/>
                    <a:p>
                      <a:endParaRPr lang="en-AU"/>
                    </a:p>
                  </a:txBody>
                  <a:tcPr/>
                </a:tc>
              </a:tr>
              <a:tr h="319792">
                <a:tc>
                  <a:txBody>
                    <a:bodyPr/>
                    <a:lstStyle/>
                    <a:p>
                      <a:endParaRPr lang="en-AU" dirty="0"/>
                    </a:p>
                  </a:txBody>
                  <a:tcPr>
                    <a:solidFill>
                      <a:schemeClr val="bg1"/>
                    </a:solidFill>
                  </a:tcPr>
                </a:tc>
                <a:tc>
                  <a:txBody>
                    <a:bodyPr/>
                    <a:lstStyle/>
                    <a:p>
                      <a:endParaRPr lang="en-AU"/>
                    </a:p>
                  </a:txBody>
                  <a:tcPr>
                    <a:solidFill>
                      <a:schemeClr val="bg1"/>
                    </a:solidFill>
                  </a:tcPr>
                </a:tc>
                <a:tc>
                  <a:txBody>
                    <a:bodyPr/>
                    <a:lstStyle/>
                    <a:p>
                      <a:endParaRPr lang="en-AU" dirty="0"/>
                    </a:p>
                  </a:txBody>
                  <a:tcPr>
                    <a:solidFill>
                      <a:schemeClr val="bg1"/>
                    </a:solidFill>
                  </a:tcPr>
                </a:tc>
                <a:tc gridSpan="2">
                  <a:txBody>
                    <a:bodyPr/>
                    <a:lstStyle/>
                    <a:p>
                      <a:endParaRPr lang="en-AU" dirty="0"/>
                    </a:p>
                  </a:txBody>
                  <a:tcPr>
                    <a:solidFill>
                      <a:schemeClr val="bg1"/>
                    </a:solidFill>
                  </a:tcPr>
                </a:tc>
                <a:tc hMerge="1">
                  <a:txBody>
                    <a:bodyPr/>
                    <a:lstStyle/>
                    <a:p>
                      <a:endParaRPr lang="en-AU"/>
                    </a:p>
                  </a:txBody>
                  <a:tcPr/>
                </a:tc>
                <a:tc>
                  <a:txBody>
                    <a:bodyPr/>
                    <a:lstStyle/>
                    <a:p>
                      <a:endParaRPr lang="en-AU" dirty="0"/>
                    </a:p>
                  </a:txBody>
                  <a:tcPr>
                    <a:solidFill>
                      <a:schemeClr val="bg1"/>
                    </a:solidFill>
                  </a:tcPr>
                </a:tc>
                <a:tc>
                  <a:txBody>
                    <a:bodyPr/>
                    <a:lstStyle/>
                    <a:p>
                      <a:endParaRPr lang="en-AU" dirty="0"/>
                    </a:p>
                  </a:txBody>
                  <a:tcPr>
                    <a:solidFill>
                      <a:schemeClr val="bg1"/>
                    </a:solidFill>
                  </a:tcPr>
                </a:tc>
                <a:tc gridSpan="4">
                  <a:txBody>
                    <a:bodyPr/>
                    <a:lstStyle/>
                    <a:p>
                      <a:endParaRPr lang="en-AU" dirty="0"/>
                    </a:p>
                  </a:txBody>
                  <a:tcPr>
                    <a:solidFill>
                      <a:schemeClr val="bg1"/>
                    </a:solidFill>
                  </a:tcPr>
                </a:tc>
                <a:tc hMerge="1">
                  <a:txBody>
                    <a:bodyPr/>
                    <a:lstStyle/>
                    <a:p>
                      <a:endParaRPr lang="en-AU"/>
                    </a:p>
                  </a:txBody>
                  <a:tcPr/>
                </a:tc>
                <a:tc hMerge="1">
                  <a:txBody>
                    <a:bodyPr/>
                    <a:lstStyle/>
                    <a:p>
                      <a:endParaRPr lang="en-AU"/>
                    </a:p>
                  </a:txBody>
                  <a:tcPr/>
                </a:tc>
                <a:tc hMerge="1">
                  <a:txBody>
                    <a:bodyPr/>
                    <a:lstStyle/>
                    <a:p>
                      <a:endParaRPr lang="en-AU"/>
                    </a:p>
                  </a:txBody>
                  <a:tcPr/>
                </a:tc>
                <a:tc gridSpan="2">
                  <a:txBody>
                    <a:bodyPr/>
                    <a:lstStyle/>
                    <a:p>
                      <a:r>
                        <a:rPr lang="en-AU" i="0" dirty="0" smtClean="0"/>
                        <a:t>Teaching</a:t>
                      </a:r>
                      <a:endParaRPr lang="en-AU" i="0" dirty="0"/>
                    </a:p>
                  </a:txBody>
                  <a:tcPr>
                    <a:solidFill>
                      <a:schemeClr val="tx2">
                        <a:lumMod val="75000"/>
                      </a:schemeClr>
                    </a:solidFill>
                  </a:tcPr>
                </a:tc>
                <a:tc hMerge="1">
                  <a:txBody>
                    <a:bodyPr/>
                    <a:lstStyle/>
                    <a:p>
                      <a:endParaRPr lang="en-AU"/>
                    </a:p>
                  </a:txBody>
                  <a:tcPr/>
                </a:tc>
              </a:tr>
            </a:tbl>
          </a:graphicData>
        </a:graphic>
      </p:graphicFrame>
      <p:sp>
        <p:nvSpPr>
          <p:cNvPr id="4" name="TextBox 3"/>
          <p:cNvSpPr txBox="1"/>
          <p:nvPr/>
        </p:nvSpPr>
        <p:spPr>
          <a:xfrm>
            <a:off x="251520" y="3861048"/>
            <a:ext cx="1853905" cy="646331"/>
          </a:xfrm>
          <a:prstGeom prst="rect">
            <a:avLst/>
          </a:prstGeom>
          <a:noFill/>
        </p:spPr>
        <p:txBody>
          <a:bodyPr wrap="none" rtlCol="0">
            <a:spAutoFit/>
          </a:bodyPr>
          <a:lstStyle/>
          <a:p>
            <a:r>
              <a:rPr lang="en-AU" dirty="0" smtClean="0"/>
              <a:t>Initial course map</a:t>
            </a:r>
          </a:p>
          <a:p>
            <a:r>
              <a:rPr lang="en-AU" dirty="0" smtClean="0"/>
              <a:t>(June 1)</a:t>
            </a:r>
            <a:endParaRPr lang="en-AU" dirty="0"/>
          </a:p>
        </p:txBody>
      </p:sp>
      <p:sp>
        <p:nvSpPr>
          <p:cNvPr id="5" name="TextBox 4"/>
          <p:cNvSpPr txBox="1"/>
          <p:nvPr/>
        </p:nvSpPr>
        <p:spPr>
          <a:xfrm>
            <a:off x="1187624" y="4365104"/>
            <a:ext cx="1661545" cy="646331"/>
          </a:xfrm>
          <a:prstGeom prst="rect">
            <a:avLst/>
          </a:prstGeom>
          <a:noFill/>
        </p:spPr>
        <p:txBody>
          <a:bodyPr wrap="none" rtlCol="0">
            <a:spAutoFit/>
          </a:bodyPr>
          <a:lstStyle/>
          <a:p>
            <a:r>
              <a:rPr lang="en-AU" dirty="0" smtClean="0"/>
              <a:t>Full course map</a:t>
            </a:r>
          </a:p>
          <a:p>
            <a:r>
              <a:rPr lang="en-AU" dirty="0" smtClean="0"/>
              <a:t>(July 2)</a:t>
            </a:r>
            <a:endParaRPr lang="en-AU" dirty="0"/>
          </a:p>
        </p:txBody>
      </p:sp>
      <p:sp>
        <p:nvSpPr>
          <p:cNvPr id="7" name="TextBox 6"/>
          <p:cNvSpPr txBox="1"/>
          <p:nvPr/>
        </p:nvSpPr>
        <p:spPr>
          <a:xfrm>
            <a:off x="1259632" y="5013176"/>
            <a:ext cx="2258760" cy="646331"/>
          </a:xfrm>
          <a:prstGeom prst="rect">
            <a:avLst/>
          </a:prstGeom>
          <a:noFill/>
        </p:spPr>
        <p:txBody>
          <a:bodyPr wrap="none" rtlCol="0">
            <a:spAutoFit/>
          </a:bodyPr>
          <a:lstStyle/>
          <a:p>
            <a:r>
              <a:rPr lang="en-AU" dirty="0" smtClean="0"/>
              <a:t>Show and tell (design)</a:t>
            </a:r>
          </a:p>
          <a:p>
            <a:r>
              <a:rPr lang="en-AU" dirty="0" smtClean="0"/>
              <a:t>Early/mid July</a:t>
            </a:r>
            <a:endParaRPr lang="en-AU" dirty="0"/>
          </a:p>
        </p:txBody>
      </p:sp>
      <p:sp>
        <p:nvSpPr>
          <p:cNvPr id="8" name="TextBox 7"/>
          <p:cNvSpPr txBox="1"/>
          <p:nvPr/>
        </p:nvSpPr>
        <p:spPr>
          <a:xfrm>
            <a:off x="3491880" y="4149080"/>
            <a:ext cx="1520096" cy="923330"/>
          </a:xfrm>
          <a:prstGeom prst="rect">
            <a:avLst/>
          </a:prstGeom>
          <a:noFill/>
        </p:spPr>
        <p:txBody>
          <a:bodyPr wrap="none" rtlCol="0">
            <a:spAutoFit/>
          </a:bodyPr>
          <a:lstStyle/>
          <a:p>
            <a:r>
              <a:rPr lang="en-AU" dirty="0" smtClean="0"/>
              <a:t>Show and tell </a:t>
            </a:r>
            <a:br>
              <a:rPr lang="en-AU" dirty="0" smtClean="0"/>
            </a:br>
            <a:r>
              <a:rPr lang="en-AU" dirty="0" smtClean="0"/>
              <a:t>(dev progress)</a:t>
            </a:r>
          </a:p>
          <a:p>
            <a:r>
              <a:rPr lang="en-AU" dirty="0" smtClean="0"/>
              <a:t>End Sep</a:t>
            </a:r>
            <a:endParaRPr lang="en-AU" dirty="0"/>
          </a:p>
        </p:txBody>
      </p:sp>
      <p:sp>
        <p:nvSpPr>
          <p:cNvPr id="9" name="TextBox 8"/>
          <p:cNvSpPr txBox="1"/>
          <p:nvPr/>
        </p:nvSpPr>
        <p:spPr>
          <a:xfrm>
            <a:off x="6444208" y="5517232"/>
            <a:ext cx="2619948" cy="646331"/>
          </a:xfrm>
          <a:prstGeom prst="rect">
            <a:avLst/>
          </a:prstGeom>
          <a:noFill/>
        </p:spPr>
        <p:txBody>
          <a:bodyPr wrap="none" rtlCol="0">
            <a:spAutoFit/>
          </a:bodyPr>
          <a:lstStyle/>
          <a:p>
            <a:r>
              <a:rPr lang="en-AU" dirty="0" smtClean="0"/>
              <a:t>Show and tell (full course)</a:t>
            </a:r>
          </a:p>
          <a:p>
            <a:r>
              <a:rPr lang="en-AU" dirty="0" smtClean="0"/>
              <a:t>Nov</a:t>
            </a:r>
            <a:endParaRPr lang="en-AU" dirty="0"/>
          </a:p>
        </p:txBody>
      </p:sp>
      <p:sp>
        <p:nvSpPr>
          <p:cNvPr id="10" name="TextBox 9"/>
          <p:cNvSpPr txBox="1"/>
          <p:nvPr/>
        </p:nvSpPr>
        <p:spPr>
          <a:xfrm>
            <a:off x="4860032" y="5013176"/>
            <a:ext cx="1698735" cy="646331"/>
          </a:xfrm>
          <a:prstGeom prst="rect">
            <a:avLst/>
          </a:prstGeom>
          <a:noFill/>
        </p:spPr>
        <p:txBody>
          <a:bodyPr wrap="none" rtlCol="0">
            <a:spAutoFit/>
          </a:bodyPr>
          <a:lstStyle/>
          <a:p>
            <a:r>
              <a:rPr lang="en-AU" dirty="0" smtClean="0"/>
              <a:t>Full draft course</a:t>
            </a:r>
          </a:p>
          <a:p>
            <a:r>
              <a:rPr lang="en-AU" dirty="0" smtClean="0"/>
              <a:t>Nov 1</a:t>
            </a:r>
            <a:endParaRPr lang="en-AU" dirty="0"/>
          </a:p>
        </p:txBody>
      </p:sp>
      <p:cxnSp>
        <p:nvCxnSpPr>
          <p:cNvPr id="12" name="Straight Arrow Connector 11"/>
          <p:cNvCxnSpPr/>
          <p:nvPr/>
        </p:nvCxnSpPr>
        <p:spPr>
          <a:xfrm flipV="1">
            <a:off x="1403648" y="2924944"/>
            <a:ext cx="0" cy="93610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6" name="Straight Arrow Connector 15"/>
          <p:cNvCxnSpPr/>
          <p:nvPr/>
        </p:nvCxnSpPr>
        <p:spPr>
          <a:xfrm flipV="1">
            <a:off x="2411760" y="2996952"/>
            <a:ext cx="0" cy="136815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0" name="Straight Arrow Connector 19"/>
          <p:cNvCxnSpPr/>
          <p:nvPr/>
        </p:nvCxnSpPr>
        <p:spPr>
          <a:xfrm flipV="1">
            <a:off x="2915816" y="3284984"/>
            <a:ext cx="0" cy="172819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2" name="Straight Arrow Connector 21"/>
          <p:cNvCxnSpPr/>
          <p:nvPr/>
        </p:nvCxnSpPr>
        <p:spPr>
          <a:xfrm flipV="1">
            <a:off x="4788024" y="3284984"/>
            <a:ext cx="0" cy="93610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4" name="Straight Arrow Connector 23"/>
          <p:cNvCxnSpPr/>
          <p:nvPr/>
        </p:nvCxnSpPr>
        <p:spPr>
          <a:xfrm flipV="1">
            <a:off x="6084168" y="4077072"/>
            <a:ext cx="0" cy="100811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6" name="Straight Arrow Connector 25"/>
          <p:cNvCxnSpPr/>
          <p:nvPr/>
        </p:nvCxnSpPr>
        <p:spPr>
          <a:xfrm flipV="1">
            <a:off x="6732240" y="4077072"/>
            <a:ext cx="0" cy="122413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AU" dirty="0" smtClean="0"/>
              <a:t>Course Design</a:t>
            </a:r>
            <a:endParaRPr lang="en-AU" dirty="0"/>
          </a:p>
        </p:txBody>
      </p:sp>
      <p:sp>
        <p:nvSpPr>
          <p:cNvPr id="6" name="Content Placeholder 5"/>
          <p:cNvSpPr>
            <a:spLocks noGrp="1"/>
          </p:cNvSpPr>
          <p:nvPr>
            <p:ph idx="1"/>
          </p:nvPr>
        </p:nvSpPr>
        <p:spPr/>
        <p:txBody>
          <a:bodyPr/>
          <a:lstStyle/>
          <a:p>
            <a:r>
              <a:rPr lang="en-AU" dirty="0" smtClean="0"/>
              <a:t>What is involved in designing a course?</a:t>
            </a:r>
          </a:p>
          <a:p>
            <a:r>
              <a:rPr lang="en-AU" dirty="0" smtClean="0"/>
              <a:t>What is being ‘designed’?</a:t>
            </a:r>
          </a:p>
          <a:p>
            <a:endParaRPr lang="en-AU" dirty="0" smtClean="0"/>
          </a:p>
          <a:p>
            <a:endParaRPr lang="en-AU" dirty="0" smtClean="0"/>
          </a:p>
          <a:p>
            <a:r>
              <a:rPr lang="en-AU" dirty="0" smtClean="0"/>
              <a:t>What makes a course design </a:t>
            </a:r>
            <a:r>
              <a:rPr lang="en-AU" b="1" dirty="0" smtClean="0">
                <a:solidFill>
                  <a:schemeClr val="accent3">
                    <a:lumMod val="75000"/>
                  </a:schemeClr>
                </a:solidFill>
              </a:rPr>
              <a:t>good</a:t>
            </a:r>
            <a:r>
              <a:rPr lang="en-AU" dirty="0" smtClean="0"/>
              <a:t>?</a:t>
            </a:r>
          </a:p>
          <a:p>
            <a:r>
              <a:rPr lang="en-AU" dirty="0" smtClean="0"/>
              <a:t>Does a </a:t>
            </a:r>
            <a:r>
              <a:rPr lang="en-AU" b="1" i="1" dirty="0" smtClean="0">
                <a:solidFill>
                  <a:schemeClr val="accent3">
                    <a:lumMod val="75000"/>
                  </a:schemeClr>
                </a:solidFill>
              </a:rPr>
              <a:t>good design </a:t>
            </a:r>
            <a:r>
              <a:rPr lang="en-AU" dirty="0" smtClean="0"/>
              <a:t>make a </a:t>
            </a:r>
            <a:r>
              <a:rPr lang="en-AU" b="1" i="1" dirty="0" smtClean="0">
                <a:solidFill>
                  <a:schemeClr val="accent2">
                    <a:lumMod val="75000"/>
                  </a:schemeClr>
                </a:solidFill>
              </a:rPr>
              <a:t>good course</a:t>
            </a:r>
            <a:r>
              <a:rPr lang="en-AU" dirty="0" smtClean="0"/>
              <a: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AU" dirty="0" smtClean="0"/>
              <a:t>What’s involved in designing a course?</a:t>
            </a:r>
          </a:p>
        </p:txBody>
      </p:sp>
      <p:sp>
        <p:nvSpPr>
          <p:cNvPr id="6" name="Content Placeholder 5"/>
          <p:cNvSpPr>
            <a:spLocks noGrp="1"/>
          </p:cNvSpPr>
          <p:nvPr>
            <p:ph idx="1"/>
          </p:nvPr>
        </p:nvSpPr>
        <p:spPr/>
        <p:txBody>
          <a:bodyPr/>
          <a:lstStyle/>
          <a:p>
            <a:pPr>
              <a:buNone/>
            </a:pPr>
            <a:r>
              <a:rPr lang="en-AU" dirty="0" smtClean="0"/>
              <a:t>Identify the difference between what learners </a:t>
            </a:r>
            <a:r>
              <a:rPr lang="en-AU" b="1" dirty="0" smtClean="0">
                <a:solidFill>
                  <a:schemeClr val="accent6"/>
                </a:solidFill>
              </a:rPr>
              <a:t>know </a:t>
            </a:r>
            <a:r>
              <a:rPr lang="en-AU" dirty="0" smtClean="0"/>
              <a:t>or </a:t>
            </a:r>
            <a:r>
              <a:rPr lang="en-AU" b="1" dirty="0" smtClean="0">
                <a:solidFill>
                  <a:schemeClr val="accent6"/>
                </a:solidFill>
              </a:rPr>
              <a:t>can do now</a:t>
            </a:r>
            <a:r>
              <a:rPr lang="en-AU" dirty="0" smtClean="0">
                <a:solidFill>
                  <a:schemeClr val="accent6"/>
                </a:solidFill>
              </a:rPr>
              <a:t> </a:t>
            </a:r>
            <a:r>
              <a:rPr lang="en-AU" dirty="0" smtClean="0"/>
              <a:t>and what they </a:t>
            </a:r>
            <a:r>
              <a:rPr lang="en-AU" b="1" dirty="0" smtClean="0">
                <a:solidFill>
                  <a:schemeClr val="accent2"/>
                </a:solidFill>
              </a:rPr>
              <a:t>should know/be able to do at the end of the course</a:t>
            </a:r>
            <a:r>
              <a:rPr lang="en-AU" dirty="0" smtClean="0"/>
              <a:t>, </a:t>
            </a:r>
          </a:p>
          <a:p>
            <a:pPr>
              <a:buNone/>
            </a:pPr>
            <a:r>
              <a:rPr lang="en-AU" dirty="0" smtClean="0"/>
              <a:t>then devise a process for </a:t>
            </a:r>
            <a:r>
              <a:rPr lang="en-AU" b="1" dirty="0" smtClean="0">
                <a:solidFill>
                  <a:schemeClr val="tx2"/>
                </a:solidFill>
              </a:rPr>
              <a:t>eliminating that difference </a:t>
            </a:r>
            <a:r>
              <a:rPr lang="en-AU" dirty="0" smtClean="0"/>
              <a:t>and </a:t>
            </a:r>
          </a:p>
          <a:p>
            <a:pPr>
              <a:buNone/>
            </a:pPr>
            <a:r>
              <a:rPr lang="en-AU" dirty="0" smtClean="0"/>
              <a:t>a way to </a:t>
            </a:r>
            <a:r>
              <a:rPr lang="en-AU" b="1" dirty="0" smtClean="0">
                <a:solidFill>
                  <a:schemeClr val="accent4"/>
                </a:solidFill>
              </a:rPr>
              <a:t>determine if it that has been achieved</a:t>
            </a:r>
            <a:r>
              <a:rPr lang="en-AU" dirty="0" smtClean="0"/>
              <a:t>.</a:t>
            </a:r>
          </a:p>
          <a:p>
            <a:pPr>
              <a:buNone/>
            </a:pPr>
            <a:endParaRPr lang="en-A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AU" dirty="0" smtClean="0"/>
              <a:t>Comparing modes</a:t>
            </a:r>
            <a:endParaRPr lang="en-AU" dirty="0"/>
          </a:p>
        </p:txBody>
      </p:sp>
      <p:graphicFrame>
        <p:nvGraphicFramePr>
          <p:cNvPr id="7" name="Content Placeholder 6"/>
          <p:cNvGraphicFramePr>
            <a:graphicFrameLocks noGrp="1"/>
          </p:cNvGraphicFramePr>
          <p:nvPr>
            <p:ph idx="1"/>
          </p:nvPr>
        </p:nvGraphicFramePr>
        <p:xfrm>
          <a:off x="457200" y="1600200"/>
          <a:ext cx="8229600" cy="4577898"/>
        </p:xfrm>
        <a:graphic>
          <a:graphicData uri="http://schemas.openxmlformats.org/drawingml/2006/table">
            <a:tbl>
              <a:tblPr firstRow="1" bandRow="1">
                <a:tableStyleId>{5C22544A-7EE6-4342-B048-85BDC9FD1C3A}</a:tableStyleId>
              </a:tblPr>
              <a:tblGrid>
                <a:gridCol w="2743200"/>
                <a:gridCol w="2743200"/>
                <a:gridCol w="2743200"/>
              </a:tblGrid>
              <a:tr h="703355">
                <a:tc>
                  <a:txBody>
                    <a:bodyPr/>
                    <a:lstStyle/>
                    <a:p>
                      <a:r>
                        <a:rPr lang="en-AU" dirty="0" smtClean="0"/>
                        <a:t>Campus based (traditional)</a:t>
                      </a:r>
                      <a:endParaRPr lang="en-AU" dirty="0"/>
                    </a:p>
                  </a:txBody>
                  <a:tcPr/>
                </a:tc>
                <a:tc>
                  <a:txBody>
                    <a:bodyPr/>
                    <a:lstStyle/>
                    <a:p>
                      <a:r>
                        <a:rPr lang="en-AU" dirty="0" smtClean="0"/>
                        <a:t>Distance Education (correspondence)</a:t>
                      </a:r>
                      <a:endParaRPr lang="en-AU" dirty="0"/>
                    </a:p>
                  </a:txBody>
                  <a:tcPr/>
                </a:tc>
                <a:tc>
                  <a:txBody>
                    <a:bodyPr/>
                    <a:lstStyle/>
                    <a:p>
                      <a:r>
                        <a:rPr lang="en-AU" dirty="0" smtClean="0"/>
                        <a:t>Online</a:t>
                      </a:r>
                      <a:r>
                        <a:rPr lang="en-AU" baseline="0" dirty="0" smtClean="0"/>
                        <a:t> learning</a:t>
                      </a:r>
                      <a:endParaRPr lang="en-AU" dirty="0"/>
                    </a:p>
                  </a:txBody>
                  <a:tcPr/>
                </a:tc>
              </a:tr>
              <a:tr h="703355">
                <a:tc>
                  <a:txBody>
                    <a:bodyPr/>
                    <a:lstStyle/>
                    <a:p>
                      <a:r>
                        <a:rPr lang="en-AU" dirty="0" smtClean="0"/>
                        <a:t>Course as sessions + assessment</a:t>
                      </a:r>
                      <a:endParaRPr lang="en-AU" dirty="0"/>
                    </a:p>
                  </a:txBody>
                  <a:tcPr/>
                </a:tc>
                <a:tc>
                  <a:txBody>
                    <a:bodyPr/>
                    <a:lstStyle/>
                    <a:p>
                      <a:r>
                        <a:rPr lang="en-AU" dirty="0" smtClean="0"/>
                        <a:t>Course as readings</a:t>
                      </a:r>
                      <a:r>
                        <a:rPr lang="en-AU" baseline="0" dirty="0" smtClean="0"/>
                        <a:t> + response</a:t>
                      </a:r>
                      <a:endParaRPr lang="en-AU" dirty="0"/>
                    </a:p>
                  </a:txBody>
                  <a:tcPr/>
                </a:tc>
                <a:tc>
                  <a:txBody>
                    <a:bodyPr/>
                    <a:lstStyle/>
                    <a:p>
                      <a:r>
                        <a:rPr lang="en-AU" dirty="0" smtClean="0"/>
                        <a:t>Course as task-driven activity, experience</a:t>
                      </a:r>
                      <a:endParaRPr lang="en-AU" dirty="0"/>
                    </a:p>
                  </a:txBody>
                  <a:tcPr/>
                </a:tc>
              </a:tr>
              <a:tr h="1306231">
                <a:tc>
                  <a:txBody>
                    <a:bodyPr/>
                    <a:lstStyle/>
                    <a:p>
                      <a:r>
                        <a:rPr lang="en-AU" dirty="0" smtClean="0"/>
                        <a:t>Weekly session format</a:t>
                      </a:r>
                    </a:p>
                    <a:p>
                      <a:pPr marL="176213" indent="-176213">
                        <a:buFont typeface="Arial" pitchFamily="34" charset="0"/>
                        <a:buChar char="•"/>
                      </a:pPr>
                      <a:r>
                        <a:rPr lang="en-AU" dirty="0" smtClean="0"/>
                        <a:t>Time, place</a:t>
                      </a:r>
                    </a:p>
                    <a:p>
                      <a:pPr marL="176213" indent="-176213">
                        <a:buFont typeface="Arial" pitchFamily="34" charset="0"/>
                        <a:buChar char="•"/>
                      </a:pPr>
                      <a:r>
                        <a:rPr lang="en-AU" dirty="0" smtClean="0"/>
                        <a:t>Synchronous</a:t>
                      </a:r>
                      <a:r>
                        <a:rPr lang="en-AU" baseline="0" dirty="0" smtClean="0"/>
                        <a:t> activity</a:t>
                      </a:r>
                      <a:endParaRPr lang="en-AU" dirty="0" smtClean="0"/>
                    </a:p>
                    <a:p>
                      <a:pPr marL="176213" indent="-176213">
                        <a:buFont typeface="Arial" pitchFamily="34" charset="0"/>
                        <a:buChar char="•"/>
                      </a:pPr>
                      <a:r>
                        <a:rPr lang="en-AU" dirty="0" smtClean="0"/>
                        <a:t>Common formats</a:t>
                      </a:r>
                    </a:p>
                  </a:txBody>
                  <a:tcPr/>
                </a:tc>
                <a:tc>
                  <a:txBody>
                    <a:bodyPr/>
                    <a:lstStyle/>
                    <a:p>
                      <a:pPr marL="176213" indent="-176213"/>
                      <a:r>
                        <a:rPr lang="en-AU" dirty="0" smtClean="0"/>
                        <a:t>Loosely</a:t>
                      </a:r>
                      <a:r>
                        <a:rPr lang="en-AU" baseline="0" dirty="0" smtClean="0"/>
                        <a:t> structured</a:t>
                      </a:r>
                    </a:p>
                    <a:p>
                      <a:pPr marL="176213" indent="-176213">
                        <a:buFont typeface="Arial" pitchFamily="34" charset="0"/>
                        <a:buChar char="•"/>
                      </a:pPr>
                      <a:r>
                        <a:rPr lang="en-AU" baseline="0" dirty="0" smtClean="0"/>
                        <a:t>Limited formal meetings</a:t>
                      </a:r>
                    </a:p>
                    <a:p>
                      <a:pPr marL="176213" indent="-176213">
                        <a:buFont typeface="Arial" pitchFamily="34" charset="0"/>
                        <a:buChar char="•"/>
                      </a:pPr>
                      <a:r>
                        <a:rPr lang="en-AU" baseline="0" dirty="0" smtClean="0"/>
                        <a:t>Asynchronous interaction</a:t>
                      </a:r>
                    </a:p>
                    <a:p>
                      <a:pPr marL="176213" indent="-176213">
                        <a:buFont typeface="Arial" pitchFamily="34" charset="0"/>
                        <a:buChar char="•"/>
                      </a:pPr>
                      <a:r>
                        <a:rPr lang="en-AU" baseline="0" dirty="0" smtClean="0"/>
                        <a:t>Limited or no link to place-based events</a:t>
                      </a:r>
                    </a:p>
                  </a:txBody>
                  <a:tcPr/>
                </a:tc>
                <a:tc>
                  <a:txBody>
                    <a:bodyPr/>
                    <a:lstStyle/>
                    <a:p>
                      <a:pPr marL="268288" indent="-268288"/>
                      <a:r>
                        <a:rPr lang="en-AU" dirty="0" smtClean="0"/>
                        <a:t>Flexibly structured</a:t>
                      </a:r>
                    </a:p>
                    <a:p>
                      <a:pPr marL="268288" indent="-268288">
                        <a:buFont typeface="Arial" pitchFamily="34" charset="0"/>
                        <a:buChar char="•"/>
                      </a:pPr>
                      <a:r>
                        <a:rPr lang="en-AU" dirty="0" smtClean="0"/>
                        <a:t>Modular</a:t>
                      </a:r>
                      <a:r>
                        <a:rPr lang="en-AU" baseline="0" dirty="0" smtClean="0"/>
                        <a:t> structure</a:t>
                      </a:r>
                    </a:p>
                    <a:p>
                      <a:pPr marL="268288" indent="-268288">
                        <a:buFont typeface="Arial" pitchFamily="34" charset="0"/>
                        <a:buChar char="•"/>
                      </a:pPr>
                      <a:r>
                        <a:rPr lang="en-AU" baseline="0" dirty="0" smtClean="0"/>
                        <a:t>Task-driven activity</a:t>
                      </a:r>
                    </a:p>
                    <a:p>
                      <a:pPr marL="268288" indent="-268288">
                        <a:buFont typeface="Arial" pitchFamily="34" charset="0"/>
                        <a:buChar char="•"/>
                      </a:pPr>
                      <a:r>
                        <a:rPr lang="en-AU" baseline="0" dirty="0" smtClean="0"/>
                        <a:t>Compensatory structures</a:t>
                      </a:r>
                      <a:endParaRPr lang="en-AU" dirty="0" smtClean="0"/>
                    </a:p>
                  </a:txBody>
                  <a:tcPr/>
                </a:tc>
              </a:tr>
              <a:tr h="1004793">
                <a:tc>
                  <a:txBody>
                    <a:bodyPr/>
                    <a:lstStyle/>
                    <a:p>
                      <a:pPr marL="176213" indent="-176213">
                        <a:buFont typeface="Arial" pitchFamily="34" charset="0"/>
                        <a:buNone/>
                      </a:pPr>
                      <a:r>
                        <a:rPr lang="en-AU" dirty="0" smtClean="0"/>
                        <a:t>Individual and collaborative learning</a:t>
                      </a:r>
                    </a:p>
                  </a:txBody>
                  <a:tcPr/>
                </a:tc>
                <a:tc>
                  <a:txBody>
                    <a:bodyPr/>
                    <a:lstStyle/>
                    <a:p>
                      <a:pPr marL="176213" indent="-176213"/>
                      <a:r>
                        <a:rPr lang="en-AU" baseline="0" dirty="0" smtClean="0"/>
                        <a:t>Independent learning model</a:t>
                      </a:r>
                    </a:p>
                  </a:txBody>
                  <a:tcPr/>
                </a:tc>
                <a:tc>
                  <a:txBody>
                    <a:bodyPr/>
                    <a:lstStyle/>
                    <a:p>
                      <a:pPr marL="268288" indent="-268288">
                        <a:buFont typeface="Arial" pitchFamily="34" charset="0"/>
                        <a:buNone/>
                      </a:pPr>
                      <a:r>
                        <a:rPr lang="en-AU" dirty="0" smtClean="0"/>
                        <a:t>Blend</a:t>
                      </a:r>
                      <a:r>
                        <a:rPr lang="en-AU" baseline="0" dirty="0" smtClean="0"/>
                        <a:t> of individual and collaborative learning, depending...</a:t>
                      </a:r>
                      <a:endParaRPr lang="en-AU" dirty="0" smtClean="0"/>
                    </a:p>
                  </a:txBody>
                  <a:tcPr/>
                </a:tc>
              </a:tr>
              <a:tr h="703355">
                <a:tc>
                  <a:txBody>
                    <a:bodyPr/>
                    <a:lstStyle/>
                    <a:p>
                      <a:r>
                        <a:rPr lang="en-AU" dirty="0" smtClean="0"/>
                        <a:t>Assessment milestones</a:t>
                      </a:r>
                    </a:p>
                    <a:p>
                      <a:r>
                        <a:rPr lang="en-AU" dirty="0" smtClean="0"/>
                        <a:t>Other milestones?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baseline="0" dirty="0" smtClean="0"/>
                        <a:t>Assessment milestones</a:t>
                      </a:r>
                      <a:endParaRPr lang="en-AU" dirty="0" smtClean="0"/>
                    </a:p>
                    <a:p>
                      <a:endParaRPr lang="en-AU" dirty="0"/>
                    </a:p>
                  </a:txBody>
                  <a:tcPr/>
                </a:tc>
                <a:tc>
                  <a:txBody>
                    <a:bodyPr/>
                    <a:lstStyle/>
                    <a:p>
                      <a:pPr marL="268288" indent="-268288">
                        <a:buFont typeface="Arial" pitchFamily="34" charset="0"/>
                        <a:buNone/>
                      </a:pPr>
                      <a:r>
                        <a:rPr lang="en-AU" dirty="0" smtClean="0"/>
                        <a:t>Activity milestones </a:t>
                      </a:r>
                    </a:p>
                    <a:p>
                      <a:pPr marL="268288" indent="-268288">
                        <a:buFont typeface="Arial" pitchFamily="34" charset="0"/>
                        <a:buNone/>
                      </a:pPr>
                      <a:r>
                        <a:rPr lang="en-AU" dirty="0" smtClean="0"/>
                        <a:t>assessment milestones</a:t>
                      </a:r>
                    </a:p>
                  </a:txBody>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467544" y="404664"/>
            <a:ext cx="4040188" cy="639762"/>
          </a:xfrm>
        </p:spPr>
        <p:txBody>
          <a:bodyPr/>
          <a:lstStyle/>
          <a:p>
            <a:r>
              <a:rPr lang="en-AU" dirty="0" smtClean="0"/>
              <a:t>Place based</a:t>
            </a:r>
            <a:endParaRPr lang="en-AU" dirty="0"/>
          </a:p>
        </p:txBody>
      </p:sp>
      <p:sp>
        <p:nvSpPr>
          <p:cNvPr id="6" name="Content Placeholder 5"/>
          <p:cNvSpPr>
            <a:spLocks noGrp="1"/>
          </p:cNvSpPr>
          <p:nvPr>
            <p:ph sz="half" idx="2"/>
          </p:nvPr>
        </p:nvSpPr>
        <p:spPr>
          <a:xfrm>
            <a:off x="467544" y="1196752"/>
            <a:ext cx="4040188" cy="4896544"/>
          </a:xfrm>
        </p:spPr>
        <p:txBody>
          <a:bodyPr>
            <a:normAutofit lnSpcReduction="10000"/>
          </a:bodyPr>
          <a:lstStyle/>
          <a:p>
            <a:r>
              <a:rPr lang="en-AU" dirty="0" smtClean="0"/>
              <a:t>Places provide structure in learning environments</a:t>
            </a:r>
          </a:p>
          <a:p>
            <a:r>
              <a:rPr lang="en-AU" dirty="0" smtClean="0"/>
              <a:t>Time structures are given</a:t>
            </a:r>
          </a:p>
          <a:p>
            <a:r>
              <a:rPr lang="en-AU" dirty="0" smtClean="0"/>
              <a:t>Experience creates efficiencies</a:t>
            </a:r>
          </a:p>
          <a:p>
            <a:pPr lvl="1"/>
            <a:r>
              <a:rPr lang="en-AU" dirty="0" smtClean="0"/>
              <a:t>Structure</a:t>
            </a:r>
          </a:p>
          <a:p>
            <a:pPr lvl="1"/>
            <a:r>
              <a:rPr lang="en-AU" dirty="0" smtClean="0"/>
              <a:t>Pacing</a:t>
            </a:r>
          </a:p>
          <a:p>
            <a:pPr lvl="1"/>
            <a:r>
              <a:rPr lang="en-AU" dirty="0" smtClean="0"/>
              <a:t>Communication</a:t>
            </a:r>
          </a:p>
          <a:p>
            <a:pPr lvl="1"/>
            <a:r>
              <a:rPr lang="en-AU" dirty="0" smtClean="0"/>
              <a:t>Pedagogy</a:t>
            </a:r>
          </a:p>
          <a:p>
            <a:r>
              <a:rPr lang="en-AU" dirty="0" smtClean="0"/>
              <a:t>Contextual factors promote </a:t>
            </a:r>
          </a:p>
          <a:p>
            <a:pPr lvl="1"/>
            <a:r>
              <a:rPr lang="en-AU" dirty="0" smtClean="0"/>
              <a:t>‘delivery’ approach</a:t>
            </a:r>
          </a:p>
          <a:p>
            <a:pPr lvl="1"/>
            <a:r>
              <a:rPr lang="en-AU" dirty="0" smtClean="0"/>
              <a:t>‘traditional’ teaching roles</a:t>
            </a:r>
          </a:p>
          <a:p>
            <a:r>
              <a:rPr lang="en-AU" dirty="0" smtClean="0"/>
              <a:t>CONTENT- activity</a:t>
            </a:r>
          </a:p>
          <a:p>
            <a:endParaRPr lang="en-AU" dirty="0"/>
          </a:p>
        </p:txBody>
      </p:sp>
      <p:sp>
        <p:nvSpPr>
          <p:cNvPr id="7" name="Text Placeholder 6"/>
          <p:cNvSpPr>
            <a:spLocks noGrp="1"/>
          </p:cNvSpPr>
          <p:nvPr>
            <p:ph type="body" sz="quarter" idx="3"/>
          </p:nvPr>
        </p:nvSpPr>
        <p:spPr>
          <a:xfrm>
            <a:off x="4644008" y="404664"/>
            <a:ext cx="4041775" cy="639762"/>
          </a:xfrm>
        </p:spPr>
        <p:txBody>
          <a:bodyPr/>
          <a:lstStyle/>
          <a:p>
            <a:r>
              <a:rPr lang="en-AU" dirty="0" smtClean="0"/>
              <a:t>Online</a:t>
            </a:r>
            <a:endParaRPr lang="en-AU" dirty="0"/>
          </a:p>
        </p:txBody>
      </p:sp>
      <p:sp>
        <p:nvSpPr>
          <p:cNvPr id="8" name="Content Placeholder 7"/>
          <p:cNvSpPr>
            <a:spLocks noGrp="1"/>
          </p:cNvSpPr>
          <p:nvPr>
            <p:ph sz="quarter" idx="4"/>
          </p:nvPr>
        </p:nvSpPr>
        <p:spPr>
          <a:xfrm>
            <a:off x="4645025" y="1196752"/>
            <a:ext cx="4041775" cy="4929411"/>
          </a:xfrm>
        </p:spPr>
        <p:txBody>
          <a:bodyPr>
            <a:normAutofit fontScale="92500" lnSpcReduction="10000"/>
          </a:bodyPr>
          <a:lstStyle/>
          <a:p>
            <a:r>
              <a:rPr lang="en-AU" dirty="0" smtClean="0"/>
              <a:t>Online spaces (and tools) provide structure</a:t>
            </a:r>
          </a:p>
          <a:p>
            <a:r>
              <a:rPr lang="en-AU" dirty="0" smtClean="0"/>
              <a:t>Time can be reconsidered</a:t>
            </a:r>
          </a:p>
          <a:p>
            <a:r>
              <a:rPr lang="en-AU" dirty="0" smtClean="0"/>
              <a:t>Inexperience creates questions, uncertainty</a:t>
            </a:r>
          </a:p>
          <a:p>
            <a:pPr lvl="1"/>
            <a:r>
              <a:rPr lang="en-AU" dirty="0" smtClean="0"/>
              <a:t>Choice can be overwhelming</a:t>
            </a:r>
          </a:p>
          <a:p>
            <a:pPr lvl="1"/>
            <a:r>
              <a:rPr lang="en-AU" dirty="0" smtClean="0"/>
              <a:t>Tension between familiar and ‘new’ teaching</a:t>
            </a:r>
          </a:p>
          <a:p>
            <a:pPr lvl="1"/>
            <a:r>
              <a:rPr lang="en-AU" dirty="0" smtClean="0"/>
              <a:t>Tension between learning and teaching</a:t>
            </a:r>
          </a:p>
          <a:p>
            <a:r>
              <a:rPr lang="en-AU" dirty="0" smtClean="0"/>
              <a:t>DE legacy  and inexperience promotes “independent learning”</a:t>
            </a:r>
          </a:p>
          <a:p>
            <a:r>
              <a:rPr lang="en-AU" dirty="0" smtClean="0"/>
              <a:t>Content-ACTIVITY</a:t>
            </a:r>
            <a:endParaRPr lang="en-A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What is being designed?</a:t>
            </a:r>
            <a:endParaRPr lang="en-AU" dirty="0"/>
          </a:p>
        </p:txBody>
      </p:sp>
      <p:sp>
        <p:nvSpPr>
          <p:cNvPr id="3" name="Content Placeholder 2"/>
          <p:cNvSpPr>
            <a:spLocks noGrp="1"/>
          </p:cNvSpPr>
          <p:nvPr>
            <p:ph idx="1"/>
          </p:nvPr>
        </p:nvSpPr>
        <p:spPr/>
        <p:txBody>
          <a:bodyPr/>
          <a:lstStyle/>
          <a:p>
            <a:pPr>
              <a:buNone/>
            </a:pPr>
            <a:r>
              <a:rPr lang="en-AU" dirty="0" smtClean="0"/>
              <a:t>Our focus is on </a:t>
            </a:r>
            <a:r>
              <a:rPr lang="en-AU" i="1" dirty="0" smtClean="0">
                <a:solidFill>
                  <a:schemeClr val="accent2"/>
                </a:solidFill>
              </a:rPr>
              <a:t>online learning </a:t>
            </a:r>
            <a:r>
              <a:rPr lang="en-AU" dirty="0" smtClean="0"/>
              <a:t>with emphasis on learners, learners’ experiences and learning activity.  </a:t>
            </a:r>
          </a:p>
          <a:p>
            <a:pPr>
              <a:buNone/>
            </a:pPr>
            <a:r>
              <a:rPr lang="en-AU" dirty="0" smtClean="0"/>
              <a:t>This implies an </a:t>
            </a:r>
            <a:r>
              <a:rPr lang="en-AU" dirty="0" smtClean="0">
                <a:solidFill>
                  <a:schemeClr val="accent4">
                    <a:lumMod val="75000"/>
                  </a:schemeClr>
                </a:solidFill>
              </a:rPr>
              <a:t>active, participatory approach to learning ...</a:t>
            </a:r>
            <a:r>
              <a:rPr lang="en-AU" dirty="0" smtClean="0"/>
              <a:t>which has further implications for the design, development and teaching of courses</a:t>
            </a:r>
          </a:p>
          <a:p>
            <a:endParaRPr lang="en-A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endParaRPr lang="en-US"/>
          </a:p>
        </p:txBody>
      </p:sp>
      <p:sp>
        <p:nvSpPr>
          <p:cNvPr id="21507" name="Rectangle 3"/>
          <p:cNvSpPr>
            <a:spLocks noGrp="1" noChangeArrowheads="1"/>
          </p:cNvSpPr>
          <p:nvPr>
            <p:ph type="body" idx="1"/>
          </p:nvPr>
        </p:nvSpPr>
        <p:spPr/>
        <p:txBody>
          <a:bodyPr/>
          <a:lstStyle/>
          <a:p>
            <a:endParaRPr lang="en-US"/>
          </a:p>
        </p:txBody>
      </p:sp>
      <p:pic>
        <p:nvPicPr>
          <p:cNvPr id="21508" name="Picture 4" descr="steeplesJones"/>
          <p:cNvPicPr>
            <a:picLocks noChangeAspect="1" noChangeArrowheads="1"/>
          </p:cNvPicPr>
          <p:nvPr/>
        </p:nvPicPr>
        <p:blipFill>
          <a:blip r:embed="rId2" cstate="print"/>
          <a:srcRect/>
          <a:stretch>
            <a:fillRect/>
          </a:stretch>
        </p:blipFill>
        <p:spPr bwMode="auto">
          <a:xfrm>
            <a:off x="395536" y="476672"/>
            <a:ext cx="8424764" cy="506789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Course example</a:t>
            </a:r>
            <a:endParaRPr lang="en-AU" dirty="0"/>
          </a:p>
        </p:txBody>
      </p:sp>
      <p:sp>
        <p:nvSpPr>
          <p:cNvPr id="3" name="Content Placeholder 2"/>
          <p:cNvSpPr>
            <a:spLocks noGrp="1"/>
          </p:cNvSpPr>
          <p:nvPr>
            <p:ph idx="1"/>
          </p:nvPr>
        </p:nvSpPr>
        <p:spPr/>
        <p:txBody>
          <a:bodyPr>
            <a:normAutofit/>
          </a:bodyPr>
          <a:lstStyle/>
          <a:p>
            <a:pPr>
              <a:buNone/>
            </a:pPr>
            <a:r>
              <a:rPr lang="en-AU" sz="2400" dirty="0" smtClean="0">
                <a:hlinkClick r:id="rId2"/>
              </a:rPr>
              <a:t>http://resource.unisa.edu.au/course/view.php?id=4213</a:t>
            </a:r>
            <a:r>
              <a:rPr lang="en-AU" sz="2400" dirty="0" smtClean="0"/>
              <a:t> </a:t>
            </a:r>
            <a:endParaRPr lang="en-AU"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What makes a design ‘good’?</a:t>
            </a:r>
            <a:endParaRPr lang="en-AU" dirty="0"/>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a:pPr>
            <a:r>
              <a:rPr lang="en-AU" dirty="0" smtClean="0"/>
              <a:t>Outcomes are achieved</a:t>
            </a:r>
          </a:p>
          <a:p>
            <a:pPr marL="514350" indent="-514350">
              <a:buFont typeface="+mj-lt"/>
              <a:buAutoNum type="arabicPeriod"/>
            </a:pPr>
            <a:r>
              <a:rPr lang="en-AU" dirty="0" smtClean="0"/>
              <a:t>Users’ (other) needs are met</a:t>
            </a:r>
          </a:p>
          <a:p>
            <a:pPr marL="514350" indent="-514350">
              <a:buFont typeface="+mj-lt"/>
              <a:buAutoNum type="arabicPeriod"/>
            </a:pPr>
            <a:r>
              <a:rPr lang="en-AU" dirty="0" smtClean="0"/>
              <a:t>Users are motivated/want more</a:t>
            </a:r>
          </a:p>
          <a:p>
            <a:pPr marL="514350" indent="-514350">
              <a:buFont typeface="+mj-lt"/>
              <a:buAutoNum type="arabicPeriod"/>
            </a:pPr>
            <a:r>
              <a:rPr lang="en-AU" dirty="0" smtClean="0"/>
              <a:t>Efficiencies are realised, better cost: return</a:t>
            </a:r>
          </a:p>
          <a:p>
            <a:pPr marL="514350" indent="-514350">
              <a:buFont typeface="+mj-lt"/>
              <a:buAutoNum type="arabicPeriod"/>
            </a:pPr>
            <a:r>
              <a:rPr lang="en-AU" dirty="0" smtClean="0"/>
              <a:t>Design supports reuse, extension</a:t>
            </a:r>
          </a:p>
          <a:p>
            <a:pPr marL="514350" indent="-514350">
              <a:buFont typeface="+mj-lt"/>
              <a:buAutoNum type="arabicPeriod"/>
            </a:pPr>
            <a:r>
              <a:rPr lang="en-AU" dirty="0" smtClean="0"/>
              <a:t>Design produces valuable by-products </a:t>
            </a:r>
          </a:p>
          <a:p>
            <a:pPr marL="514350" indent="-514350">
              <a:buFont typeface="+mj-lt"/>
              <a:buAutoNum type="arabicPeriod"/>
            </a:pPr>
            <a:r>
              <a:rPr lang="en-AU" dirty="0" smtClean="0"/>
              <a:t>Sustainable (learning and teaching)</a:t>
            </a:r>
          </a:p>
          <a:p>
            <a:pPr marL="514350" indent="-514350">
              <a:buNone/>
            </a:pPr>
            <a:r>
              <a:rPr lang="en-AU" dirty="0" smtClean="0"/>
              <a:t>Others??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Aims</a:t>
            </a:r>
            <a:endParaRPr lang="en-AU" dirty="0"/>
          </a:p>
        </p:txBody>
      </p:sp>
      <p:sp>
        <p:nvSpPr>
          <p:cNvPr id="3" name="Content Placeholder 2"/>
          <p:cNvSpPr>
            <a:spLocks noGrp="1"/>
          </p:cNvSpPr>
          <p:nvPr>
            <p:ph idx="1"/>
          </p:nvPr>
        </p:nvSpPr>
        <p:spPr/>
        <p:txBody>
          <a:bodyPr>
            <a:normAutofit/>
          </a:bodyPr>
          <a:lstStyle/>
          <a:p>
            <a:pPr>
              <a:buNone/>
            </a:pPr>
            <a:r>
              <a:rPr lang="en-AU" dirty="0" smtClean="0">
                <a:solidFill>
                  <a:schemeClr val="accent1">
                    <a:lumMod val="50000"/>
                  </a:schemeClr>
                </a:solidFill>
              </a:rPr>
              <a:t>Understand a systematic approach to design and development of your course.</a:t>
            </a:r>
          </a:p>
          <a:p>
            <a:pPr>
              <a:buNone/>
            </a:pPr>
            <a:r>
              <a:rPr lang="en-AU" dirty="0" smtClean="0">
                <a:solidFill>
                  <a:schemeClr val="accent4">
                    <a:lumMod val="75000"/>
                  </a:schemeClr>
                </a:solidFill>
              </a:rPr>
              <a:t>Explore differences between the proposed approach and previous experiences</a:t>
            </a:r>
          </a:p>
          <a:p>
            <a:pPr>
              <a:buNone/>
            </a:pPr>
            <a:r>
              <a:rPr lang="en-AU" dirty="0" smtClean="0">
                <a:solidFill>
                  <a:schemeClr val="accent6">
                    <a:lumMod val="75000"/>
                  </a:schemeClr>
                </a:solidFill>
              </a:rPr>
              <a:t>Apply new understandings of course design &amp; development in your immediate academic practice: MBET development</a:t>
            </a:r>
            <a:endParaRPr lang="en-AU" sz="2400" dirty="0" smtClean="0"/>
          </a:p>
          <a:p>
            <a:pPr lvl="1">
              <a:buNone/>
            </a:pPr>
            <a:endParaRPr lang="en-AU" dirty="0" smtClean="0"/>
          </a:p>
          <a:p>
            <a:endParaRPr lang="en-AU"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Does a good design make a good course?</a:t>
            </a:r>
            <a:endParaRPr lang="en-AU" dirty="0"/>
          </a:p>
        </p:txBody>
      </p:sp>
      <p:sp>
        <p:nvSpPr>
          <p:cNvPr id="3" name="Content Placeholder 2"/>
          <p:cNvSpPr>
            <a:spLocks noGrp="1"/>
          </p:cNvSpPr>
          <p:nvPr>
            <p:ph idx="1"/>
          </p:nvPr>
        </p:nvSpPr>
        <p:spPr/>
        <p:txBody>
          <a:bodyPr/>
          <a:lstStyle/>
          <a:p>
            <a:pPr>
              <a:buNone/>
            </a:pPr>
            <a:r>
              <a:rPr lang="en-AU" dirty="0" smtClean="0"/>
              <a:t>A: Yes</a:t>
            </a:r>
          </a:p>
          <a:p>
            <a:pPr>
              <a:buNone/>
            </a:pPr>
            <a:r>
              <a:rPr lang="en-AU" dirty="0" smtClean="0"/>
              <a:t>B: Maybe</a:t>
            </a:r>
          </a:p>
          <a:p>
            <a:pPr>
              <a:buNone/>
            </a:pPr>
            <a:r>
              <a:rPr lang="en-AU" dirty="0" smtClean="0"/>
              <a:t>C: No (but it sure helps)</a:t>
            </a:r>
          </a:p>
          <a:p>
            <a:pPr>
              <a:buNone/>
            </a:pPr>
            <a:endParaRPr lang="en-AU" dirty="0" smtClean="0"/>
          </a:p>
          <a:p>
            <a:pPr>
              <a:buNone/>
            </a:pPr>
            <a:r>
              <a:rPr lang="en-AU" dirty="0" smtClean="0"/>
              <a:t>...the course still has to be *</a:t>
            </a:r>
            <a:r>
              <a:rPr lang="en-AU" b="1" dirty="0" smtClean="0">
                <a:solidFill>
                  <a:schemeClr val="accent6">
                    <a:lumMod val="75000"/>
                  </a:schemeClr>
                </a:solidFill>
              </a:rPr>
              <a:t>taught</a:t>
            </a:r>
            <a:r>
              <a:rPr lang="en-AU" dirty="0" smtClean="0"/>
              <a:t>*</a:t>
            </a:r>
          </a:p>
          <a:p>
            <a:pPr>
              <a:buNone/>
            </a:pPr>
            <a:r>
              <a:rPr lang="en-AU" dirty="0" smtClean="0"/>
              <a:t>The good news: the course design, materials and environment are a form of ‘teaching’</a:t>
            </a:r>
          </a:p>
          <a:p>
            <a:pPr>
              <a:buNone/>
            </a:pPr>
            <a:endParaRPr lang="en-A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lstStyle/>
          <a:p>
            <a:r>
              <a:rPr lang="en-AU" dirty="0" smtClean="0"/>
              <a:t>Questions?</a:t>
            </a:r>
            <a:endParaRPr lang="en-A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AU" dirty="0" smtClean="0"/>
              <a:t>Course Design</a:t>
            </a:r>
            <a:endParaRPr lang="en-AU" dirty="0"/>
          </a:p>
        </p:txBody>
      </p:sp>
      <p:sp>
        <p:nvSpPr>
          <p:cNvPr id="6" name="Content Placeholder 5"/>
          <p:cNvSpPr>
            <a:spLocks noGrp="1"/>
          </p:cNvSpPr>
          <p:nvPr>
            <p:ph idx="1"/>
          </p:nvPr>
        </p:nvSpPr>
        <p:spPr/>
        <p:txBody>
          <a:bodyPr/>
          <a:lstStyle/>
          <a:p>
            <a:r>
              <a:rPr lang="en-AU" dirty="0" smtClean="0"/>
              <a:t>What is involved in designing a course?</a:t>
            </a:r>
          </a:p>
          <a:p>
            <a:r>
              <a:rPr lang="en-AU" dirty="0" smtClean="0"/>
              <a:t>What is being ‘designed’?</a:t>
            </a:r>
          </a:p>
          <a:p>
            <a:endParaRPr lang="en-AU" dirty="0" smtClean="0"/>
          </a:p>
          <a:p>
            <a:endParaRPr lang="en-AU" dirty="0" smtClean="0"/>
          </a:p>
          <a:p>
            <a:r>
              <a:rPr lang="en-AU" dirty="0" smtClean="0"/>
              <a:t>What makes a course design </a:t>
            </a:r>
            <a:r>
              <a:rPr lang="en-AU" b="1" dirty="0" smtClean="0">
                <a:solidFill>
                  <a:schemeClr val="accent3">
                    <a:lumMod val="75000"/>
                  </a:schemeClr>
                </a:solidFill>
              </a:rPr>
              <a:t>good</a:t>
            </a:r>
            <a:r>
              <a:rPr lang="en-AU" dirty="0" smtClean="0"/>
              <a:t>?</a:t>
            </a:r>
          </a:p>
          <a:p>
            <a:r>
              <a:rPr lang="en-AU" dirty="0" smtClean="0"/>
              <a:t>Does a </a:t>
            </a:r>
            <a:r>
              <a:rPr lang="en-AU" b="1" i="1" dirty="0" smtClean="0">
                <a:solidFill>
                  <a:schemeClr val="accent3">
                    <a:lumMod val="75000"/>
                  </a:schemeClr>
                </a:solidFill>
              </a:rPr>
              <a:t>good design </a:t>
            </a:r>
            <a:r>
              <a:rPr lang="en-AU" dirty="0" smtClean="0"/>
              <a:t>make a </a:t>
            </a:r>
            <a:r>
              <a:rPr lang="en-AU" b="1" i="1" dirty="0" smtClean="0">
                <a:solidFill>
                  <a:schemeClr val="accent2">
                    <a:lumMod val="75000"/>
                  </a:schemeClr>
                </a:solidFill>
              </a:rPr>
              <a:t>good course</a:t>
            </a:r>
            <a:r>
              <a:rPr lang="en-AU" dirty="0" smtClean="0"/>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NZ"/>
              <a:t>Instructional Design</a:t>
            </a:r>
            <a:endParaRPr lang="en-GB"/>
          </a:p>
        </p:txBody>
      </p:sp>
      <p:graphicFrame>
        <p:nvGraphicFramePr>
          <p:cNvPr id="4" name="Diagram 3"/>
          <p:cNvGraphicFramePr/>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NZ" dirty="0"/>
              <a:t>Instruction: Key ideas</a:t>
            </a:r>
            <a:endParaRPr lang="en-GB" dirty="0"/>
          </a:p>
        </p:txBody>
      </p:sp>
      <p:sp>
        <p:nvSpPr>
          <p:cNvPr id="17411" name="Rectangle 3"/>
          <p:cNvSpPr>
            <a:spLocks noGrp="1" noChangeArrowheads="1"/>
          </p:cNvSpPr>
          <p:nvPr>
            <p:ph type="body" idx="1"/>
          </p:nvPr>
        </p:nvSpPr>
        <p:spPr/>
        <p:txBody>
          <a:bodyPr/>
          <a:lstStyle/>
          <a:p>
            <a:pPr>
              <a:lnSpc>
                <a:spcPct val="90000"/>
              </a:lnSpc>
            </a:pPr>
            <a:r>
              <a:rPr lang="en-NZ" dirty="0"/>
              <a:t>Instruction is a key feature of formal education</a:t>
            </a:r>
          </a:p>
          <a:p>
            <a:pPr>
              <a:lnSpc>
                <a:spcPct val="90000"/>
              </a:lnSpc>
            </a:pPr>
            <a:r>
              <a:rPr lang="en-NZ" dirty="0"/>
              <a:t>Instruction implies telling, direction, authority; information flows from experts to novices</a:t>
            </a:r>
          </a:p>
          <a:p>
            <a:pPr>
              <a:lnSpc>
                <a:spcPct val="90000"/>
              </a:lnSpc>
            </a:pPr>
            <a:r>
              <a:rPr lang="en-NZ" dirty="0"/>
              <a:t>Instruction is meant to produce some response from students…we hope this leads to ‘learning’ …though we mightn’t be sure what ‘learning’ is</a:t>
            </a: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NZ"/>
              <a:t>Learning Design</a:t>
            </a:r>
            <a:endParaRPr lang="en-GB"/>
          </a:p>
        </p:txBody>
      </p:sp>
      <p:sp>
        <p:nvSpPr>
          <p:cNvPr id="11267" name="Rectangle 3"/>
          <p:cNvSpPr>
            <a:spLocks noGrp="1" noChangeArrowheads="1"/>
          </p:cNvSpPr>
          <p:nvPr>
            <p:ph type="body" idx="1"/>
          </p:nvPr>
        </p:nvSpPr>
        <p:spPr/>
        <p:txBody>
          <a:bodyPr>
            <a:normAutofit fontScale="77500" lnSpcReduction="20000"/>
          </a:bodyPr>
          <a:lstStyle/>
          <a:p>
            <a:r>
              <a:rPr lang="en-NZ" dirty="0"/>
              <a:t>Focus on ‘learning’: </a:t>
            </a:r>
            <a:endParaRPr lang="en-NZ" dirty="0" smtClean="0"/>
          </a:p>
          <a:p>
            <a:pPr algn="r">
              <a:buNone/>
            </a:pPr>
            <a:r>
              <a:rPr lang="en-NZ" dirty="0" smtClean="0"/>
              <a:t>“Learning is essentially about change.  Learning involves changes in attitudes, beliefs, capabilities, knowledge structures, and skills.  When these changes have been observed and can be believed to be relatively stable and persist for some time, it is reasonable to conclude  that learning has occurred.” (J. Michael </a:t>
            </a:r>
            <a:r>
              <a:rPr lang="en-NZ" dirty="0" err="1" smtClean="0"/>
              <a:t>Spector</a:t>
            </a:r>
            <a:r>
              <a:rPr lang="en-NZ" dirty="0" smtClean="0"/>
              <a:t>)</a:t>
            </a:r>
          </a:p>
          <a:p>
            <a:pPr>
              <a:buNone/>
            </a:pPr>
            <a:endParaRPr lang="en-NZ" dirty="0"/>
          </a:p>
          <a:p>
            <a:pPr lvl="1"/>
            <a:r>
              <a:rPr lang="en-NZ" dirty="0"/>
              <a:t>Learner attributes</a:t>
            </a:r>
          </a:p>
          <a:p>
            <a:pPr lvl="1"/>
            <a:r>
              <a:rPr lang="en-NZ" dirty="0"/>
              <a:t>Learner experience</a:t>
            </a:r>
          </a:p>
          <a:p>
            <a:pPr lvl="1"/>
            <a:r>
              <a:rPr lang="en-NZ" dirty="0"/>
              <a:t>Learning Situations</a:t>
            </a:r>
          </a:p>
          <a:p>
            <a:pPr lvl="1"/>
            <a:r>
              <a:rPr lang="en-NZ" dirty="0"/>
              <a:t>Learner activity</a:t>
            </a:r>
          </a:p>
          <a:p>
            <a:pPr lvl="1"/>
            <a:r>
              <a:rPr lang="en-NZ" dirty="0"/>
              <a:t>‘Teaching’ as something other than ‘transmission’</a:t>
            </a:r>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NZ"/>
              <a:t>Side by side…</a:t>
            </a:r>
            <a:endParaRPr lang="en-GB"/>
          </a:p>
        </p:txBody>
      </p:sp>
      <p:sp>
        <p:nvSpPr>
          <p:cNvPr id="13316" name="Rectangle 4"/>
          <p:cNvSpPr>
            <a:spLocks noGrp="1" noChangeArrowheads="1"/>
          </p:cNvSpPr>
          <p:nvPr>
            <p:ph type="body" sz="half" idx="1"/>
          </p:nvPr>
        </p:nvSpPr>
        <p:spPr/>
        <p:txBody>
          <a:bodyPr/>
          <a:lstStyle/>
          <a:p>
            <a:pPr>
              <a:lnSpc>
                <a:spcPct val="90000"/>
              </a:lnSpc>
              <a:buFontTx/>
              <a:buNone/>
            </a:pPr>
            <a:r>
              <a:rPr lang="en-NZ"/>
              <a:t>Instructional design</a:t>
            </a:r>
          </a:p>
          <a:p>
            <a:pPr>
              <a:lnSpc>
                <a:spcPct val="90000"/>
              </a:lnSpc>
            </a:pPr>
            <a:r>
              <a:rPr lang="en-NZ"/>
              <a:t>Focus on ‘instruction’, often as ‘transmission</a:t>
            </a:r>
          </a:p>
          <a:p>
            <a:pPr>
              <a:lnSpc>
                <a:spcPct val="90000"/>
              </a:lnSpc>
            </a:pPr>
            <a:r>
              <a:rPr lang="en-NZ"/>
              <a:t>Delivering content</a:t>
            </a:r>
          </a:p>
          <a:p>
            <a:pPr>
              <a:lnSpc>
                <a:spcPct val="90000"/>
              </a:lnSpc>
            </a:pPr>
            <a:r>
              <a:rPr lang="en-NZ"/>
              <a:t>Design centres on selection and sequencing of content</a:t>
            </a:r>
          </a:p>
          <a:p>
            <a:pPr>
              <a:lnSpc>
                <a:spcPct val="90000"/>
              </a:lnSpc>
            </a:pPr>
            <a:r>
              <a:rPr lang="en-NZ"/>
              <a:t>Designs may be broad, systemic, e.g. whole courses</a:t>
            </a:r>
          </a:p>
        </p:txBody>
      </p:sp>
      <p:sp>
        <p:nvSpPr>
          <p:cNvPr id="13317" name="Rectangle 5"/>
          <p:cNvSpPr>
            <a:spLocks noGrp="1" noChangeArrowheads="1"/>
          </p:cNvSpPr>
          <p:nvPr>
            <p:ph type="body" sz="half" idx="2"/>
          </p:nvPr>
        </p:nvSpPr>
        <p:spPr/>
        <p:txBody>
          <a:bodyPr/>
          <a:lstStyle/>
          <a:p>
            <a:pPr>
              <a:lnSpc>
                <a:spcPct val="90000"/>
              </a:lnSpc>
              <a:buFontTx/>
              <a:buNone/>
            </a:pPr>
            <a:r>
              <a:rPr lang="en-NZ" dirty="0"/>
              <a:t>Learning Design</a:t>
            </a:r>
          </a:p>
          <a:p>
            <a:pPr>
              <a:lnSpc>
                <a:spcPct val="90000"/>
              </a:lnSpc>
            </a:pPr>
            <a:r>
              <a:rPr lang="en-NZ" dirty="0"/>
              <a:t>Focus on ‘learning’, usually as ‘activity’</a:t>
            </a:r>
          </a:p>
          <a:p>
            <a:pPr>
              <a:lnSpc>
                <a:spcPct val="90000"/>
              </a:lnSpc>
            </a:pPr>
            <a:r>
              <a:rPr lang="en-NZ" dirty="0"/>
              <a:t>Promoting Activity</a:t>
            </a:r>
          </a:p>
          <a:p>
            <a:pPr>
              <a:lnSpc>
                <a:spcPct val="90000"/>
              </a:lnSpc>
            </a:pPr>
            <a:r>
              <a:rPr lang="en-NZ" dirty="0"/>
              <a:t>Design centres on what people </a:t>
            </a:r>
            <a:r>
              <a:rPr lang="en-NZ" dirty="0" smtClean="0"/>
              <a:t>do</a:t>
            </a:r>
            <a:endParaRPr lang="en-NZ" dirty="0"/>
          </a:p>
          <a:p>
            <a:pPr>
              <a:lnSpc>
                <a:spcPct val="90000"/>
              </a:lnSpc>
            </a:pPr>
            <a:r>
              <a:rPr lang="en-NZ" dirty="0"/>
              <a:t>Designs are often local, situated, e.g. units, tasks, projects</a:t>
            </a: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ADDIE</a:t>
            </a:r>
            <a:endParaRPr lang="en-AU" dirty="0"/>
          </a:p>
        </p:txBody>
      </p:sp>
      <p:graphicFrame>
        <p:nvGraphicFramePr>
          <p:cNvPr id="4" name="Content Placeholder 3"/>
          <p:cNvGraphicFramePr>
            <a:graphicFrameLocks noGrp="1"/>
          </p:cNvGraphicFramePr>
          <p:nvPr>
            <p:ph idx="1"/>
          </p:nvPr>
        </p:nvGraphicFramePr>
        <p:xfrm>
          <a:off x="457200" y="1268760"/>
          <a:ext cx="8229600"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lstStyle/>
          <a:p>
            <a:r>
              <a:rPr lang="en-AU" dirty="0" smtClean="0"/>
              <a:t>Questions?</a:t>
            </a:r>
            <a:endParaRPr lang="en-AU"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870</TotalTime>
  <Words>1202</Words>
  <Application>Microsoft Office PowerPoint</Application>
  <PresentationFormat>On-screen Show (4:3)</PresentationFormat>
  <Paragraphs>225</Paragraphs>
  <Slides>21</Slides>
  <Notes>6</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Design and Development 101</vt:lpstr>
      <vt:lpstr>Aims</vt:lpstr>
      <vt:lpstr>Course Design</vt:lpstr>
      <vt:lpstr>Instructional Design</vt:lpstr>
      <vt:lpstr>Instruction: Key ideas</vt:lpstr>
      <vt:lpstr>Learning Design</vt:lpstr>
      <vt:lpstr>Side by side…</vt:lpstr>
      <vt:lpstr>ADDIE</vt:lpstr>
      <vt:lpstr>Slide 9</vt:lpstr>
      <vt:lpstr>2 immediate priorities</vt:lpstr>
      <vt:lpstr>Phase One</vt:lpstr>
      <vt:lpstr>Course Design</vt:lpstr>
      <vt:lpstr>What’s involved in designing a course?</vt:lpstr>
      <vt:lpstr>Comparing modes</vt:lpstr>
      <vt:lpstr>Slide 15</vt:lpstr>
      <vt:lpstr>What is being designed?</vt:lpstr>
      <vt:lpstr>Slide 17</vt:lpstr>
      <vt:lpstr>Course example</vt:lpstr>
      <vt:lpstr>What makes a design ‘good’?</vt:lpstr>
      <vt:lpstr>Does a good design make a good course?</vt:lpstr>
      <vt:lpstr>Slide 21</vt:lpstr>
    </vt:vector>
  </TitlesOfParts>
  <Company>University of South Australia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UniSA</dc:creator>
  <cp:lastModifiedBy>reviewer</cp:lastModifiedBy>
  <cp:revision>105</cp:revision>
  <dcterms:created xsi:type="dcterms:W3CDTF">2011-11-22T04:19:29Z</dcterms:created>
  <dcterms:modified xsi:type="dcterms:W3CDTF">2012-06-07T04:37:49Z</dcterms:modified>
</cp:coreProperties>
</file>