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858000" cy="9144000"/>
  <p:defaultTextStyle>
    <a:defPPr>
      <a:defRPr lang="en-US"/>
    </a:defPPr>
    <a:lvl1pPr marL="0" algn="l" defTabSz="2937768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68884" algn="l" defTabSz="2937768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37768" algn="l" defTabSz="2937768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06653" algn="l" defTabSz="2937768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75538" algn="l" defTabSz="2937768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44422" algn="l" defTabSz="2937768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13306" algn="l" defTabSz="2937768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282191" algn="l" defTabSz="2937768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51075" algn="l" defTabSz="2937768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1AEA"/>
    <a:srgbClr val="630C0D"/>
    <a:srgbClr val="C6D9F1"/>
    <a:srgbClr val="892B1B"/>
    <a:srgbClr val="800000"/>
    <a:srgbClr val="A50021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2" autoAdjust="0"/>
    <p:restoredTop sz="91219" autoAdjust="0"/>
  </p:normalViewPr>
  <p:slideViewPr>
    <p:cSldViewPr>
      <p:cViewPr>
        <p:scale>
          <a:sx n="33" d="100"/>
          <a:sy n="33" d="100"/>
        </p:scale>
        <p:origin x="-3012" y="-108"/>
      </p:cViewPr>
      <p:guideLst>
        <p:guide orient="horz" pos="9538"/>
        <p:guide pos="6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1F038-7506-46F0-A20B-B11193460B4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C4CDBD2-AAED-4721-8FE2-ECC4CD5D9FA2}">
      <dgm:prSet phldrT="[Text]"/>
      <dgm:spPr>
        <a:xfrm>
          <a:off x="3347246" y="70709"/>
          <a:ext cx="1549297" cy="92957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Pre-processing</a:t>
          </a:r>
          <a:endParaRPr lang="en-A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350F492-BE71-49A3-B627-628377B4DAD9}" type="parTrans" cxnId="{360E3B36-B357-4C06-A3E4-22886A7B2C8F}">
      <dgm:prSet/>
      <dgm:spPr/>
      <dgm:t>
        <a:bodyPr/>
        <a:lstStyle/>
        <a:p>
          <a:endParaRPr lang="en-AU"/>
        </a:p>
      </dgm:t>
    </dgm:pt>
    <dgm:pt modelId="{054BF3D0-65A9-4C19-9F5E-E86B3DD2BA51}" type="sibTrans" cxnId="{360E3B36-B357-4C06-A3E4-22886A7B2C8F}">
      <dgm:prSet/>
      <dgm:spPr>
        <a:xfrm rot="5400000">
          <a:off x="3995898" y="1038772"/>
          <a:ext cx="251994" cy="38422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A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C63BF6C-8B99-4D64-830C-9B0779E21641}">
      <dgm:prSet phldrT="[Text]"/>
      <dgm:spPr>
        <a:xfrm>
          <a:off x="3347246" y="1475748"/>
          <a:ext cx="1549297" cy="92957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Feature extraction</a:t>
          </a:r>
          <a:endParaRPr lang="en-A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7B3EE63-1936-4711-A058-49F4DCB2902F}" type="parTrans" cxnId="{98FA8FF4-9169-4511-9A34-0ECF26224A15}">
      <dgm:prSet/>
      <dgm:spPr/>
      <dgm:t>
        <a:bodyPr/>
        <a:lstStyle/>
        <a:p>
          <a:endParaRPr lang="en-AU"/>
        </a:p>
      </dgm:t>
    </dgm:pt>
    <dgm:pt modelId="{25816803-7FE5-4CA7-8743-5D78F72BAFBC}" type="sibTrans" cxnId="{98FA8FF4-9169-4511-9A34-0ECF26224A15}">
      <dgm:prSet/>
      <dgm:spPr>
        <a:xfrm rot="5400000">
          <a:off x="3968294" y="2494332"/>
          <a:ext cx="307201" cy="38422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A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55ADC13-2551-405C-94F2-B7CA340FAD7C}">
      <dgm:prSet phldrT="[Text]"/>
      <dgm:spPr>
        <a:xfrm>
          <a:off x="3347246" y="2984952"/>
          <a:ext cx="1549297" cy="92957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Brain Activity Identification</a:t>
          </a:r>
          <a:endParaRPr lang="en-A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11A60FF-44D6-42D9-98D5-1DCD5A53B584}" type="parTrans" cxnId="{EE116D2E-A26A-483E-BCC3-386C9B98AAFA}">
      <dgm:prSet/>
      <dgm:spPr/>
      <dgm:t>
        <a:bodyPr/>
        <a:lstStyle/>
        <a:p>
          <a:endParaRPr lang="en-AU"/>
        </a:p>
      </dgm:t>
    </dgm:pt>
    <dgm:pt modelId="{17559AAE-BFBD-45AE-A005-E0D387CE6BAC}" type="sibTrans" cxnId="{EE116D2E-A26A-483E-BCC3-386C9B98AAFA}">
      <dgm:prSet/>
      <dgm:spPr/>
      <dgm:t>
        <a:bodyPr/>
        <a:lstStyle/>
        <a:p>
          <a:endParaRPr lang="en-AU"/>
        </a:p>
      </dgm:t>
    </dgm:pt>
    <dgm:pt modelId="{EA05A073-31A4-4092-9292-9D6FB126A49D}">
      <dgm:prSet phldrT="[Text]" custT="1"/>
      <dgm:spPr>
        <a:xfrm>
          <a:off x="412325" y="106817"/>
          <a:ext cx="1032885" cy="929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800" dirty="0" smtClean="0">
              <a:solidFill>
                <a:srgbClr val="421AEA"/>
              </a:solidFill>
              <a:latin typeface="Calibri"/>
              <a:ea typeface="+mn-ea"/>
              <a:cs typeface="+mn-cs"/>
            </a:rPr>
            <a:t>EEG Acquisition</a:t>
          </a:r>
          <a:endParaRPr lang="en-AU" sz="2800" dirty="0">
            <a:solidFill>
              <a:srgbClr val="421AEA"/>
            </a:solidFill>
            <a:latin typeface="Calibri"/>
            <a:ea typeface="+mn-ea"/>
            <a:cs typeface="+mn-cs"/>
          </a:endParaRPr>
        </a:p>
      </dgm:t>
    </dgm:pt>
    <dgm:pt modelId="{994C2696-B553-4886-B9C2-A373A41901DE}" type="sibTrans" cxnId="{2BE7C9C9-195A-44C7-B7BF-7C8D86993152}">
      <dgm:prSet/>
      <dgm:spPr>
        <a:xfrm rot="21483456">
          <a:off x="1488937" y="358707"/>
          <a:ext cx="105476" cy="38422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A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04B6556-414E-4958-9496-272F7779E2BE}" type="parTrans" cxnId="{2BE7C9C9-195A-44C7-B7BF-7C8D86993152}">
      <dgm:prSet/>
      <dgm:spPr/>
      <dgm:t>
        <a:bodyPr/>
        <a:lstStyle/>
        <a:p>
          <a:endParaRPr lang="en-AU"/>
        </a:p>
      </dgm:t>
    </dgm:pt>
    <dgm:pt modelId="{CC5F506D-824E-4B81-A249-A5FBB192514C}" type="pres">
      <dgm:prSet presAssocID="{C971F038-7506-46F0-A20B-B11193460B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39D103F-AA6D-44D1-9B5C-D63CD2E1B847}" type="pres">
      <dgm:prSet presAssocID="{EA05A073-31A4-4092-9292-9D6FB126A49D}" presName="node" presStyleLbl="node1" presStyleIdx="0" presStyleCnt="4" custScaleX="95062" custLinFactNeighborX="-35" custLinFactNeighborY="-7155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98CB062-1126-4867-A758-EA5D27D0B62E}" type="pres">
      <dgm:prSet presAssocID="{994C2696-B553-4886-B9C2-A373A41901DE}" presName="sibTrans" presStyleLbl="sibTrans2D1" presStyleIdx="0" presStyleCnt="3"/>
      <dgm:spPr/>
      <dgm:t>
        <a:bodyPr/>
        <a:lstStyle/>
        <a:p>
          <a:endParaRPr lang="en-AU"/>
        </a:p>
      </dgm:t>
    </dgm:pt>
    <dgm:pt modelId="{3E2DAD44-04E5-4A36-BBD4-43AB5459F062}" type="pres">
      <dgm:prSet presAssocID="{994C2696-B553-4886-B9C2-A373A41901DE}" presName="connectorText" presStyleLbl="sibTrans2D1" presStyleIdx="0" presStyleCnt="3"/>
      <dgm:spPr/>
      <dgm:t>
        <a:bodyPr/>
        <a:lstStyle/>
        <a:p>
          <a:endParaRPr lang="en-AU"/>
        </a:p>
      </dgm:t>
    </dgm:pt>
    <dgm:pt modelId="{D5386AA8-4D26-4B90-8B0D-A1CADFBCC09A}" type="pres">
      <dgm:prSet presAssocID="{1C4CDBD2-AAED-4721-8FE2-ECC4CD5D9FA2}" presName="node" presStyleLbl="node1" presStyleIdx="1" presStyleCnt="4" custLinFactNeighborX="-1842" custLinFactNeighborY="-6586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919F392-94F5-40DC-9F8A-DD9A467004C9}" type="pres">
      <dgm:prSet presAssocID="{054BF3D0-65A9-4C19-9F5E-E86B3DD2BA51}" presName="sibTrans" presStyleLbl="sibTrans2D1" presStyleIdx="1" presStyleCnt="3"/>
      <dgm:spPr/>
      <dgm:t>
        <a:bodyPr/>
        <a:lstStyle/>
        <a:p>
          <a:endParaRPr lang="en-AU"/>
        </a:p>
      </dgm:t>
    </dgm:pt>
    <dgm:pt modelId="{4431D15E-F14F-4603-99AA-C1E719AA9CEF}" type="pres">
      <dgm:prSet presAssocID="{054BF3D0-65A9-4C19-9F5E-E86B3DD2BA51}" presName="connectorText" presStyleLbl="sibTrans2D1" presStyleIdx="1" presStyleCnt="3"/>
      <dgm:spPr/>
      <dgm:t>
        <a:bodyPr/>
        <a:lstStyle/>
        <a:p>
          <a:endParaRPr lang="en-AU"/>
        </a:p>
      </dgm:t>
    </dgm:pt>
    <dgm:pt modelId="{D43A8477-989F-4D4E-BCF3-3813374B5452}" type="pres">
      <dgm:prSet presAssocID="{FC63BF6C-8B99-4D64-830C-9B0779E21641}" presName="node" presStyleLbl="node1" presStyleIdx="2" presStyleCnt="4" custLinFactNeighborX="-1842" custLinFactNeighborY="-6738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90B96A3-C358-4194-AC5D-D4CBEFBBAB60}" type="pres">
      <dgm:prSet presAssocID="{25816803-7FE5-4CA7-8743-5D78F72BAFBC}" presName="sibTrans" presStyleLbl="sibTrans2D1" presStyleIdx="2" presStyleCnt="3"/>
      <dgm:spPr/>
      <dgm:t>
        <a:bodyPr/>
        <a:lstStyle/>
        <a:p>
          <a:endParaRPr lang="en-AU"/>
        </a:p>
      </dgm:t>
    </dgm:pt>
    <dgm:pt modelId="{AF5021A7-516D-4F7A-A83D-ABADE0B969B4}" type="pres">
      <dgm:prSet presAssocID="{25816803-7FE5-4CA7-8743-5D78F72BAFBC}" presName="connectorText" presStyleLbl="sibTrans2D1" presStyleIdx="2" presStyleCnt="3"/>
      <dgm:spPr/>
      <dgm:t>
        <a:bodyPr/>
        <a:lstStyle/>
        <a:p>
          <a:endParaRPr lang="en-AU"/>
        </a:p>
      </dgm:t>
    </dgm:pt>
    <dgm:pt modelId="{F1E2493F-4F05-40BC-8201-96DF269D3D1A}" type="pres">
      <dgm:prSet presAssocID="{355ADC13-2551-405C-94F2-B7CA340FAD7C}" presName="node" presStyleLbl="node1" presStyleIdx="3" presStyleCnt="4" custLinFactNeighborX="-1842" custLinFactNeighborY="-7779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B1DF318-B55A-4264-97CF-4C19E3591245}" type="presOf" srcId="{1C4CDBD2-AAED-4721-8FE2-ECC4CD5D9FA2}" destId="{D5386AA8-4D26-4B90-8B0D-A1CADFBCC09A}" srcOrd="0" destOrd="0" presId="urn:microsoft.com/office/officeart/2005/8/layout/process5"/>
    <dgm:cxn modelId="{1555DE04-5580-4333-9AB7-0117E84B60C4}" type="presOf" srcId="{EA05A073-31A4-4092-9292-9D6FB126A49D}" destId="{839D103F-AA6D-44D1-9B5C-D63CD2E1B847}" srcOrd="0" destOrd="0" presId="urn:microsoft.com/office/officeart/2005/8/layout/process5"/>
    <dgm:cxn modelId="{E02459C5-FA2E-4CF1-A125-D26133B132AB}" type="presOf" srcId="{054BF3D0-65A9-4C19-9F5E-E86B3DD2BA51}" destId="{4431D15E-F14F-4603-99AA-C1E719AA9CEF}" srcOrd="1" destOrd="0" presId="urn:microsoft.com/office/officeart/2005/8/layout/process5"/>
    <dgm:cxn modelId="{EE116D2E-A26A-483E-BCC3-386C9B98AAFA}" srcId="{C971F038-7506-46F0-A20B-B11193460B4B}" destId="{355ADC13-2551-405C-94F2-B7CA340FAD7C}" srcOrd="3" destOrd="0" parTransId="{511A60FF-44D6-42D9-98D5-1DCD5A53B584}" sibTransId="{17559AAE-BFBD-45AE-A005-E0D387CE6BAC}"/>
    <dgm:cxn modelId="{0646F03C-9E06-4B3B-868A-F337D1A202EB}" type="presOf" srcId="{25816803-7FE5-4CA7-8743-5D78F72BAFBC}" destId="{390B96A3-C358-4194-AC5D-D4CBEFBBAB60}" srcOrd="0" destOrd="0" presId="urn:microsoft.com/office/officeart/2005/8/layout/process5"/>
    <dgm:cxn modelId="{DC0FBA2F-AB29-4AF5-AFBA-6EE0E5D027E4}" type="presOf" srcId="{994C2696-B553-4886-B9C2-A373A41901DE}" destId="{3E2DAD44-04E5-4A36-BBD4-43AB5459F062}" srcOrd="1" destOrd="0" presId="urn:microsoft.com/office/officeart/2005/8/layout/process5"/>
    <dgm:cxn modelId="{88AB92E4-0057-4A55-B3D9-283BF64001BF}" type="presOf" srcId="{FC63BF6C-8B99-4D64-830C-9B0779E21641}" destId="{D43A8477-989F-4D4E-BCF3-3813374B5452}" srcOrd="0" destOrd="0" presId="urn:microsoft.com/office/officeart/2005/8/layout/process5"/>
    <dgm:cxn modelId="{98FA8FF4-9169-4511-9A34-0ECF26224A15}" srcId="{C971F038-7506-46F0-A20B-B11193460B4B}" destId="{FC63BF6C-8B99-4D64-830C-9B0779E21641}" srcOrd="2" destOrd="0" parTransId="{87B3EE63-1936-4711-A058-49F4DCB2902F}" sibTransId="{25816803-7FE5-4CA7-8743-5D78F72BAFBC}"/>
    <dgm:cxn modelId="{1A6FF07C-927D-41CA-841C-E13153FE7DB6}" type="presOf" srcId="{054BF3D0-65A9-4C19-9F5E-E86B3DD2BA51}" destId="{F919F392-94F5-40DC-9F8A-DD9A467004C9}" srcOrd="0" destOrd="0" presId="urn:microsoft.com/office/officeart/2005/8/layout/process5"/>
    <dgm:cxn modelId="{EA035BCE-36A0-4494-BD42-C19829626363}" type="presOf" srcId="{C971F038-7506-46F0-A20B-B11193460B4B}" destId="{CC5F506D-824E-4B81-A249-A5FBB192514C}" srcOrd="0" destOrd="0" presId="urn:microsoft.com/office/officeart/2005/8/layout/process5"/>
    <dgm:cxn modelId="{03C7F017-FC2E-4335-BDBC-D61B2E401F1D}" type="presOf" srcId="{25816803-7FE5-4CA7-8743-5D78F72BAFBC}" destId="{AF5021A7-516D-4F7A-A83D-ABADE0B969B4}" srcOrd="1" destOrd="0" presId="urn:microsoft.com/office/officeart/2005/8/layout/process5"/>
    <dgm:cxn modelId="{5428F49A-FEE9-4E38-BA9D-51529A8FF0D5}" type="presOf" srcId="{355ADC13-2551-405C-94F2-B7CA340FAD7C}" destId="{F1E2493F-4F05-40BC-8201-96DF269D3D1A}" srcOrd="0" destOrd="0" presId="urn:microsoft.com/office/officeart/2005/8/layout/process5"/>
    <dgm:cxn modelId="{2BE7C9C9-195A-44C7-B7BF-7C8D86993152}" srcId="{C971F038-7506-46F0-A20B-B11193460B4B}" destId="{EA05A073-31A4-4092-9292-9D6FB126A49D}" srcOrd="0" destOrd="0" parTransId="{504B6556-414E-4958-9496-272F7779E2BE}" sibTransId="{994C2696-B553-4886-B9C2-A373A41901DE}"/>
    <dgm:cxn modelId="{01367591-8AD5-4D11-A7B6-FD8ADB9E2161}" type="presOf" srcId="{994C2696-B553-4886-B9C2-A373A41901DE}" destId="{698CB062-1126-4867-A758-EA5D27D0B62E}" srcOrd="0" destOrd="0" presId="urn:microsoft.com/office/officeart/2005/8/layout/process5"/>
    <dgm:cxn modelId="{360E3B36-B357-4C06-A3E4-22886A7B2C8F}" srcId="{C971F038-7506-46F0-A20B-B11193460B4B}" destId="{1C4CDBD2-AAED-4721-8FE2-ECC4CD5D9FA2}" srcOrd="1" destOrd="0" parTransId="{F350F492-BE71-49A3-B627-628377B4DAD9}" sibTransId="{054BF3D0-65A9-4C19-9F5E-E86B3DD2BA51}"/>
    <dgm:cxn modelId="{904D580F-C9BB-4EFC-A40B-FD7AAF68382C}" type="presParOf" srcId="{CC5F506D-824E-4B81-A249-A5FBB192514C}" destId="{839D103F-AA6D-44D1-9B5C-D63CD2E1B847}" srcOrd="0" destOrd="0" presId="urn:microsoft.com/office/officeart/2005/8/layout/process5"/>
    <dgm:cxn modelId="{71929049-57E3-4C37-9084-057FA8BAED6C}" type="presParOf" srcId="{CC5F506D-824E-4B81-A249-A5FBB192514C}" destId="{698CB062-1126-4867-A758-EA5D27D0B62E}" srcOrd="1" destOrd="0" presId="urn:microsoft.com/office/officeart/2005/8/layout/process5"/>
    <dgm:cxn modelId="{F17331CA-BF0B-4EFD-9732-1FB4118E9668}" type="presParOf" srcId="{698CB062-1126-4867-A758-EA5D27D0B62E}" destId="{3E2DAD44-04E5-4A36-BBD4-43AB5459F062}" srcOrd="0" destOrd="0" presId="urn:microsoft.com/office/officeart/2005/8/layout/process5"/>
    <dgm:cxn modelId="{397A19CC-4946-4038-9B85-AF3B618427FD}" type="presParOf" srcId="{CC5F506D-824E-4B81-A249-A5FBB192514C}" destId="{D5386AA8-4D26-4B90-8B0D-A1CADFBCC09A}" srcOrd="2" destOrd="0" presId="urn:microsoft.com/office/officeart/2005/8/layout/process5"/>
    <dgm:cxn modelId="{9E4B4440-CCA3-40DC-A646-6276F2A46611}" type="presParOf" srcId="{CC5F506D-824E-4B81-A249-A5FBB192514C}" destId="{F919F392-94F5-40DC-9F8A-DD9A467004C9}" srcOrd="3" destOrd="0" presId="urn:microsoft.com/office/officeart/2005/8/layout/process5"/>
    <dgm:cxn modelId="{46A0A4F9-C1B1-4D59-894F-67B886ABD1A7}" type="presParOf" srcId="{F919F392-94F5-40DC-9F8A-DD9A467004C9}" destId="{4431D15E-F14F-4603-99AA-C1E719AA9CEF}" srcOrd="0" destOrd="0" presId="urn:microsoft.com/office/officeart/2005/8/layout/process5"/>
    <dgm:cxn modelId="{E3ECADB1-CD1E-4BA1-9B35-C02740544F78}" type="presParOf" srcId="{CC5F506D-824E-4B81-A249-A5FBB192514C}" destId="{D43A8477-989F-4D4E-BCF3-3813374B5452}" srcOrd="4" destOrd="0" presId="urn:microsoft.com/office/officeart/2005/8/layout/process5"/>
    <dgm:cxn modelId="{EC9E6E55-7415-4462-94FD-2C194AE78E2C}" type="presParOf" srcId="{CC5F506D-824E-4B81-A249-A5FBB192514C}" destId="{390B96A3-C358-4194-AC5D-D4CBEFBBAB60}" srcOrd="5" destOrd="0" presId="urn:microsoft.com/office/officeart/2005/8/layout/process5"/>
    <dgm:cxn modelId="{D4E8B350-5DB0-40C2-848E-E2EBBE64CCB8}" type="presParOf" srcId="{390B96A3-C358-4194-AC5D-D4CBEFBBAB60}" destId="{AF5021A7-516D-4F7A-A83D-ABADE0B969B4}" srcOrd="0" destOrd="0" presId="urn:microsoft.com/office/officeart/2005/8/layout/process5"/>
    <dgm:cxn modelId="{7614F60B-A056-4D6E-9135-91CD0ECD22B6}" type="presParOf" srcId="{CC5F506D-824E-4B81-A249-A5FBB192514C}" destId="{F1E2493F-4F05-40BC-8201-96DF269D3D1A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9D103F-AA6D-44D1-9B5C-D63CD2E1B847}">
      <dsp:nvSpPr>
        <dsp:cNvPr id="0" name=""/>
        <dsp:cNvSpPr/>
      </dsp:nvSpPr>
      <dsp:spPr>
        <a:xfrm>
          <a:off x="0" y="0"/>
          <a:ext cx="2120036" cy="13380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>
              <a:solidFill>
                <a:srgbClr val="421AEA"/>
              </a:solidFill>
              <a:latin typeface="Calibri"/>
              <a:ea typeface="+mn-ea"/>
              <a:cs typeface="+mn-cs"/>
            </a:rPr>
            <a:t>EEG Acquisition</a:t>
          </a:r>
          <a:endParaRPr lang="en-AU" sz="2800" kern="1200" dirty="0">
            <a:solidFill>
              <a:srgbClr val="421AEA"/>
            </a:solidFill>
            <a:latin typeface="Calibri"/>
            <a:ea typeface="+mn-ea"/>
            <a:cs typeface="+mn-cs"/>
          </a:endParaRPr>
        </a:p>
      </dsp:txBody>
      <dsp:txXfrm>
        <a:off x="0" y="0"/>
        <a:ext cx="2120036" cy="1338097"/>
      </dsp:txXfrm>
    </dsp:sp>
    <dsp:sp modelId="{698CB062-1126-4867-A758-EA5D27D0B62E}">
      <dsp:nvSpPr>
        <dsp:cNvPr id="0" name=""/>
        <dsp:cNvSpPr/>
      </dsp:nvSpPr>
      <dsp:spPr>
        <a:xfrm>
          <a:off x="2307425" y="392508"/>
          <a:ext cx="451435" cy="55308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07425" y="392508"/>
        <a:ext cx="451435" cy="553080"/>
      </dsp:txXfrm>
    </dsp:sp>
    <dsp:sp modelId="{D5386AA8-4D26-4B90-8B0D-A1CADFBCC09A}">
      <dsp:nvSpPr>
        <dsp:cNvPr id="0" name=""/>
        <dsp:cNvSpPr/>
      </dsp:nvSpPr>
      <dsp:spPr>
        <a:xfrm>
          <a:off x="2971803" y="0"/>
          <a:ext cx="2230162" cy="133809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Pre-processing</a:t>
          </a:r>
          <a:endParaRPr lang="en-AU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1803" y="0"/>
        <a:ext cx="2230162" cy="1338097"/>
      </dsp:txXfrm>
    </dsp:sp>
    <dsp:sp modelId="{F919F392-94F5-40DC-9F8A-DD9A467004C9}">
      <dsp:nvSpPr>
        <dsp:cNvPr id="0" name=""/>
        <dsp:cNvSpPr/>
      </dsp:nvSpPr>
      <dsp:spPr>
        <a:xfrm rot="5400000">
          <a:off x="3855884" y="1484331"/>
          <a:ext cx="462000" cy="55308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3855884" y="1484331"/>
        <a:ext cx="462000" cy="553080"/>
      </dsp:txXfrm>
    </dsp:sp>
    <dsp:sp modelId="{D43A8477-989F-4D4E-BCF3-3813374B5452}">
      <dsp:nvSpPr>
        <dsp:cNvPr id="0" name=""/>
        <dsp:cNvSpPr/>
      </dsp:nvSpPr>
      <dsp:spPr>
        <a:xfrm>
          <a:off x="2971803" y="2209796"/>
          <a:ext cx="2230162" cy="133809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Feature extraction</a:t>
          </a:r>
          <a:endParaRPr lang="en-AU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1803" y="2209796"/>
        <a:ext cx="2230162" cy="1338097"/>
      </dsp:txXfrm>
    </dsp:sp>
    <dsp:sp modelId="{390B96A3-C358-4194-AC5D-D4CBEFBBAB60}">
      <dsp:nvSpPr>
        <dsp:cNvPr id="0" name=""/>
        <dsp:cNvSpPr/>
      </dsp:nvSpPr>
      <dsp:spPr>
        <a:xfrm rot="5400000">
          <a:off x="3887389" y="3636465"/>
          <a:ext cx="398988" cy="55308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3887389" y="3636465"/>
        <a:ext cx="398988" cy="553080"/>
      </dsp:txXfrm>
    </dsp:sp>
    <dsp:sp modelId="{F1E2493F-4F05-40BC-8201-96DF269D3D1A}">
      <dsp:nvSpPr>
        <dsp:cNvPr id="0" name=""/>
        <dsp:cNvSpPr/>
      </dsp:nvSpPr>
      <dsp:spPr>
        <a:xfrm>
          <a:off x="2971803" y="4300702"/>
          <a:ext cx="2230162" cy="133809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Brain Activity Identification</a:t>
          </a:r>
          <a:endParaRPr lang="en-AU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1803" y="4300702"/>
        <a:ext cx="2230162" cy="1338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74865-BD23-47F0-A5D9-34F616BC1A9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A59EB-6B82-4C0C-811F-046283F2C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58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09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5478" algn="l" defTabSz="7909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90956" algn="l" defTabSz="7909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6434" algn="l" defTabSz="7909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81912" algn="l" defTabSz="7909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7390" algn="l" defTabSz="7909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72868" algn="l" defTabSz="7909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8346" algn="l" defTabSz="7909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63824" algn="l" defTabSz="79095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A59EB-6B82-4C0C-811F-046283F2C7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406422"/>
            <a:ext cx="18178780" cy="64905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58653"/>
            <a:ext cx="14970760" cy="77382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8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37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06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75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4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1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82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51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82EB-8AAC-415A-A775-1698A70498A8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E65-FB79-492B-94F7-08E5B123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82EB-8AAC-415A-A775-1698A70498A8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E65-FB79-492B-94F7-08E5B123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69005" y="4850404"/>
            <a:ext cx="16842105" cy="1033444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2690" y="4850404"/>
            <a:ext cx="50169868" cy="1033444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82EB-8AAC-415A-A775-1698A70498A8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E65-FB79-492B-94F7-08E5B123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82EB-8AAC-415A-A775-1698A70498A8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E65-FB79-492B-94F7-08E5B123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40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3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68884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37768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40665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7553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444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1330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2821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510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82EB-8AAC-415A-A775-1698A70498A8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E65-FB79-492B-94F7-08E5B123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2690" y="28261311"/>
            <a:ext cx="33505987" cy="79933527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05123" y="28261311"/>
            <a:ext cx="33505987" cy="79933527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82EB-8AAC-415A-A775-1698A70498A8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E65-FB79-492B-94F7-08E5B123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0" y="1212604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6777949"/>
            <a:ext cx="9449548" cy="282472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8884" indent="0">
              <a:buNone/>
              <a:defRPr sz="6400" b="1"/>
            </a:lvl2pPr>
            <a:lvl3pPr marL="2937768" indent="0">
              <a:buNone/>
              <a:defRPr sz="5800" b="1"/>
            </a:lvl3pPr>
            <a:lvl4pPr marL="4406653" indent="0">
              <a:buNone/>
              <a:defRPr sz="5100" b="1"/>
            </a:lvl4pPr>
            <a:lvl5pPr marL="5875538" indent="0">
              <a:buNone/>
              <a:defRPr sz="5100" b="1"/>
            </a:lvl5pPr>
            <a:lvl6pPr marL="7344422" indent="0">
              <a:buNone/>
              <a:defRPr sz="5100" b="1"/>
            </a:lvl6pPr>
            <a:lvl7pPr marL="8813306" indent="0">
              <a:buNone/>
              <a:defRPr sz="5100" b="1"/>
            </a:lvl7pPr>
            <a:lvl8pPr marL="10282191" indent="0">
              <a:buNone/>
              <a:defRPr sz="5100" b="1"/>
            </a:lvl8pPr>
            <a:lvl9pPr marL="11751075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48" cy="17446034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198" y="6777949"/>
            <a:ext cx="9453267" cy="282472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8884" indent="0">
              <a:buNone/>
              <a:defRPr sz="6400" b="1"/>
            </a:lvl2pPr>
            <a:lvl3pPr marL="2937768" indent="0">
              <a:buNone/>
              <a:defRPr sz="5800" b="1"/>
            </a:lvl3pPr>
            <a:lvl4pPr marL="4406653" indent="0">
              <a:buNone/>
              <a:defRPr sz="5100" b="1"/>
            </a:lvl4pPr>
            <a:lvl5pPr marL="5875538" indent="0">
              <a:buNone/>
              <a:defRPr sz="5100" b="1"/>
            </a:lvl5pPr>
            <a:lvl6pPr marL="7344422" indent="0">
              <a:buNone/>
              <a:defRPr sz="5100" b="1"/>
            </a:lvl6pPr>
            <a:lvl7pPr marL="8813306" indent="0">
              <a:buNone/>
              <a:defRPr sz="5100" b="1"/>
            </a:lvl7pPr>
            <a:lvl8pPr marL="10282191" indent="0">
              <a:buNone/>
              <a:defRPr sz="5100" b="1"/>
            </a:lvl8pPr>
            <a:lvl9pPr marL="11751075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7" cy="17446034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82EB-8AAC-415A-A775-1698A70498A8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E65-FB79-492B-94F7-08E5B123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82EB-8AAC-415A-A775-1698A70498A8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E65-FB79-492B-94F7-08E5B123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82EB-8AAC-415A-A775-1698A70498A8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E65-FB79-492B-94F7-08E5B123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2"/>
            <a:ext cx="7036110" cy="5130774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9" y="1205594"/>
            <a:ext cx="11955815" cy="25843119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68884" indent="0">
              <a:buNone/>
              <a:defRPr sz="3900"/>
            </a:lvl2pPr>
            <a:lvl3pPr marL="2937768" indent="0">
              <a:buNone/>
              <a:defRPr sz="3200"/>
            </a:lvl3pPr>
            <a:lvl4pPr marL="4406653" indent="0">
              <a:buNone/>
              <a:defRPr sz="2900"/>
            </a:lvl4pPr>
            <a:lvl5pPr marL="5875538" indent="0">
              <a:buNone/>
              <a:defRPr sz="2900"/>
            </a:lvl5pPr>
            <a:lvl6pPr marL="7344422" indent="0">
              <a:buNone/>
              <a:defRPr sz="2900"/>
            </a:lvl6pPr>
            <a:lvl7pPr marL="8813306" indent="0">
              <a:buNone/>
              <a:defRPr sz="2900"/>
            </a:lvl7pPr>
            <a:lvl8pPr marL="10282191" indent="0">
              <a:buNone/>
              <a:defRPr sz="2900"/>
            </a:lvl8pPr>
            <a:lvl9pPr marL="11751075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82EB-8AAC-415A-A775-1698A70498A8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E65-FB79-492B-94F7-08E5B123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0" y="21195983"/>
            <a:ext cx="12832080" cy="2502306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0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68884" indent="0">
              <a:buNone/>
              <a:defRPr sz="9000"/>
            </a:lvl2pPr>
            <a:lvl3pPr marL="2937768" indent="0">
              <a:buNone/>
              <a:defRPr sz="7700"/>
            </a:lvl3pPr>
            <a:lvl4pPr marL="4406653" indent="0">
              <a:buNone/>
              <a:defRPr sz="6400"/>
            </a:lvl4pPr>
            <a:lvl5pPr marL="5875538" indent="0">
              <a:buNone/>
              <a:defRPr sz="6400"/>
            </a:lvl5pPr>
            <a:lvl6pPr marL="7344422" indent="0">
              <a:buNone/>
              <a:defRPr sz="6400"/>
            </a:lvl6pPr>
            <a:lvl7pPr marL="8813306" indent="0">
              <a:buNone/>
              <a:defRPr sz="6400"/>
            </a:lvl7pPr>
            <a:lvl8pPr marL="10282191" indent="0">
              <a:buNone/>
              <a:defRPr sz="6400"/>
            </a:lvl8pPr>
            <a:lvl9pPr marL="11751075" indent="0">
              <a:buNone/>
              <a:defRPr sz="6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0" y="23698289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68884" indent="0">
              <a:buNone/>
              <a:defRPr sz="3900"/>
            </a:lvl2pPr>
            <a:lvl3pPr marL="2937768" indent="0">
              <a:buNone/>
              <a:defRPr sz="3200"/>
            </a:lvl3pPr>
            <a:lvl4pPr marL="4406653" indent="0">
              <a:buNone/>
              <a:defRPr sz="2900"/>
            </a:lvl4pPr>
            <a:lvl5pPr marL="5875538" indent="0">
              <a:buNone/>
              <a:defRPr sz="2900"/>
            </a:lvl5pPr>
            <a:lvl6pPr marL="7344422" indent="0">
              <a:buNone/>
              <a:defRPr sz="2900"/>
            </a:lvl6pPr>
            <a:lvl7pPr marL="8813306" indent="0">
              <a:buNone/>
              <a:defRPr sz="2900"/>
            </a:lvl7pPr>
            <a:lvl8pPr marL="10282191" indent="0">
              <a:buNone/>
              <a:defRPr sz="2900"/>
            </a:lvl8pPr>
            <a:lvl9pPr marL="11751075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82EB-8AAC-415A-A775-1698A70498A8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E65-FB79-492B-94F7-08E5B123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340" y="1212604"/>
            <a:ext cx="19248120" cy="5046663"/>
          </a:xfrm>
          <a:prstGeom prst="rect">
            <a:avLst/>
          </a:prstGeom>
        </p:spPr>
        <p:txBody>
          <a:bodyPr vert="horz" lIns="293776" tIns="146888" rIns="293776" bIns="1468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7065332"/>
            <a:ext cx="19248120" cy="19983384"/>
          </a:xfrm>
          <a:prstGeom prst="rect">
            <a:avLst/>
          </a:prstGeom>
        </p:spPr>
        <p:txBody>
          <a:bodyPr vert="horz" lIns="293776" tIns="146888" rIns="293776" bIns="1468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3776" tIns="146888" rIns="293776" bIns="146888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82EB-8AAC-415A-A775-1698A70498A8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3776" tIns="146888" rIns="293776" bIns="146888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3776" tIns="146888" rIns="293776" bIns="146888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A5E65-FB79-492B-94F7-08E5B123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37768" rtl="0" eaLnBrk="1" latinLnBrk="0" hangingPunct="1">
        <a:spcBef>
          <a:spcPct val="0"/>
        </a:spcBef>
        <a:buNone/>
        <a:defRPr sz="1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1663" indent="-1101663" algn="l" defTabSz="2937768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86937" indent="-918053" algn="l" defTabSz="2937768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72211" indent="-734442" algn="l" defTabSz="2937768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1095" indent="-734442" algn="l" defTabSz="2937768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609980" indent="-734442" algn="l" defTabSz="2937768" rtl="0" eaLnBrk="1" latinLnBrk="0" hangingPunct="1">
        <a:spcBef>
          <a:spcPct val="20000"/>
        </a:spcBef>
        <a:buFont typeface="Arial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78864" indent="-734442" algn="l" defTabSz="2937768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47749" indent="-734442" algn="l" defTabSz="2937768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16633" indent="-734442" algn="l" defTabSz="2937768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485517" indent="-734442" algn="l" defTabSz="2937768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3776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68884" algn="l" defTabSz="293776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37768" algn="l" defTabSz="293776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06653" algn="l" defTabSz="293776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75538" algn="l" defTabSz="293776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44422" algn="l" defTabSz="293776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13306" algn="l" defTabSz="293776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2191" algn="l" defTabSz="293776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51075" algn="l" defTabSz="293776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7.jpe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hyperlink" Target="http://www.google.com.au/imgres?um=1&amp;hl=en&amp;biw=1058&amp;bih=454&amp;tbm=isch&amp;tbnid=Om2ZLfneKHZz6M:&amp;imgrefurl=http://raisesbm.com/wp-content/uploads/2012/motor-neuron-synapse&amp;docid=Sr7JOSReWg381M&amp;imgurl=http://raisesbm.com/wp-content/uploads/2012/motor-neuron-synapse-i11.gif&amp;w=350&amp;h=400&amp;ei=lj8GUNGaAoeviQfo6vzWCA&amp;zoom=1&amp;iact=hc&amp;vpx=404&amp;vpy=73&amp;dur=6669&amp;hovh=240&amp;hovw=210&amp;tx=71&amp;ty=153&amp;sig=100197249481481991830&amp;page=4&amp;tbnh=135&amp;tbnw=118&amp;start=46&amp;ndsp=16&amp;ved=1t:429,r:7,s:46,i:242" TargetMode="External"/><Relationship Id="rId7" Type="http://schemas.openxmlformats.org/officeDocument/2006/relationships/diagramData" Target="../diagrams/data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jpeg"/><Relationship Id="rId15" Type="http://schemas.openxmlformats.org/officeDocument/2006/relationships/image" Target="../media/image9.jpe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8.jpeg"/><Relationship Id="rId2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05022" y="13854103"/>
            <a:ext cx="10345502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A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Event Related Potential (ERP): 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Electrical </a:t>
            </a:r>
            <a:r>
              <a:rPr lang="en-AU" sz="2800" dirty="0">
                <a:latin typeface="Arial" pitchFamily="34" charset="0"/>
                <a:cs typeface="Arial" pitchFamily="34" charset="0"/>
              </a:rPr>
              <a:t>brain activity associated with physical stimulus, movement of head, limbs, eye or higher brain processes like thinking, memory or 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concentration.</a:t>
            </a:r>
          </a:p>
          <a:p>
            <a:pPr algn="just">
              <a:spcAft>
                <a:spcPts val="1200"/>
              </a:spcAft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Neurons </a:t>
            </a:r>
            <a:r>
              <a:rPr lang="en-AU" sz="2800" dirty="0">
                <a:latin typeface="Arial" pitchFamily="34" charset="0"/>
                <a:cs typeface="Arial" pitchFamily="34" charset="0"/>
              </a:rPr>
              <a:t>generate action potentials resulting from changes in the electric membrane potential termed as “</a:t>
            </a:r>
            <a:r>
              <a:rPr lang="en-AU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Firing of Neurons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pPr algn="just">
              <a:spcAft>
                <a:spcPts val="1200"/>
              </a:spcAft>
            </a:pPr>
            <a:endParaRPr lang="en-A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A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A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A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A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A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A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AU" sz="2800" dirty="0" smtClean="0">
                <a:latin typeface="Arial" pitchFamily="34" charset="0"/>
                <a:cs typeface="Arial" pitchFamily="34" charset="0"/>
              </a:rPr>
              <a:t>Synchronized  activity of neurons give rise to  macroscopic electric filed which can be traced by EEG.</a:t>
            </a:r>
            <a:endParaRPr lang="en-A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788" y="16783061"/>
            <a:ext cx="2736860" cy="311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"/>
            <a:ext cx="21386800" cy="2676285"/>
          </a:xfrm>
          <a:prstGeom prst="rect">
            <a:avLst/>
          </a:prstGeom>
          <a:solidFill>
            <a:srgbClr val="630C0D"/>
          </a:solidFill>
        </p:spPr>
        <p:txBody>
          <a:bodyPr wrap="square" lIns="79096" tIns="39548" rIns="79096" bIns="39548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4300" dirty="0" smtClean="0">
                <a:solidFill>
                  <a:schemeClr val="bg1"/>
                </a:solidFill>
              </a:rPr>
              <a:t>Modeling of Cognitive Functions in Driving Environments </a:t>
            </a:r>
            <a:r>
              <a:rPr lang="en-US" sz="4300" dirty="0">
                <a:solidFill>
                  <a:schemeClr val="bg1"/>
                </a:solidFill>
              </a:rPr>
              <a:t>U</a:t>
            </a:r>
            <a:r>
              <a:rPr lang="en-US" sz="4300" dirty="0" smtClean="0">
                <a:solidFill>
                  <a:schemeClr val="bg1"/>
                </a:solidFill>
              </a:rPr>
              <a:t>sing EEG</a:t>
            </a:r>
          </a:p>
          <a:p>
            <a:pPr lvl="0" algn="ctr">
              <a:lnSpc>
                <a:spcPct val="114000"/>
              </a:lnSpc>
            </a:pPr>
            <a:r>
              <a:rPr lang="en-US" sz="3500" dirty="0" smtClean="0">
                <a:solidFill>
                  <a:schemeClr val="bg1"/>
                </a:solidFill>
              </a:rPr>
              <a:t>Nabaraj Dahal</a:t>
            </a:r>
            <a:r>
              <a:rPr lang="en-US" sz="3500" baseline="30000" dirty="0" smtClean="0">
                <a:solidFill>
                  <a:schemeClr val="bg1"/>
                </a:solidFill>
              </a:rPr>
              <a:t>1</a:t>
            </a:r>
            <a:r>
              <a:rPr lang="en-US" sz="3500" dirty="0" smtClean="0">
                <a:solidFill>
                  <a:schemeClr val="bg1"/>
                </a:solidFill>
              </a:rPr>
              <a:t>, Nanda Nandagopal</a:t>
            </a:r>
            <a:r>
              <a:rPr lang="en-US" sz="3500" baseline="30000" dirty="0" smtClean="0">
                <a:solidFill>
                  <a:schemeClr val="bg1"/>
                </a:solidFill>
              </a:rPr>
              <a:t>2</a:t>
            </a:r>
            <a:r>
              <a:rPr lang="en-US" sz="3500" dirty="0" smtClean="0">
                <a:solidFill>
                  <a:schemeClr val="bg1"/>
                </a:solidFill>
              </a:rPr>
              <a:t>, Andrew Nafalski</a:t>
            </a:r>
            <a:r>
              <a:rPr lang="en-US" sz="3500" baseline="30000" dirty="0" smtClean="0">
                <a:solidFill>
                  <a:schemeClr val="bg1"/>
                </a:solidFill>
              </a:rPr>
              <a:t>3</a:t>
            </a:r>
            <a:r>
              <a:rPr lang="en-US" sz="3500" dirty="0" smtClean="0">
                <a:solidFill>
                  <a:schemeClr val="bg1"/>
                </a:solidFill>
              </a:rPr>
              <a:t> , </a:t>
            </a:r>
            <a:r>
              <a:rPr lang="en-US" sz="3500" dirty="0" smtClean="0">
                <a:solidFill>
                  <a:prstClr val="white"/>
                </a:solidFill>
              </a:rPr>
              <a:t>Zorica Nedic</a:t>
            </a:r>
            <a:r>
              <a:rPr lang="en-US" sz="3500" baseline="30000" dirty="0" smtClean="0">
                <a:solidFill>
                  <a:prstClr val="white"/>
                </a:solidFill>
              </a:rPr>
              <a:t>4</a:t>
            </a:r>
            <a:r>
              <a:rPr lang="en-US" sz="3500" dirty="0" smtClean="0">
                <a:solidFill>
                  <a:prstClr val="white"/>
                </a:solidFill>
              </a:rPr>
              <a:t> ,</a:t>
            </a:r>
            <a:r>
              <a:rPr lang="en-US" sz="3500" dirty="0">
                <a:solidFill>
                  <a:prstClr val="white"/>
                </a:solidFill>
              </a:rPr>
              <a:t> </a:t>
            </a:r>
            <a:r>
              <a:rPr lang="en-US" sz="3500" dirty="0" smtClean="0">
                <a:solidFill>
                  <a:prstClr val="white"/>
                </a:solidFill>
              </a:rPr>
              <a:t>Mark McDonnell</a:t>
            </a:r>
            <a:r>
              <a:rPr lang="en-US" sz="3500" baseline="30000" dirty="0" smtClean="0">
                <a:solidFill>
                  <a:prstClr val="white"/>
                </a:solidFill>
              </a:rPr>
              <a:t>4</a:t>
            </a:r>
            <a:endParaRPr lang="en-US" sz="3500" baseline="30000" dirty="0">
              <a:solidFill>
                <a:prstClr val="white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US" sz="3500" baseline="30000" dirty="0" smtClean="0">
                <a:solidFill>
                  <a:schemeClr val="bg1"/>
                </a:solidFill>
              </a:rPr>
              <a:t>1</a:t>
            </a:r>
            <a:r>
              <a:rPr lang="en-US" sz="3500" dirty="0" smtClean="0">
                <a:solidFill>
                  <a:schemeClr val="bg1"/>
                </a:solidFill>
              </a:rPr>
              <a:t>PhD Student</a:t>
            </a:r>
            <a:r>
              <a:rPr lang="en-US" sz="3500" dirty="0">
                <a:solidFill>
                  <a:schemeClr val="bg1"/>
                </a:solidFill>
              </a:rPr>
              <a:t>, </a:t>
            </a:r>
            <a:r>
              <a:rPr lang="en-US" sz="3500" baseline="30000" dirty="0" smtClean="0">
                <a:solidFill>
                  <a:schemeClr val="bg1"/>
                </a:solidFill>
              </a:rPr>
              <a:t>2</a:t>
            </a:r>
            <a:r>
              <a:rPr lang="en-US" sz="3500" dirty="0" smtClean="0">
                <a:solidFill>
                  <a:schemeClr val="bg1"/>
                </a:solidFill>
              </a:rPr>
              <a:t>Principal Supervisor</a:t>
            </a:r>
            <a:r>
              <a:rPr lang="en-US" sz="3500" dirty="0">
                <a:solidFill>
                  <a:schemeClr val="bg1"/>
                </a:solidFill>
              </a:rPr>
              <a:t>, </a:t>
            </a:r>
            <a:r>
              <a:rPr lang="en-US" sz="3500" baseline="30000" dirty="0" smtClean="0">
                <a:solidFill>
                  <a:schemeClr val="bg1"/>
                </a:solidFill>
              </a:rPr>
              <a:t>3</a:t>
            </a:r>
            <a:r>
              <a:rPr lang="en-US" sz="3500" dirty="0" smtClean="0">
                <a:solidFill>
                  <a:schemeClr val="bg1"/>
                </a:solidFill>
              </a:rPr>
              <a:t>Co-supervisor,</a:t>
            </a:r>
            <a:r>
              <a:rPr lang="en-US" sz="3500" baseline="30000" dirty="0">
                <a:solidFill>
                  <a:prstClr val="white"/>
                </a:solidFill>
              </a:rPr>
              <a:t> </a:t>
            </a:r>
            <a:r>
              <a:rPr lang="en-US" sz="3500" baseline="30000" dirty="0" smtClean="0">
                <a:solidFill>
                  <a:prstClr val="white"/>
                </a:solidFill>
              </a:rPr>
              <a:t>4</a:t>
            </a:r>
            <a:r>
              <a:rPr lang="en-US" sz="3500" dirty="0">
                <a:solidFill>
                  <a:prstClr val="white"/>
                </a:solidFill>
              </a:rPr>
              <a:t>A</a:t>
            </a:r>
            <a:r>
              <a:rPr lang="en-US" sz="3500" dirty="0" smtClean="0">
                <a:solidFill>
                  <a:prstClr val="white"/>
                </a:solidFill>
              </a:rPr>
              <a:t>ssociate </a:t>
            </a:r>
            <a:r>
              <a:rPr lang="en-US" sz="3500" dirty="0">
                <a:solidFill>
                  <a:prstClr val="white"/>
                </a:solidFill>
              </a:rPr>
              <a:t>Supervisor</a:t>
            </a:r>
            <a:r>
              <a:rPr lang="en-US" sz="3500" dirty="0" smtClean="0">
                <a:solidFill>
                  <a:schemeClr val="bg1"/>
                </a:solidFill>
              </a:rPr>
              <a:t>  </a:t>
            </a:r>
          </a:p>
          <a:p>
            <a:pPr algn="ctr">
              <a:lnSpc>
                <a:spcPct val="114000"/>
              </a:lnSpc>
            </a:pPr>
            <a:r>
              <a:rPr lang="en-US" sz="3500" dirty="0" smtClean="0">
                <a:solidFill>
                  <a:schemeClr val="bg1"/>
                </a:solidFill>
              </a:rPr>
              <a:t>Division of IT, Engineering and Environment, UNISA.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027" y="3649073"/>
            <a:ext cx="10335973" cy="688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9096" tIns="39548" rIns="79096" bIns="39548" rtlCol="0">
            <a:spAutoFit/>
          </a:bodyPr>
          <a:lstStyle/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Fundamental neural dynamics and signal processing within a neuron has been modelled about a hundred years ago.</a:t>
            </a:r>
          </a:p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Modelling of how information is acquired, processed and stored in brain is still in its infancy phase.</a:t>
            </a:r>
          </a:p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Cognition is the result of the interplay/interaction </a:t>
            </a:r>
            <a:r>
              <a:rPr lang="en-A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billions </a:t>
            </a:r>
            <a:r>
              <a:rPr lang="en-A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neurons</a:t>
            </a: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endParaRPr lang="en-AU" sz="2800" dirty="0">
              <a:solidFill>
                <a:prstClr val="black"/>
              </a:solidFill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endParaRPr lang="en-AU" sz="2800" dirty="0" smtClean="0">
              <a:solidFill>
                <a:prstClr val="black"/>
              </a:solidFill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endParaRPr lang="en-AU" sz="2800" dirty="0">
              <a:solidFill>
                <a:prstClr val="black"/>
              </a:solidFill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Challenges:</a:t>
            </a:r>
            <a:endParaRPr lang="en-A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>
              <a:spcBef>
                <a:spcPct val="20000"/>
              </a:spcBef>
            </a:pP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How </a:t>
            </a:r>
            <a:r>
              <a:rPr lang="en-A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the neuronal  </a:t>
            </a: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attributes within a human brain contribute to </a:t>
            </a:r>
          </a:p>
          <a:p>
            <a:pPr marL="914400" lvl="1" indent="-457200" defTabSz="914400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information processing?</a:t>
            </a:r>
          </a:p>
          <a:p>
            <a:pPr marL="914400" lvl="1" indent="-457200" defTabSz="914400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ultimately </a:t>
            </a:r>
            <a:r>
              <a:rPr lang="en-AU" sz="2800" dirty="0">
                <a:latin typeface="Arial" pitchFamily="34" charset="0"/>
                <a:cs typeface="Arial" pitchFamily="34" charset="0"/>
              </a:rPr>
              <a:t>the behaviour?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144668" y="10796587"/>
            <a:ext cx="9933924" cy="541533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79096" tIns="39548" rIns="79096" bIns="39548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Driving Simulator for Stimulating Cognition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50600" y="2804590"/>
            <a:ext cx="9927992" cy="553998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Brain Activity Identification from EEG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5023" y="21083587"/>
            <a:ext cx="10335978" cy="541533"/>
          </a:xfrm>
          <a:prstGeom prst="rect">
            <a:avLst/>
          </a:prstGeom>
          <a:solidFill>
            <a:srgbClr val="630C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79096" tIns="39548" rIns="79096" bIns="39548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Methodology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5022" y="21845587"/>
            <a:ext cx="10354733" cy="553998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Proposed Architecture for Cognitive Modeling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3783" y="13211161"/>
            <a:ext cx="10317218" cy="553998"/>
          </a:xfrm>
          <a:prstGeom prst="rect">
            <a:avLst/>
          </a:prstGeom>
          <a:solidFill>
            <a:srgbClr val="630C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Background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022" y="10766966"/>
            <a:ext cx="10354733" cy="588623"/>
          </a:xfrm>
          <a:prstGeom prst="rect">
            <a:avLst/>
          </a:prstGeom>
          <a:solidFill>
            <a:srgbClr val="630C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05022" y="2779496"/>
            <a:ext cx="10335978" cy="618631"/>
          </a:xfrm>
          <a:prstGeom prst="rect">
            <a:avLst/>
          </a:prstGeom>
          <a:solidFill>
            <a:srgbClr val="630C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000" dirty="0" smtClean="0"/>
              <a:t>Introduction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044244" y="24817387"/>
            <a:ext cx="10034348" cy="541533"/>
          </a:xfrm>
          <a:prstGeom prst="rect">
            <a:avLst/>
          </a:prstGeom>
          <a:solidFill>
            <a:srgbClr val="630C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79096" tIns="39548" rIns="79096" bIns="39548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Cognitive Neuro-Engineering Lab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17177" y="2781213"/>
            <a:ext cx="259965" cy="27553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2" descr="data:image/jpeg;base64,/9j/4AAQSkZJRgABAQAAAQABAAD/2wCEAAkGBhQRERIUExIWFBQWGBcZGBUVGBgZHBsiIBcdGB0YGxYYICYhHyUkIhYYHzEpIycpLSwtFx4zNTAqNSY3LikBCQoKDgwOGg8PGiwcHyUyMi41NDAvLCopLCk1LjUsLC0wNCkqNSwrNTUuLzEpNSwvNCksLDUvKTUwNDUsLDQ0LP/AABEIAHwAWAMBIgACEQEDEQH/xAAcAAACAgMBAQAAAAAAAAAAAAAGBwAIAQQFAwL/xABDEAABAgMEBAoGCAUFAAAAAAABAgMABBEFEiExBgdBUQgTIjVhcXJzgbIUNHSRsbMjMjNCUoOhwyRigpLBJjZTovD/xAAaAQABBQEAAAAAAAAAAAAAAAADAQIEBQYA/8QANBEAAQQABAMECAYDAAAAAAAAAQACAxEEEiExBUGBFDRRsRMiMmFxocHwYnKR0eHxI0JF/9oADAMBAAIRAxEAPwAv1680q71r4mK31ix+vXmlXetfExW+Ndwbu/UoEm6zWJWMRIuEJZrErGIkcuWaxKxKQ0dTOr6Wnw6/MVWGlhIayScL1VbT1QDETsgYZHbBOAs0ldWNmzD9M120eYRYHWcix2mQ3NoSlwJ+iQwAHUjZSmAHawhASFPSG7tacYmlc6XxStIBhsV2mMuylv3ySltFXGGUSIMokYN6lJfa9eaVd618TFbosjr15pV3rXxMVujZcG7v1KjybqRIkfbrKk0vAioBFQRgcjjsi4tDXylBJoBU7hBBoDo+ietCXl3SoIWVXimleShS6Anfdp4w/tBNA5OQYbfSgF1TaVKecIJFU1NCcEjq2ZwMytp2W7bsr6E2S/edvutm60foV15P3j0poOuKV3E/SB7Y2nQHXwNImSqtGE5Y9mWdJLbdbZaljgoLFb52VrVSlbszujj6onZRQnjIocQxxyaBw1xuYlIzA3Akn4RyuEP6lLd/+2qPPg7eqzffJ8giq9ETgnTFxJJ6bp9+tSBNd3O73Ya8ggMsz7Zrto8wgz13c7vdhryCAyzPtmu2jzCNHhe7M/KPJCd7SuQMokQZRIwL1KS+1680q71r4mK3RZHXrzSrvWviYrdGy4N3fqVHk3Tk1H6Dysyyuafb41aHShKV4oFEpVeu7TytuGEd7W7pBZaWyw+2H5lIohLfJW3hhecH1R0Y9UZ4PvNz3tC/ltwqNa3O872x5ExFZGZ8c4OcfV21S7NVhZ3mhfsZ+TCC1Oc8yn5vyFw/ZzmhfsZ+RCC1Oc8yn5vyFwPA93n6+RSu3CZHCG9Slu//AG1R58Hb1Wb75Pkj04Q3qUt3/wC2qPPg7eqzfep8kM/5nX6rv90Ca7ud3uw15BAZZn2zXbR5hBnru53e7DXkEBlmfbNdtHmEXuF7sz8o8kN3tK5AyiRBlEjAvUpL7XrzSrvWviYrdFndckiXbImKZouL9yxX9CYrFGx4Mf8AAR71Hk3Vg+D5zc97Qv5TcKjWtzvO9seRMMPg72sC3Ny5OIUl0DeCLivddR74GteujymbQ9Ip9HMJSa7LyUhKk+4JPiYDhzk4hIHcx+xSn2AnPN80L9jPyYQepznmU/N+QuG3qm08ZnJRqWWsCYaRcKFffSBQKTXPClRmIJLL0MkZJxb7Mu20sg1XjQDM0vGiRhspEBs3ZWywvabdt5J1ZqIQPwh/Upbv/wBtUefB29Vm+9T5IENdGnTc8+2ywq+yxWqxkpZwJG8ACldtTDJ1JWEqWs0KWm6p9Zcoc7tAlPvAr4weVph4cGv0JP1tINXpVa7ud3uw15BAZZn2zXbR5hHe1m2uJm1JtxJqkLuJO8ISEVHWUk+McrRiTL05LNjEqdbH/YReQDJhmh3Jv0QjurfjKJGYkYB6lrWtOQS+y60sVS4hSD1KFP8AMVAtazVyz7rLgottSkkHoNK+OfjFyITuvLQEuD09hJKkgB9I2gZOU6Mj0UOyL3hGJEUhjds7zQpG2LSs0I0rXZs43MJFUjkuI/Eg/WHXtHSBFkrVsuVtqRAKr7TgCm3E5pOxQ3EYgg9IMVPgo0K1hzNmKPFELaV9Zldbp6RT6p6R41i4x+CMxEsRp4+aG11aFbukeqifknCUtKebBql1kE9RKRykn/1Y5Spe0pn6IicdH4Fccof2qwh22Hr0kHgOOK5de0LBUnwWn/IEdl3WrZiRX0xB6EhRPuAiH23FN0khs+NFOyt5FLfV/qRcWtL0+m42k1DH3l9un1R0Znog81o6dIs2UU22oekuJutIH3RkXCBkBs3mkC+lHCAbSCiRaK1f8rookdIRmfGnjCYtW1nZp1Tz7hccUalSvgNwG4Q6PCz4uQS4nQDYff8Aa4uDRQWqTDK1E6Nl+eMwofRy6ag/zqFEjwF4+Ahe2dZ7kw6hppJW4shKUjaTFqNBNEEWbKIYSQpZ5Ti/xKIx8BkOgRJ4riRFCWDd3lzTWNs2iKJEiRi3qSpGCK5xmJBEiSOsbUooFcxZ6bwJJVLDMbSW94/l2bK5BOusqQopUClQNCkggg7iDlF0I4ekOhMnPD+IYStX4xyVj+tND74vcJxd0YyyjMPHn/KE6O9lUiJD5tHg8y6iSzMut9C0pWPfyTHPb4OmPKnsOhrH9VRbDiuFIvNXQpmRyS0dTR/RqYnnQ1LtKcVtI+qnpUrIDrh7WNqHkWSC6pyYI2KN1P8AanH9YYFn2Y1LoCGW0NoGSUJCR+kRJ+NMAqIWffslEZ5oS1dasmrLQVqIdmVCinKUCR+BFcQN5zPRlBtEiRm5ZXyuL3myjAUpEiRIjvTkN6D6cN2o04402tsNruELu1PJCqi6Tvjf0n0gTIyrkwtKlpbpVKaVNSBhXDbC84PPqk134+WIJtb3NE31I86YtJYGNxfohtYCGD6toksO1UzUuy+lJSl1AWEqpUVFaGmEb0BVj2iuX0eQ83S+1JlaaioqlskVHhA9o7pRa9qsIVLFiXSgUcfdTXjF1xCEUNEgECtM647IH2UuzOBAaDWqXMmtAw/pHMptRuVEooyyk1MzRdAbilUrS7mkDPbHI1f6azL0zMyM8lAmWMb6MAsVFcMtqTUZg5Ckes7pc+i3mJEFPELZK1C7yq3HDgrrQIVuHcx7mkA00n3VW4XWt7THWLL2cpDakrefWKoZaFVHGgJ3VPWTujT0d1krmZluXds6allOXrqnE8nkpKjUkJ2DZXZAnp8p2zbbatJTCnpa4lJIFbvJKCK5JONRXOphkaM6ZStoJvSzoUQKqQcFp60HHxygr4WMha4MzWN72Php4e9IDZXbgLmtasq3aIkCld6+EF3k3Aoit041zIGWZgg0mttMnKPzCiKNoJFdpySPEkDxhSNaCuOWC5MqBM4tz0wK+9hs8U1V1kQzCwxuBdLsTQ+J59ErieSdxiRwtC9IhPyLMwKXlJosDYsYKHvFeoiMxAlYWuLXbhdaANRzwl3LQknCEvIeqEnAqAqhRA20ug9ShHb13WwhqzHGyocY8pCUJ2migomm4AfqI2dPdXcrN/xKr7T6R9oyoJKqZXqgg0359McnQjVlKXxMul2YcQRd49YUkEZGgArTpqIt/SQvk7U4m9NK5/G02jWVdickizo642rBSZBQIOw8Sajwj11RIAseUptCz73FEwSW1ZyZiXeZWSEutrQopoDRSSDQkHHHdGvoxYqJOVaYbKihsEArIKsVE4kADbuiG6YOhLTuXX8k6tUBWWP9VzXs48rcYtP/AHZKezK+W9BfL6ItJtNyeCnONW3cKSU3KUSMBdrXkjbEmNEWV2m3PFTnHIbKAkFNyl1acRdrXlnbuiR2hl3+DL1pJXmu+4ELvIVdVhykmhwO9O49MJfSeymbPt+z/QaNrdUnjWkHAXlXTydgUknDorBRrG0FZfd9K419t26lH0SwkUGWaSdu+NzQPVxKShEykLdfNaOPKCimoxu0AAJ359MdA5kDDJmJsEVWl/quNnRcDXJNuzb8pZcsAVunjVgnCgrdCiMhgpR6kxvJb0gCQgNyFwC7dxpSlKUrlTCCWzdD2UWg/PFTi3nBd5ZSUpGAogBIIwSBmdu+CWGOxLWMbG1oIA5jmd11c0oNUTzshOzdmTICVqAdbCTVNacoJO4pIP8AQYkG9vaGMvzstOFTiHmaAFspAUAqtFApNRiRswMZiPjJWyuEg0JGvxStFa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45" y="7937"/>
            <a:ext cx="2527301" cy="252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3000" y="-1"/>
            <a:ext cx="2380542" cy="267628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9400" y="22640977"/>
            <a:ext cx="11256542" cy="79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11264904" y="4067097"/>
            <a:ext cx="9696406" cy="7637217"/>
            <a:chOff x="107504" y="1876194"/>
            <a:chExt cx="9054244" cy="4073086"/>
          </a:xfrm>
        </p:grpSpPr>
        <p:graphicFrame>
          <p:nvGraphicFramePr>
            <p:cNvPr id="76" name="Diagram 75"/>
            <p:cNvGraphicFramePr/>
            <p:nvPr>
              <p:extLst>
                <p:ext uri="{D42A27DB-BD31-4B8C-83A1-F6EECF244321}">
                  <p14:modId xmlns:p14="http://schemas.microsoft.com/office/powerpoint/2010/main" xmlns="" val="3788629536"/>
                </p:ext>
              </p:extLst>
            </p:nvPr>
          </p:nvGraphicFramePr>
          <p:xfrm>
            <a:off x="107504" y="1916833"/>
            <a:ext cx="4896544" cy="40324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77" name="TextBox 76"/>
            <p:cNvSpPr txBox="1"/>
            <p:nvPr/>
          </p:nvSpPr>
          <p:spPr>
            <a:xfrm>
              <a:off x="4914292" y="1876194"/>
              <a:ext cx="4247456" cy="837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en-A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Signal Noise Separation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en-A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Artifacts Removal (Eye Movement, EMG)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en-A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Wavelet filtering and de-noising</a:t>
              </a:r>
              <a:endPara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32040" y="3054726"/>
              <a:ext cx="4211960" cy="837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en-A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Power Spectral Density Analysis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en-A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Time Frequency Analysis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en-A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Feature Extraction Algorithm (PCA, ICA)</a:t>
              </a:r>
              <a:endPara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96544" y="4192619"/>
              <a:ext cx="4247456" cy="1034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en-A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Graph Mining</a:t>
              </a:r>
              <a:r>
                <a:rPr kumimoji="0" lang="en-AU" sz="24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Technique</a:t>
              </a:r>
              <a:endPara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en-A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Neural Network/ Support Vector Machine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en-A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Statistical Pattern Classification Technique</a:t>
              </a:r>
              <a:endPara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1144668" y="11338120"/>
            <a:ext cx="9933924" cy="50906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AU" sz="2800" kern="0" dirty="0">
                <a:solidFill>
                  <a:srgbClr val="FFFF00"/>
                </a:solidFill>
                <a:latin typeface="Arial"/>
                <a:cs typeface="Arial"/>
              </a:rPr>
              <a:t>Distraction:</a:t>
            </a:r>
            <a:r>
              <a:rPr lang="en-AU" sz="2800" kern="0" dirty="0">
                <a:latin typeface="Arial"/>
                <a:cs typeface="Arial"/>
              </a:rPr>
              <a:t> Brain activity analysis while texting, talking, eating, listening during driving</a:t>
            </a:r>
            <a:r>
              <a:rPr lang="en-AU" sz="2800" kern="0" dirty="0" smtClean="0">
                <a:latin typeface="Arial"/>
                <a:cs typeface="Arial"/>
              </a:rPr>
              <a:t>...</a:t>
            </a:r>
            <a:endParaRPr lang="en-AU" sz="2800" kern="0" dirty="0">
              <a:latin typeface="Arial"/>
              <a:cs typeface="Arial"/>
            </a:endParaRPr>
          </a:p>
          <a:p>
            <a:pPr marL="342900" lvl="0" indent="-34290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AU" sz="2800" kern="0" dirty="0">
                <a:solidFill>
                  <a:srgbClr val="FFFF00"/>
                </a:solidFill>
                <a:latin typeface="Arial"/>
                <a:cs typeface="Arial"/>
              </a:rPr>
              <a:t>Fatigue: </a:t>
            </a:r>
            <a:r>
              <a:rPr lang="en-AU" sz="2800" kern="0" dirty="0">
                <a:latin typeface="Arial"/>
                <a:cs typeface="Arial"/>
              </a:rPr>
              <a:t>Analysis of brain waves in monotonous driving or driving with insufficient sleep</a:t>
            </a:r>
            <a:r>
              <a:rPr lang="en-AU" sz="2800" kern="0" dirty="0" smtClean="0">
                <a:latin typeface="Arial"/>
                <a:cs typeface="Arial"/>
              </a:rPr>
              <a:t>.</a:t>
            </a:r>
            <a:endParaRPr lang="en-AU" sz="2800" kern="0" dirty="0">
              <a:latin typeface="Arial"/>
              <a:cs typeface="Arial"/>
            </a:endParaRPr>
          </a:p>
          <a:p>
            <a:pPr marL="342900" lvl="0" indent="-34290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AU" sz="2800" kern="0" dirty="0">
                <a:solidFill>
                  <a:srgbClr val="FFFF00"/>
                </a:solidFill>
                <a:latin typeface="Arial"/>
                <a:cs typeface="Arial"/>
              </a:rPr>
              <a:t>Arousal: </a:t>
            </a:r>
            <a:r>
              <a:rPr lang="en-AU" sz="2800" kern="0" dirty="0">
                <a:latin typeface="Arial"/>
                <a:cs typeface="Arial"/>
              </a:rPr>
              <a:t>Changes in brain signals on perceiving immediate red traffic light or immediate hazard</a:t>
            </a:r>
            <a:r>
              <a:rPr lang="en-AU" sz="2800" kern="0" dirty="0" smtClean="0">
                <a:latin typeface="Arial"/>
                <a:cs typeface="Arial"/>
              </a:rPr>
              <a:t>.</a:t>
            </a:r>
            <a:endParaRPr lang="en-AU" sz="2800" kern="0" dirty="0">
              <a:latin typeface="Arial"/>
              <a:cs typeface="Arial"/>
            </a:endParaRPr>
          </a:p>
          <a:p>
            <a:pPr marL="342900" lvl="0" indent="-34290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AU" sz="2800" kern="0" dirty="0">
                <a:solidFill>
                  <a:srgbClr val="FFFF00"/>
                </a:solidFill>
                <a:latin typeface="Arial"/>
                <a:cs typeface="Arial"/>
              </a:rPr>
              <a:t>Memory: </a:t>
            </a:r>
            <a:r>
              <a:rPr lang="en-AU" sz="2800" kern="0" dirty="0">
                <a:latin typeface="Arial"/>
                <a:cs typeface="Arial"/>
              </a:rPr>
              <a:t>Analysing difference in brain waves on driving in familiar </a:t>
            </a:r>
            <a:r>
              <a:rPr lang="en-AU" sz="2800" kern="0" dirty="0" smtClean="0">
                <a:latin typeface="Arial"/>
                <a:cs typeface="Arial"/>
              </a:rPr>
              <a:t>road / in new </a:t>
            </a:r>
            <a:r>
              <a:rPr lang="en-AU" sz="2800" kern="0" dirty="0">
                <a:latin typeface="Arial"/>
                <a:cs typeface="Arial"/>
              </a:rPr>
              <a:t>traffic environment</a:t>
            </a:r>
            <a:r>
              <a:rPr lang="en-AU" sz="2800" kern="0" dirty="0" smtClean="0">
                <a:latin typeface="Arial"/>
                <a:cs typeface="Arial"/>
              </a:rPr>
              <a:t>.</a:t>
            </a:r>
            <a:endParaRPr lang="en-AU" sz="2800" kern="0" dirty="0">
              <a:latin typeface="Arial"/>
              <a:cs typeface="Arial"/>
            </a:endParaRPr>
          </a:p>
          <a:p>
            <a:pPr marL="342900" lvl="0" indent="-342900" algn="just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AU" sz="2800" kern="0" dirty="0">
                <a:solidFill>
                  <a:srgbClr val="FFFF00"/>
                </a:solidFill>
                <a:latin typeface="Arial"/>
                <a:cs typeface="Arial"/>
              </a:rPr>
              <a:t>Emotion</a:t>
            </a:r>
            <a:r>
              <a:rPr lang="en-AU" sz="2800" kern="0" dirty="0">
                <a:latin typeface="Arial"/>
                <a:cs typeface="Arial"/>
              </a:rPr>
              <a:t>: Driving during low or high esteem conditions.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104" y="16734685"/>
            <a:ext cx="2714644" cy="29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1336341" y="17283127"/>
            <a:ext cx="9501256" cy="7534260"/>
            <a:chOff x="573977" y="1152984"/>
            <a:chExt cx="8136100" cy="5936333"/>
          </a:xfrm>
        </p:grpSpPr>
        <p:pic>
          <p:nvPicPr>
            <p:cNvPr id="85" name="Picture 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78" y="1152984"/>
              <a:ext cx="3817271" cy="202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997" y="1152984"/>
              <a:ext cx="3656593" cy="197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78" y="3911040"/>
              <a:ext cx="3853941" cy="221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778" y="3847217"/>
              <a:ext cx="3601125" cy="2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TextBox 8"/>
            <p:cNvSpPr txBox="1">
              <a:spLocks noChangeArrowheads="1"/>
            </p:cNvSpPr>
            <p:nvPr/>
          </p:nvSpPr>
          <p:spPr bwMode="auto">
            <a:xfrm>
              <a:off x="573978" y="3200001"/>
              <a:ext cx="3792768" cy="65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AU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Plot of ERP average of each channel for Target stimulus</a:t>
              </a:r>
              <a:endParaRPr lang="en-AU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5002247" y="3123024"/>
              <a:ext cx="3707830" cy="65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AU" sz="24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Plot of ERP average of each channel for Target stimulus</a:t>
              </a:r>
              <a:endParaRPr lang="en-AU" sz="24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1" name="Rectangle 10"/>
            <p:cNvSpPr>
              <a:spLocks noChangeArrowheads="1"/>
            </p:cNvSpPr>
            <p:nvPr/>
          </p:nvSpPr>
          <p:spPr bwMode="auto">
            <a:xfrm>
              <a:off x="573977" y="6143564"/>
              <a:ext cx="3853942" cy="94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AU" sz="24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Comparison of ERP </a:t>
              </a:r>
              <a:r>
                <a:rPr lang="en-AU" sz="24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of </a:t>
              </a:r>
              <a:r>
                <a:rPr lang="en-AU" sz="24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P7 channel for Target stimulus (blue) and Non Target stimulus (red).</a:t>
              </a:r>
              <a:endParaRPr lang="en-AU" sz="2400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2" name="Rectangle 11"/>
            <p:cNvSpPr>
              <a:spLocks noChangeArrowheads="1"/>
            </p:cNvSpPr>
            <p:nvPr/>
          </p:nvSpPr>
          <p:spPr bwMode="auto">
            <a:xfrm>
              <a:off x="5039657" y="6106227"/>
              <a:ext cx="3609247" cy="65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AU" sz="24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ERP image of FC6 channel in each Trial in Target Stimulus</a:t>
              </a:r>
              <a:endParaRPr lang="en-AU" sz="2400" dirty="0"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17942" y="25569935"/>
            <a:ext cx="5762002" cy="435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81132" y="25445198"/>
            <a:ext cx="2836799" cy="212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4324" y="27713075"/>
            <a:ext cx="2428892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223783" y="11568087"/>
            <a:ext cx="10335973" cy="13725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9096" tIns="39548" rIns="79096" bIns="39548" rtlCol="0">
            <a:spAutoFit/>
          </a:bodyPr>
          <a:lstStyle/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Investigate methodologies and techniques </a:t>
            </a: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A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model the human cognitive function using </a:t>
            </a: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Electroencephalograph (EEG) </a:t>
            </a:r>
            <a:r>
              <a:rPr lang="en-A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responses to a set of cognitive stimuli</a:t>
            </a: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A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0" y="6469819"/>
            <a:ext cx="9601200" cy="17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11150600" y="16553159"/>
            <a:ext cx="9927992" cy="553998"/>
          </a:xfrm>
          <a:prstGeom prst="rect">
            <a:avLst/>
          </a:prstGeom>
          <a:solidFill>
            <a:srgbClr val="630C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Preliminary Study on P300 Oddball Paradigm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42" name="rg_hi" descr="https://encrypted-tbn1.google.com/images?q=tbn:ANd9GcRwghbAven1GwW2Xt8aYXFuWcYbuTIPhDXAswLoR09THXb-QQA9zA">
            <a:hlinkClick r:id="rId21"/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9204" y="16783061"/>
            <a:ext cx="2643206" cy="289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391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</dc:creator>
  <cp:lastModifiedBy>University of South Australia</cp:lastModifiedBy>
  <cp:revision>139</cp:revision>
  <dcterms:created xsi:type="dcterms:W3CDTF">2012-02-28T03:32:18Z</dcterms:created>
  <dcterms:modified xsi:type="dcterms:W3CDTF">2012-07-27T05:29:50Z</dcterms:modified>
</cp:coreProperties>
</file>