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76" r:id="rId9"/>
    <p:sldId id="272" r:id="rId10"/>
    <p:sldId id="274" r:id="rId11"/>
    <p:sldId id="269" r:id="rId12"/>
    <p:sldId id="275" r:id="rId13"/>
    <p:sldId id="265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325" autoAdjust="0"/>
  </p:normalViewPr>
  <p:slideViewPr>
    <p:cSldViewPr>
      <p:cViewPr varScale="1">
        <p:scale>
          <a:sx n="82" d="100"/>
          <a:sy n="82" d="100"/>
        </p:scale>
        <p:origin x="-123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AD4C61-942D-4922-9D21-2615498A0F33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AU"/>
        </a:p>
      </dgm:t>
    </dgm:pt>
    <dgm:pt modelId="{F77C4793-D8A1-4F8D-A650-3756DB7FD1BB}">
      <dgm:prSet/>
      <dgm:spPr/>
      <dgm:t>
        <a:bodyPr/>
        <a:lstStyle/>
        <a:p>
          <a:pPr rtl="0"/>
          <a:r>
            <a:rPr lang="en-AU" dirty="0" smtClean="0"/>
            <a:t>Understand how online communication supports your teaching</a:t>
          </a:r>
          <a:endParaRPr lang="en-AU" dirty="0"/>
        </a:p>
      </dgm:t>
    </dgm:pt>
    <dgm:pt modelId="{66F4ED7B-E2E1-4B6D-B77D-5A6278A9F784}" type="parTrans" cxnId="{37189A76-B3F3-4B36-BF4D-08B2749BE079}">
      <dgm:prSet/>
      <dgm:spPr/>
      <dgm:t>
        <a:bodyPr/>
        <a:lstStyle/>
        <a:p>
          <a:endParaRPr lang="en-AU"/>
        </a:p>
      </dgm:t>
    </dgm:pt>
    <dgm:pt modelId="{EE3746E2-9DB0-46F9-9797-ED39CBA696F4}" type="sibTrans" cxnId="{37189A76-B3F3-4B36-BF4D-08B2749BE079}">
      <dgm:prSet/>
      <dgm:spPr/>
      <dgm:t>
        <a:bodyPr/>
        <a:lstStyle/>
        <a:p>
          <a:endParaRPr lang="en-AU"/>
        </a:p>
      </dgm:t>
    </dgm:pt>
    <dgm:pt modelId="{6A28AF2D-9A38-433B-B2E5-512E9860C171}">
      <dgm:prSet/>
      <dgm:spPr/>
      <dgm:t>
        <a:bodyPr/>
        <a:lstStyle/>
        <a:p>
          <a:pPr rtl="0"/>
          <a:r>
            <a:rPr lang="en-AU" dirty="0" smtClean="0"/>
            <a:t>What role does online communication play in your approach to teaching?</a:t>
          </a:r>
          <a:endParaRPr lang="en-AU" dirty="0"/>
        </a:p>
      </dgm:t>
    </dgm:pt>
    <dgm:pt modelId="{6F7FEF9A-031A-4515-A7EA-D409A3CDC12B}" type="parTrans" cxnId="{25B742AA-9390-4696-9FE1-7576562BA96C}">
      <dgm:prSet/>
      <dgm:spPr/>
      <dgm:t>
        <a:bodyPr/>
        <a:lstStyle/>
        <a:p>
          <a:endParaRPr lang="en-AU"/>
        </a:p>
      </dgm:t>
    </dgm:pt>
    <dgm:pt modelId="{999F0283-F2B0-4CBA-98B1-52A88A14ADA0}" type="sibTrans" cxnId="{25B742AA-9390-4696-9FE1-7576562BA96C}">
      <dgm:prSet/>
      <dgm:spPr/>
      <dgm:t>
        <a:bodyPr/>
        <a:lstStyle/>
        <a:p>
          <a:endParaRPr lang="en-AU"/>
        </a:p>
      </dgm:t>
    </dgm:pt>
    <dgm:pt modelId="{462256E3-2021-456B-B7EC-4767650B159E}">
      <dgm:prSet/>
      <dgm:spPr/>
      <dgm:t>
        <a:bodyPr/>
        <a:lstStyle/>
        <a:p>
          <a:pPr rtl="0"/>
          <a:r>
            <a:rPr lang="en-AU" dirty="0" smtClean="0"/>
            <a:t>What sorts of communication do the course activities require?</a:t>
          </a:r>
          <a:endParaRPr lang="en-AU" dirty="0"/>
        </a:p>
      </dgm:t>
    </dgm:pt>
    <dgm:pt modelId="{B909CC2E-595F-435F-9C06-9C1D60446AE2}" type="parTrans" cxnId="{748C26A9-BDE2-4A01-B678-91352AC9560C}">
      <dgm:prSet/>
      <dgm:spPr/>
      <dgm:t>
        <a:bodyPr/>
        <a:lstStyle/>
        <a:p>
          <a:endParaRPr lang="en-AU"/>
        </a:p>
      </dgm:t>
    </dgm:pt>
    <dgm:pt modelId="{B0E670E3-18C1-435C-AB57-3FD57392FF20}" type="sibTrans" cxnId="{748C26A9-BDE2-4A01-B678-91352AC9560C}">
      <dgm:prSet/>
      <dgm:spPr/>
      <dgm:t>
        <a:bodyPr/>
        <a:lstStyle/>
        <a:p>
          <a:endParaRPr lang="en-AU"/>
        </a:p>
      </dgm:t>
    </dgm:pt>
    <dgm:pt modelId="{BB6733DF-66C4-473A-BC05-74168CC39F8A}">
      <dgm:prSet/>
      <dgm:spPr/>
      <dgm:t>
        <a:bodyPr/>
        <a:lstStyle/>
        <a:p>
          <a:pPr rtl="0"/>
          <a:r>
            <a:rPr lang="en-AU" dirty="0" smtClean="0"/>
            <a:t>What levels of communication do students require? </a:t>
          </a:r>
          <a:endParaRPr lang="en-AU" dirty="0"/>
        </a:p>
      </dgm:t>
    </dgm:pt>
    <dgm:pt modelId="{BE6C730C-3A7D-4D08-85CE-93CB63207F1B}" type="parTrans" cxnId="{4FA42344-AF2F-41E4-BA3F-C30EEB4EC7EA}">
      <dgm:prSet/>
      <dgm:spPr/>
      <dgm:t>
        <a:bodyPr/>
        <a:lstStyle/>
        <a:p>
          <a:endParaRPr lang="en-AU"/>
        </a:p>
      </dgm:t>
    </dgm:pt>
    <dgm:pt modelId="{81149B28-609F-4498-92B1-63881CF0B7F8}" type="sibTrans" cxnId="{4FA42344-AF2F-41E4-BA3F-C30EEB4EC7EA}">
      <dgm:prSet/>
      <dgm:spPr/>
      <dgm:t>
        <a:bodyPr/>
        <a:lstStyle/>
        <a:p>
          <a:endParaRPr lang="en-AU"/>
        </a:p>
      </dgm:t>
    </dgm:pt>
    <dgm:pt modelId="{81C17656-A745-4E72-9099-A4574C7C11E0}">
      <dgm:prSet/>
      <dgm:spPr/>
      <dgm:t>
        <a:bodyPr/>
        <a:lstStyle/>
        <a:p>
          <a:pPr rtl="0"/>
          <a:r>
            <a:rPr lang="en-AU" dirty="0" smtClean="0"/>
            <a:t>What levels of communication do students expect?  How can those expectations be managed?</a:t>
          </a:r>
          <a:endParaRPr lang="en-AU" dirty="0"/>
        </a:p>
      </dgm:t>
    </dgm:pt>
    <dgm:pt modelId="{20F1CB2B-FCC9-4018-B57C-DE273E71874C}" type="parTrans" cxnId="{57D403B8-DB84-4B62-A1FE-2A37CEA119E9}">
      <dgm:prSet/>
      <dgm:spPr/>
      <dgm:t>
        <a:bodyPr/>
        <a:lstStyle/>
        <a:p>
          <a:endParaRPr lang="en-AU"/>
        </a:p>
      </dgm:t>
    </dgm:pt>
    <dgm:pt modelId="{0473AD7F-D754-4102-96B3-3730C97205F3}" type="sibTrans" cxnId="{57D403B8-DB84-4B62-A1FE-2A37CEA119E9}">
      <dgm:prSet/>
      <dgm:spPr/>
      <dgm:t>
        <a:bodyPr/>
        <a:lstStyle/>
        <a:p>
          <a:endParaRPr lang="en-AU"/>
        </a:p>
      </dgm:t>
    </dgm:pt>
    <dgm:pt modelId="{3066C0B1-E0BF-4DE6-9FBB-1C7C03F38557}">
      <dgm:prSet/>
      <dgm:spPr/>
      <dgm:t>
        <a:bodyPr/>
        <a:lstStyle/>
        <a:p>
          <a:pPr rtl="0"/>
          <a:r>
            <a:rPr lang="en-AU" dirty="0" smtClean="0"/>
            <a:t>Be explicit about expectations, and be vigilant about them.  </a:t>
          </a:r>
          <a:endParaRPr lang="en-AU" dirty="0"/>
        </a:p>
      </dgm:t>
    </dgm:pt>
    <dgm:pt modelId="{CC9383C3-A24D-4758-8389-05FC4225E65B}" type="parTrans" cxnId="{8E278D17-3C9F-440C-B681-195AACB99164}">
      <dgm:prSet/>
      <dgm:spPr/>
      <dgm:t>
        <a:bodyPr/>
        <a:lstStyle/>
        <a:p>
          <a:endParaRPr lang="en-AU"/>
        </a:p>
      </dgm:t>
    </dgm:pt>
    <dgm:pt modelId="{AFE49461-D579-4B25-9AFB-5B18F5961A05}" type="sibTrans" cxnId="{8E278D17-3C9F-440C-B681-195AACB99164}">
      <dgm:prSet/>
      <dgm:spPr/>
      <dgm:t>
        <a:bodyPr/>
        <a:lstStyle/>
        <a:p>
          <a:endParaRPr lang="en-AU"/>
        </a:p>
      </dgm:t>
    </dgm:pt>
    <dgm:pt modelId="{F0CA9DE3-1F0E-4E82-A7BA-99E9316D0CB0}">
      <dgm:prSet/>
      <dgm:spPr/>
      <dgm:t>
        <a:bodyPr/>
        <a:lstStyle/>
        <a:p>
          <a:pPr rtl="0"/>
          <a:r>
            <a:rPr lang="en-AU" dirty="0" smtClean="0"/>
            <a:t>Be clear and explicit about what students can expect from you </a:t>
          </a:r>
          <a:endParaRPr lang="en-AU" dirty="0"/>
        </a:p>
      </dgm:t>
    </dgm:pt>
    <dgm:pt modelId="{D5ECDA99-814B-4F0A-9368-8BFB99564CEF}" type="parTrans" cxnId="{908A2D97-A922-49B9-82C2-F3DDF08FE97F}">
      <dgm:prSet/>
      <dgm:spPr/>
      <dgm:t>
        <a:bodyPr/>
        <a:lstStyle/>
        <a:p>
          <a:endParaRPr lang="en-AU"/>
        </a:p>
      </dgm:t>
    </dgm:pt>
    <dgm:pt modelId="{8AFAD5C2-E34A-41C2-B29E-A22BB94F57A1}" type="sibTrans" cxnId="{908A2D97-A922-49B9-82C2-F3DDF08FE97F}">
      <dgm:prSet/>
      <dgm:spPr/>
      <dgm:t>
        <a:bodyPr/>
        <a:lstStyle/>
        <a:p>
          <a:endParaRPr lang="en-AU"/>
        </a:p>
      </dgm:t>
    </dgm:pt>
    <dgm:pt modelId="{B325240A-3090-47D4-86DD-6D0986AF9E7D}">
      <dgm:prSet/>
      <dgm:spPr/>
      <dgm:t>
        <a:bodyPr/>
        <a:lstStyle/>
        <a:p>
          <a:pPr rtl="0"/>
          <a:r>
            <a:rPr lang="en-AU" dirty="0" smtClean="0"/>
            <a:t>Establish protocols for student </a:t>
          </a:r>
          <a:r>
            <a:rPr lang="en-AU" dirty="0" smtClean="0">
              <a:sym typeface="Wingdings"/>
            </a:rPr>
            <a:t></a:t>
          </a:r>
          <a:r>
            <a:rPr lang="en-AU" dirty="0" smtClean="0"/>
            <a:t> teacher interaction via email, discussions and other channels.</a:t>
          </a:r>
          <a:endParaRPr lang="en-AU" dirty="0"/>
        </a:p>
      </dgm:t>
    </dgm:pt>
    <dgm:pt modelId="{9C17F269-AA53-443E-A869-06F2B2837F81}" type="parTrans" cxnId="{0E93F10E-4080-4990-842F-FCCE5A4A0E7C}">
      <dgm:prSet/>
      <dgm:spPr/>
      <dgm:t>
        <a:bodyPr/>
        <a:lstStyle/>
        <a:p>
          <a:endParaRPr lang="en-AU"/>
        </a:p>
      </dgm:t>
    </dgm:pt>
    <dgm:pt modelId="{06EE430B-6416-46B6-AB8E-BDB64788FE5B}" type="sibTrans" cxnId="{0E93F10E-4080-4990-842F-FCCE5A4A0E7C}">
      <dgm:prSet/>
      <dgm:spPr/>
      <dgm:t>
        <a:bodyPr/>
        <a:lstStyle/>
        <a:p>
          <a:endParaRPr lang="en-AU"/>
        </a:p>
      </dgm:t>
    </dgm:pt>
    <dgm:pt modelId="{73B50BC5-DA55-4D4E-A588-28D8A1D5578B}">
      <dgm:prSet/>
      <dgm:spPr/>
      <dgm:t>
        <a:bodyPr/>
        <a:lstStyle/>
        <a:p>
          <a:pPr rtl="0"/>
          <a:r>
            <a:rPr lang="en-AU" dirty="0" smtClean="0"/>
            <a:t>Establish expectations for student </a:t>
          </a:r>
          <a:r>
            <a:rPr lang="en-AU" dirty="0" smtClean="0">
              <a:sym typeface="Wingdings"/>
            </a:rPr>
            <a:t></a:t>
          </a:r>
          <a:r>
            <a:rPr lang="en-AU" dirty="0" smtClean="0"/>
            <a:t> student interaction, where required.  </a:t>
          </a:r>
          <a:endParaRPr lang="en-AU" dirty="0"/>
        </a:p>
      </dgm:t>
    </dgm:pt>
    <dgm:pt modelId="{1B1FBFD4-9613-4264-80BD-A2C13227F271}" type="parTrans" cxnId="{9710A274-7B7D-459E-AA57-D35DE3BB5D58}">
      <dgm:prSet/>
      <dgm:spPr/>
      <dgm:t>
        <a:bodyPr/>
        <a:lstStyle/>
        <a:p>
          <a:endParaRPr lang="en-AU"/>
        </a:p>
      </dgm:t>
    </dgm:pt>
    <dgm:pt modelId="{5D4609D0-84D0-4176-AE41-9B08E70D21FE}" type="sibTrans" cxnId="{9710A274-7B7D-459E-AA57-D35DE3BB5D58}">
      <dgm:prSet/>
      <dgm:spPr/>
      <dgm:t>
        <a:bodyPr/>
        <a:lstStyle/>
        <a:p>
          <a:endParaRPr lang="en-AU"/>
        </a:p>
      </dgm:t>
    </dgm:pt>
    <dgm:pt modelId="{EB7E6300-F342-461F-A20C-F1681EE72F56}">
      <dgm:prSet/>
      <dgm:spPr/>
      <dgm:t>
        <a:bodyPr/>
        <a:lstStyle/>
        <a:p>
          <a:pPr rtl="0"/>
          <a:r>
            <a:rPr lang="en-AU" dirty="0" smtClean="0"/>
            <a:t>Create an environment that supports your plan</a:t>
          </a:r>
          <a:endParaRPr lang="en-AU" dirty="0"/>
        </a:p>
      </dgm:t>
    </dgm:pt>
    <dgm:pt modelId="{311B2FAC-EFA5-4B41-A6E3-B84C159E92AE}" type="parTrans" cxnId="{94F2A1C9-A2FA-4751-8409-C62298C8C221}">
      <dgm:prSet/>
      <dgm:spPr/>
      <dgm:t>
        <a:bodyPr/>
        <a:lstStyle/>
        <a:p>
          <a:endParaRPr lang="en-AU"/>
        </a:p>
      </dgm:t>
    </dgm:pt>
    <dgm:pt modelId="{475ED355-9F95-4535-9F37-9B8F9E6B726F}" type="sibTrans" cxnId="{94F2A1C9-A2FA-4751-8409-C62298C8C221}">
      <dgm:prSet/>
      <dgm:spPr/>
      <dgm:t>
        <a:bodyPr/>
        <a:lstStyle/>
        <a:p>
          <a:endParaRPr lang="en-AU"/>
        </a:p>
      </dgm:t>
    </dgm:pt>
    <dgm:pt modelId="{D5D8E9B8-7D7E-4574-8F55-14EBF6E98BE7}">
      <dgm:prSet/>
      <dgm:spPr/>
      <dgm:t>
        <a:bodyPr/>
        <a:lstStyle/>
        <a:p>
          <a:pPr rtl="0"/>
          <a:r>
            <a:rPr lang="en-AU" dirty="0" smtClean="0"/>
            <a:t>Make communication purposeful </a:t>
          </a:r>
          <a:endParaRPr lang="en-AU" dirty="0"/>
        </a:p>
      </dgm:t>
    </dgm:pt>
    <dgm:pt modelId="{F008FB4C-4FFE-4EAE-8BAE-55F4A8842B9E}" type="parTrans" cxnId="{4ED6E50A-8F64-4A41-9B6C-949AC36B23C2}">
      <dgm:prSet/>
      <dgm:spPr/>
      <dgm:t>
        <a:bodyPr/>
        <a:lstStyle/>
        <a:p>
          <a:endParaRPr lang="en-AU"/>
        </a:p>
      </dgm:t>
    </dgm:pt>
    <dgm:pt modelId="{FF8145DC-1B22-4700-B602-3C18F6D119B6}" type="sibTrans" cxnId="{4ED6E50A-8F64-4A41-9B6C-949AC36B23C2}">
      <dgm:prSet/>
      <dgm:spPr/>
      <dgm:t>
        <a:bodyPr/>
        <a:lstStyle/>
        <a:p>
          <a:endParaRPr lang="en-AU"/>
        </a:p>
      </dgm:t>
    </dgm:pt>
    <dgm:pt modelId="{2DE00C11-E18A-4166-99AE-5B423A765F7F}">
      <dgm:prSet/>
      <dgm:spPr/>
      <dgm:t>
        <a:bodyPr/>
        <a:lstStyle/>
        <a:p>
          <a:pPr rtl="0"/>
          <a:r>
            <a:rPr lang="en-AU" dirty="0" smtClean="0"/>
            <a:t>Structure the environment to support productive communication</a:t>
          </a:r>
          <a:endParaRPr lang="en-AU" dirty="0"/>
        </a:p>
      </dgm:t>
    </dgm:pt>
    <dgm:pt modelId="{FB19C4B6-92CB-41E6-B43B-4B7271B9357F}" type="parTrans" cxnId="{717F72CB-1270-4D32-A57C-B5DEE459081D}">
      <dgm:prSet/>
      <dgm:spPr/>
      <dgm:t>
        <a:bodyPr/>
        <a:lstStyle/>
        <a:p>
          <a:endParaRPr lang="en-AU"/>
        </a:p>
      </dgm:t>
    </dgm:pt>
    <dgm:pt modelId="{B958D6C6-F6E6-4767-8883-F855665D028C}" type="sibTrans" cxnId="{717F72CB-1270-4D32-A57C-B5DEE459081D}">
      <dgm:prSet/>
      <dgm:spPr/>
      <dgm:t>
        <a:bodyPr/>
        <a:lstStyle/>
        <a:p>
          <a:endParaRPr lang="en-AU"/>
        </a:p>
      </dgm:t>
    </dgm:pt>
    <dgm:pt modelId="{62DB1CD0-9C56-4EBB-BE69-8EC8F8FD8650}">
      <dgm:prSet/>
      <dgm:spPr/>
      <dgm:t>
        <a:bodyPr/>
        <a:lstStyle/>
        <a:p>
          <a:pPr rtl="0"/>
          <a:r>
            <a:rPr lang="en-AU" dirty="0" smtClean="0"/>
            <a:t>Create a safe, welcoming social atmosphere</a:t>
          </a:r>
          <a:endParaRPr lang="en-AU" dirty="0"/>
        </a:p>
      </dgm:t>
    </dgm:pt>
    <dgm:pt modelId="{9D68D436-F92C-4620-9101-A293F52BB512}" type="parTrans" cxnId="{61071651-3878-4E18-B39A-51A6060E9276}">
      <dgm:prSet/>
      <dgm:spPr/>
      <dgm:t>
        <a:bodyPr/>
        <a:lstStyle/>
        <a:p>
          <a:endParaRPr lang="en-AU"/>
        </a:p>
      </dgm:t>
    </dgm:pt>
    <dgm:pt modelId="{3510BDBC-5B03-4F34-8751-A53F19C93383}" type="sibTrans" cxnId="{61071651-3878-4E18-B39A-51A6060E9276}">
      <dgm:prSet/>
      <dgm:spPr/>
      <dgm:t>
        <a:bodyPr/>
        <a:lstStyle/>
        <a:p>
          <a:endParaRPr lang="en-AU"/>
        </a:p>
      </dgm:t>
    </dgm:pt>
    <dgm:pt modelId="{8A80D055-FB4A-4C42-B3EA-C0B2E1E85695}">
      <dgm:prSet/>
      <dgm:spPr/>
      <dgm:t>
        <a:bodyPr/>
        <a:lstStyle/>
        <a:p>
          <a:pPr rtl="0"/>
          <a:r>
            <a:rPr lang="en-AU" dirty="0" smtClean="0"/>
            <a:t>Practice what you preach : Model your expected communications and be</a:t>
          </a:r>
          <a:endParaRPr lang="en-AU" dirty="0"/>
        </a:p>
      </dgm:t>
    </dgm:pt>
    <dgm:pt modelId="{7C2E04D2-A603-417D-BE1D-BAD4743EAE69}" type="parTrans" cxnId="{A7909845-3ED6-4DC0-8491-C8030E0302F8}">
      <dgm:prSet/>
      <dgm:spPr/>
      <dgm:t>
        <a:bodyPr/>
        <a:lstStyle/>
        <a:p>
          <a:endParaRPr lang="en-AU"/>
        </a:p>
      </dgm:t>
    </dgm:pt>
    <dgm:pt modelId="{B21D09FF-C11B-49B2-9AB8-2F786458D059}" type="sibTrans" cxnId="{A7909845-3ED6-4DC0-8491-C8030E0302F8}">
      <dgm:prSet/>
      <dgm:spPr/>
      <dgm:t>
        <a:bodyPr/>
        <a:lstStyle/>
        <a:p>
          <a:endParaRPr lang="en-AU"/>
        </a:p>
      </dgm:t>
    </dgm:pt>
    <dgm:pt modelId="{C340156B-F67F-46B2-94DB-C10697FDEF2E}">
      <dgm:prSet/>
      <dgm:spPr/>
      <dgm:t>
        <a:bodyPr/>
        <a:lstStyle/>
        <a:p>
          <a:pPr rtl="0"/>
          <a:r>
            <a:rPr lang="en-AU" dirty="0" smtClean="0"/>
            <a:t>Manage online communication: insist on behaviour consistent with your communication plan </a:t>
          </a:r>
          <a:endParaRPr lang="en-AU" dirty="0"/>
        </a:p>
      </dgm:t>
    </dgm:pt>
    <dgm:pt modelId="{447B2293-6496-44DF-BF04-11834B500F6B}" type="parTrans" cxnId="{2E4CB9DE-8541-4282-B2A2-B48901C9977A}">
      <dgm:prSet/>
      <dgm:spPr/>
      <dgm:t>
        <a:bodyPr/>
        <a:lstStyle/>
        <a:p>
          <a:endParaRPr lang="en-AU"/>
        </a:p>
      </dgm:t>
    </dgm:pt>
    <dgm:pt modelId="{7288BC96-4960-48CD-BF8B-7B87008F7F44}" type="sibTrans" cxnId="{2E4CB9DE-8541-4282-B2A2-B48901C9977A}">
      <dgm:prSet/>
      <dgm:spPr/>
      <dgm:t>
        <a:bodyPr/>
        <a:lstStyle/>
        <a:p>
          <a:endParaRPr lang="en-AU"/>
        </a:p>
      </dgm:t>
    </dgm:pt>
    <dgm:pt modelId="{B64F4DDE-7845-43BF-BD14-7489E6453559}" type="pres">
      <dgm:prSet presAssocID="{ABAD4C61-942D-4922-9D21-2615498A0F3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F8C66A30-C6ED-459D-B1F1-ACC89956BC39}" type="pres">
      <dgm:prSet presAssocID="{F77C4793-D8A1-4F8D-A650-3756DB7FD1B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DB7FD04-6852-470B-8A29-AFCBBB66FE42}" type="pres">
      <dgm:prSet presAssocID="{F77C4793-D8A1-4F8D-A650-3756DB7FD1BB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7E75D576-9479-43A0-BFB0-E72D82C048AC}" type="pres">
      <dgm:prSet presAssocID="{3066C0B1-E0BF-4DE6-9FBB-1C7C03F3855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69768D70-5363-44CF-9E1B-4AF8DF380B89}" type="pres">
      <dgm:prSet presAssocID="{3066C0B1-E0BF-4DE6-9FBB-1C7C03F38557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A7A9638C-45BD-4E61-BEE2-4B7FE8A94B61}" type="pres">
      <dgm:prSet presAssocID="{EB7E6300-F342-461F-A20C-F1681EE72F5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C671699-F638-456F-913C-98CBA694A7EE}" type="pres">
      <dgm:prSet presAssocID="{EB7E6300-F342-461F-A20C-F1681EE72F56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25B742AA-9390-4696-9FE1-7576562BA96C}" srcId="{F77C4793-D8A1-4F8D-A650-3756DB7FD1BB}" destId="{6A28AF2D-9A38-433B-B2E5-512E9860C171}" srcOrd="0" destOrd="0" parTransId="{6F7FEF9A-031A-4515-A7EA-D409A3CDC12B}" sibTransId="{999F0283-F2B0-4CBA-98B1-52A88A14ADA0}"/>
    <dgm:cxn modelId="{4FA42344-AF2F-41E4-BA3F-C30EEB4EC7EA}" srcId="{F77C4793-D8A1-4F8D-A650-3756DB7FD1BB}" destId="{BB6733DF-66C4-473A-BC05-74168CC39F8A}" srcOrd="2" destOrd="0" parTransId="{BE6C730C-3A7D-4D08-85CE-93CB63207F1B}" sibTransId="{81149B28-609F-4498-92B1-63881CF0B7F8}"/>
    <dgm:cxn modelId="{62F46FBC-0AFF-443E-8FA5-FA4B54FE639D}" type="presOf" srcId="{D5D8E9B8-7D7E-4574-8F55-14EBF6E98BE7}" destId="{CC671699-F638-456F-913C-98CBA694A7EE}" srcOrd="0" destOrd="0" presId="urn:microsoft.com/office/officeart/2005/8/layout/vList2"/>
    <dgm:cxn modelId="{276A1EF5-44FB-4C11-B666-192F80B5A631}" type="presOf" srcId="{BB6733DF-66C4-473A-BC05-74168CC39F8A}" destId="{3DB7FD04-6852-470B-8A29-AFCBBB66FE42}" srcOrd="0" destOrd="2" presId="urn:microsoft.com/office/officeart/2005/8/layout/vList2"/>
    <dgm:cxn modelId="{4E6D5F19-9260-41B4-B236-401B36092157}" type="presOf" srcId="{8A80D055-FB4A-4C42-B3EA-C0B2E1E85695}" destId="{CC671699-F638-456F-913C-98CBA694A7EE}" srcOrd="0" destOrd="3" presId="urn:microsoft.com/office/officeart/2005/8/layout/vList2"/>
    <dgm:cxn modelId="{0E93F10E-4080-4990-842F-FCCE5A4A0E7C}" srcId="{3066C0B1-E0BF-4DE6-9FBB-1C7C03F38557}" destId="{B325240A-3090-47D4-86DD-6D0986AF9E7D}" srcOrd="1" destOrd="0" parTransId="{9C17F269-AA53-443E-A869-06F2B2837F81}" sibTransId="{06EE430B-6416-46B6-AB8E-BDB64788FE5B}"/>
    <dgm:cxn modelId="{748C26A9-BDE2-4A01-B678-91352AC9560C}" srcId="{F77C4793-D8A1-4F8D-A650-3756DB7FD1BB}" destId="{462256E3-2021-456B-B7EC-4767650B159E}" srcOrd="1" destOrd="0" parTransId="{B909CC2E-595F-435F-9C06-9C1D60446AE2}" sibTransId="{B0E670E3-18C1-435C-AB57-3FD57392FF20}"/>
    <dgm:cxn modelId="{A7909845-3ED6-4DC0-8491-C8030E0302F8}" srcId="{EB7E6300-F342-461F-A20C-F1681EE72F56}" destId="{8A80D055-FB4A-4C42-B3EA-C0B2E1E85695}" srcOrd="3" destOrd="0" parTransId="{7C2E04D2-A603-417D-BE1D-BAD4743EAE69}" sibTransId="{B21D09FF-C11B-49B2-9AB8-2F786458D059}"/>
    <dgm:cxn modelId="{94F2A1C9-A2FA-4751-8409-C62298C8C221}" srcId="{ABAD4C61-942D-4922-9D21-2615498A0F33}" destId="{EB7E6300-F342-461F-A20C-F1681EE72F56}" srcOrd="2" destOrd="0" parTransId="{311B2FAC-EFA5-4B41-A6E3-B84C159E92AE}" sibTransId="{475ED355-9F95-4535-9F37-9B8F9E6B726F}"/>
    <dgm:cxn modelId="{6D73B553-018D-4977-B175-85B41C0046D7}" type="presOf" srcId="{B325240A-3090-47D4-86DD-6D0986AF9E7D}" destId="{69768D70-5363-44CF-9E1B-4AF8DF380B89}" srcOrd="0" destOrd="1" presId="urn:microsoft.com/office/officeart/2005/8/layout/vList2"/>
    <dgm:cxn modelId="{BC50E3B4-2F35-433A-A3DB-44D4D3CA7836}" type="presOf" srcId="{462256E3-2021-456B-B7EC-4767650B159E}" destId="{3DB7FD04-6852-470B-8A29-AFCBBB66FE42}" srcOrd="0" destOrd="1" presId="urn:microsoft.com/office/officeart/2005/8/layout/vList2"/>
    <dgm:cxn modelId="{57D403B8-DB84-4B62-A1FE-2A37CEA119E9}" srcId="{F77C4793-D8A1-4F8D-A650-3756DB7FD1BB}" destId="{81C17656-A745-4E72-9099-A4574C7C11E0}" srcOrd="3" destOrd="0" parTransId="{20F1CB2B-FCC9-4018-B57C-DE273E71874C}" sibTransId="{0473AD7F-D754-4102-96B3-3730C97205F3}"/>
    <dgm:cxn modelId="{61071651-3878-4E18-B39A-51A6060E9276}" srcId="{EB7E6300-F342-461F-A20C-F1681EE72F56}" destId="{62DB1CD0-9C56-4EBB-BE69-8EC8F8FD8650}" srcOrd="2" destOrd="0" parTransId="{9D68D436-F92C-4620-9101-A293F52BB512}" sibTransId="{3510BDBC-5B03-4F34-8751-A53F19C93383}"/>
    <dgm:cxn modelId="{9710A274-7B7D-459E-AA57-D35DE3BB5D58}" srcId="{3066C0B1-E0BF-4DE6-9FBB-1C7C03F38557}" destId="{73B50BC5-DA55-4D4E-A588-28D8A1D5578B}" srcOrd="2" destOrd="0" parTransId="{1B1FBFD4-9613-4264-80BD-A2C13227F271}" sibTransId="{5D4609D0-84D0-4176-AE41-9B08E70D21FE}"/>
    <dgm:cxn modelId="{D027DB6E-43CF-4C78-96D3-B4D6BD8AAA0D}" type="presOf" srcId="{F77C4793-D8A1-4F8D-A650-3756DB7FD1BB}" destId="{F8C66A30-C6ED-459D-B1F1-ACC89956BC39}" srcOrd="0" destOrd="0" presId="urn:microsoft.com/office/officeart/2005/8/layout/vList2"/>
    <dgm:cxn modelId="{841D8AE2-3B9E-45AC-8189-9B0249A25D4E}" type="presOf" srcId="{81C17656-A745-4E72-9099-A4574C7C11E0}" destId="{3DB7FD04-6852-470B-8A29-AFCBBB66FE42}" srcOrd="0" destOrd="3" presId="urn:microsoft.com/office/officeart/2005/8/layout/vList2"/>
    <dgm:cxn modelId="{89C3E81F-B94C-412A-A9CF-4900E5A9CCA4}" type="presOf" srcId="{ABAD4C61-942D-4922-9D21-2615498A0F33}" destId="{B64F4DDE-7845-43BF-BD14-7489E6453559}" srcOrd="0" destOrd="0" presId="urn:microsoft.com/office/officeart/2005/8/layout/vList2"/>
    <dgm:cxn modelId="{062D0D82-7986-4BEF-942E-F9DAFC7E039A}" type="presOf" srcId="{EB7E6300-F342-461F-A20C-F1681EE72F56}" destId="{A7A9638C-45BD-4E61-BEE2-4B7FE8A94B61}" srcOrd="0" destOrd="0" presId="urn:microsoft.com/office/officeart/2005/8/layout/vList2"/>
    <dgm:cxn modelId="{908A2D97-A922-49B9-82C2-F3DDF08FE97F}" srcId="{3066C0B1-E0BF-4DE6-9FBB-1C7C03F38557}" destId="{F0CA9DE3-1F0E-4E82-A7BA-99E9316D0CB0}" srcOrd="0" destOrd="0" parTransId="{D5ECDA99-814B-4F0A-9368-8BFB99564CEF}" sibTransId="{8AFAD5C2-E34A-41C2-B29E-A22BB94F57A1}"/>
    <dgm:cxn modelId="{37189A76-B3F3-4B36-BF4D-08B2749BE079}" srcId="{ABAD4C61-942D-4922-9D21-2615498A0F33}" destId="{F77C4793-D8A1-4F8D-A650-3756DB7FD1BB}" srcOrd="0" destOrd="0" parTransId="{66F4ED7B-E2E1-4B6D-B77D-5A6278A9F784}" sibTransId="{EE3746E2-9DB0-46F9-9797-ED39CBA696F4}"/>
    <dgm:cxn modelId="{71791B97-18D5-4F69-9C24-5B9346B444C4}" type="presOf" srcId="{73B50BC5-DA55-4D4E-A588-28D8A1D5578B}" destId="{69768D70-5363-44CF-9E1B-4AF8DF380B89}" srcOrd="0" destOrd="2" presId="urn:microsoft.com/office/officeart/2005/8/layout/vList2"/>
    <dgm:cxn modelId="{4ED6E50A-8F64-4A41-9B6C-949AC36B23C2}" srcId="{EB7E6300-F342-461F-A20C-F1681EE72F56}" destId="{D5D8E9B8-7D7E-4574-8F55-14EBF6E98BE7}" srcOrd="0" destOrd="0" parTransId="{F008FB4C-4FFE-4EAE-8BAE-55F4A8842B9E}" sibTransId="{FF8145DC-1B22-4700-B602-3C18F6D119B6}"/>
    <dgm:cxn modelId="{8E278D17-3C9F-440C-B681-195AACB99164}" srcId="{ABAD4C61-942D-4922-9D21-2615498A0F33}" destId="{3066C0B1-E0BF-4DE6-9FBB-1C7C03F38557}" srcOrd="1" destOrd="0" parTransId="{CC9383C3-A24D-4758-8389-05FC4225E65B}" sibTransId="{AFE49461-D579-4B25-9AFB-5B18F5961A05}"/>
    <dgm:cxn modelId="{05E0EE5B-4AFD-473C-B716-C593D20C3BCA}" type="presOf" srcId="{C340156B-F67F-46B2-94DB-C10697FDEF2E}" destId="{CC671699-F638-456F-913C-98CBA694A7EE}" srcOrd="0" destOrd="4" presId="urn:microsoft.com/office/officeart/2005/8/layout/vList2"/>
    <dgm:cxn modelId="{717F72CB-1270-4D32-A57C-B5DEE459081D}" srcId="{EB7E6300-F342-461F-A20C-F1681EE72F56}" destId="{2DE00C11-E18A-4166-99AE-5B423A765F7F}" srcOrd="1" destOrd="0" parTransId="{FB19C4B6-92CB-41E6-B43B-4B7271B9357F}" sibTransId="{B958D6C6-F6E6-4767-8883-F855665D028C}"/>
    <dgm:cxn modelId="{DC624EC1-58C6-4805-A5FD-308DE13CC0ED}" type="presOf" srcId="{6A28AF2D-9A38-433B-B2E5-512E9860C171}" destId="{3DB7FD04-6852-470B-8A29-AFCBBB66FE42}" srcOrd="0" destOrd="0" presId="urn:microsoft.com/office/officeart/2005/8/layout/vList2"/>
    <dgm:cxn modelId="{EBE8E3C4-AF21-479B-9A6B-3A859F2CE212}" type="presOf" srcId="{2DE00C11-E18A-4166-99AE-5B423A765F7F}" destId="{CC671699-F638-456F-913C-98CBA694A7EE}" srcOrd="0" destOrd="1" presId="urn:microsoft.com/office/officeart/2005/8/layout/vList2"/>
    <dgm:cxn modelId="{2E4CB9DE-8541-4282-B2A2-B48901C9977A}" srcId="{EB7E6300-F342-461F-A20C-F1681EE72F56}" destId="{C340156B-F67F-46B2-94DB-C10697FDEF2E}" srcOrd="4" destOrd="0" parTransId="{447B2293-6496-44DF-BF04-11834B500F6B}" sibTransId="{7288BC96-4960-48CD-BF8B-7B87008F7F44}"/>
    <dgm:cxn modelId="{B7AC68BC-1D4D-4E29-B3DB-F45D48A1E174}" type="presOf" srcId="{3066C0B1-E0BF-4DE6-9FBB-1C7C03F38557}" destId="{7E75D576-9479-43A0-BFB0-E72D82C048AC}" srcOrd="0" destOrd="0" presId="urn:microsoft.com/office/officeart/2005/8/layout/vList2"/>
    <dgm:cxn modelId="{9FEAAF3B-9FE0-47A7-9A18-295C1EB4FC26}" type="presOf" srcId="{62DB1CD0-9C56-4EBB-BE69-8EC8F8FD8650}" destId="{CC671699-F638-456F-913C-98CBA694A7EE}" srcOrd="0" destOrd="2" presId="urn:microsoft.com/office/officeart/2005/8/layout/vList2"/>
    <dgm:cxn modelId="{EBB3CAB3-D080-4FB4-B6F9-E508FA608705}" type="presOf" srcId="{F0CA9DE3-1F0E-4E82-A7BA-99E9316D0CB0}" destId="{69768D70-5363-44CF-9E1B-4AF8DF380B89}" srcOrd="0" destOrd="0" presId="urn:microsoft.com/office/officeart/2005/8/layout/vList2"/>
    <dgm:cxn modelId="{FCB61724-5EAB-4DD3-9F70-47074F258FA9}" type="presParOf" srcId="{B64F4DDE-7845-43BF-BD14-7489E6453559}" destId="{F8C66A30-C6ED-459D-B1F1-ACC89956BC39}" srcOrd="0" destOrd="0" presId="urn:microsoft.com/office/officeart/2005/8/layout/vList2"/>
    <dgm:cxn modelId="{6C857771-3660-4F40-9E8F-4FF72C1FEE72}" type="presParOf" srcId="{B64F4DDE-7845-43BF-BD14-7489E6453559}" destId="{3DB7FD04-6852-470B-8A29-AFCBBB66FE42}" srcOrd="1" destOrd="0" presId="urn:microsoft.com/office/officeart/2005/8/layout/vList2"/>
    <dgm:cxn modelId="{AEFDD022-B6A2-4C02-AAF2-BD492626598D}" type="presParOf" srcId="{B64F4DDE-7845-43BF-BD14-7489E6453559}" destId="{7E75D576-9479-43A0-BFB0-E72D82C048AC}" srcOrd="2" destOrd="0" presId="urn:microsoft.com/office/officeart/2005/8/layout/vList2"/>
    <dgm:cxn modelId="{B0BDF689-BF1C-4E5F-9D7D-8974A5BDA1FA}" type="presParOf" srcId="{B64F4DDE-7845-43BF-BD14-7489E6453559}" destId="{69768D70-5363-44CF-9E1B-4AF8DF380B89}" srcOrd="3" destOrd="0" presId="urn:microsoft.com/office/officeart/2005/8/layout/vList2"/>
    <dgm:cxn modelId="{256A6AAA-2D71-4CEF-8DE6-47F8ACBD08A8}" type="presParOf" srcId="{B64F4DDE-7845-43BF-BD14-7489E6453559}" destId="{A7A9638C-45BD-4E61-BEE2-4B7FE8A94B61}" srcOrd="4" destOrd="0" presId="urn:microsoft.com/office/officeart/2005/8/layout/vList2"/>
    <dgm:cxn modelId="{95F21E69-6195-4105-8D05-CA1BC85CBF14}" type="presParOf" srcId="{B64F4DDE-7845-43BF-BD14-7489E6453559}" destId="{CC671699-F638-456F-913C-98CBA694A7EE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471D1B-BAB1-4B9B-8C73-D824DC208517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AU"/>
        </a:p>
      </dgm:t>
    </dgm:pt>
    <dgm:pt modelId="{8BB63C71-7F5F-4E82-AF0B-2E33619A0993}">
      <dgm:prSet/>
      <dgm:spPr/>
      <dgm:t>
        <a:bodyPr/>
        <a:lstStyle/>
        <a:p>
          <a:pPr rtl="0"/>
          <a:r>
            <a:rPr lang="en-AU" dirty="0" smtClean="0"/>
            <a:t>Be visibly present online.   </a:t>
          </a:r>
          <a:endParaRPr lang="en-AU" dirty="0"/>
        </a:p>
      </dgm:t>
    </dgm:pt>
    <dgm:pt modelId="{0D5403DE-1AA0-4067-9437-AD4C304DE288}" type="parTrans" cxnId="{5D636B33-C607-4227-BC59-6C574290CA9E}">
      <dgm:prSet/>
      <dgm:spPr/>
      <dgm:t>
        <a:bodyPr/>
        <a:lstStyle/>
        <a:p>
          <a:endParaRPr lang="en-AU"/>
        </a:p>
      </dgm:t>
    </dgm:pt>
    <dgm:pt modelId="{A609D11B-EBA9-415E-B6C7-2567EB57970F}" type="sibTrans" cxnId="{5D636B33-C607-4227-BC59-6C574290CA9E}">
      <dgm:prSet/>
      <dgm:spPr/>
      <dgm:t>
        <a:bodyPr/>
        <a:lstStyle/>
        <a:p>
          <a:endParaRPr lang="en-AU"/>
        </a:p>
      </dgm:t>
    </dgm:pt>
    <dgm:pt modelId="{6B432AB3-6104-490C-960F-6B9AC5F8CDB0}">
      <dgm:prSet/>
      <dgm:spPr/>
      <dgm:t>
        <a:bodyPr/>
        <a:lstStyle/>
        <a:p>
          <a:pPr rtl="0"/>
          <a:r>
            <a:rPr lang="en-AU" dirty="0" smtClean="0"/>
            <a:t>Establish your online presence early in the course</a:t>
          </a:r>
          <a:endParaRPr lang="en-AU" dirty="0"/>
        </a:p>
      </dgm:t>
    </dgm:pt>
    <dgm:pt modelId="{1C6DAF43-B9DC-4C32-B5BA-C50485CEC18D}" type="parTrans" cxnId="{154401D1-F742-4F0A-BE01-B34DC938BFCF}">
      <dgm:prSet/>
      <dgm:spPr/>
      <dgm:t>
        <a:bodyPr/>
        <a:lstStyle/>
        <a:p>
          <a:endParaRPr lang="en-AU"/>
        </a:p>
      </dgm:t>
    </dgm:pt>
    <dgm:pt modelId="{643443C1-4D6A-4492-A5CB-83A329BF8BA4}" type="sibTrans" cxnId="{154401D1-F742-4F0A-BE01-B34DC938BFCF}">
      <dgm:prSet/>
      <dgm:spPr/>
      <dgm:t>
        <a:bodyPr/>
        <a:lstStyle/>
        <a:p>
          <a:endParaRPr lang="en-AU"/>
        </a:p>
      </dgm:t>
    </dgm:pt>
    <dgm:pt modelId="{FD1E4B7C-382D-4198-B812-2088264C97EA}">
      <dgm:prSet/>
      <dgm:spPr/>
      <dgm:t>
        <a:bodyPr/>
        <a:lstStyle/>
        <a:p>
          <a:pPr rtl="0"/>
          <a:r>
            <a:rPr lang="en-AU" dirty="0" smtClean="0"/>
            <a:t>Continue to maintain and cultivate your online presence </a:t>
          </a:r>
          <a:endParaRPr lang="en-AU" dirty="0"/>
        </a:p>
      </dgm:t>
    </dgm:pt>
    <dgm:pt modelId="{02905BEB-35A7-4DE5-81F3-D653D507931E}" type="parTrans" cxnId="{A6BC08E9-070D-4839-848C-58A0E60DC254}">
      <dgm:prSet/>
      <dgm:spPr/>
      <dgm:t>
        <a:bodyPr/>
        <a:lstStyle/>
        <a:p>
          <a:endParaRPr lang="en-AU"/>
        </a:p>
      </dgm:t>
    </dgm:pt>
    <dgm:pt modelId="{7175E9B7-615E-41E5-A111-63FEB227F92D}" type="sibTrans" cxnId="{A6BC08E9-070D-4839-848C-58A0E60DC254}">
      <dgm:prSet/>
      <dgm:spPr/>
      <dgm:t>
        <a:bodyPr/>
        <a:lstStyle/>
        <a:p>
          <a:endParaRPr lang="en-AU"/>
        </a:p>
      </dgm:t>
    </dgm:pt>
    <dgm:pt modelId="{5EADA1A9-527C-4B0C-897A-28F840BBE3CD}">
      <dgm:prSet/>
      <dgm:spPr/>
      <dgm:t>
        <a:bodyPr/>
        <a:lstStyle/>
        <a:p>
          <a:pPr rtl="0"/>
          <a:r>
            <a:rPr lang="en-AU" dirty="0" smtClean="0"/>
            <a:t>Be real, be yourself.  </a:t>
          </a:r>
          <a:endParaRPr lang="en-AU" dirty="0"/>
        </a:p>
      </dgm:t>
    </dgm:pt>
    <dgm:pt modelId="{491E6728-717F-4511-8A9D-CA6C8CBCD4BA}" type="parTrans" cxnId="{E0890820-07E4-4392-8AFF-3522A9F80928}">
      <dgm:prSet/>
      <dgm:spPr/>
      <dgm:t>
        <a:bodyPr/>
        <a:lstStyle/>
        <a:p>
          <a:endParaRPr lang="en-AU"/>
        </a:p>
      </dgm:t>
    </dgm:pt>
    <dgm:pt modelId="{7EB889F8-BC20-4BD7-A3C9-617A40700FEE}" type="sibTrans" cxnId="{E0890820-07E4-4392-8AFF-3522A9F80928}">
      <dgm:prSet/>
      <dgm:spPr/>
      <dgm:t>
        <a:bodyPr/>
        <a:lstStyle/>
        <a:p>
          <a:endParaRPr lang="en-AU"/>
        </a:p>
      </dgm:t>
    </dgm:pt>
    <dgm:pt modelId="{F060FDAA-90F1-4403-AEB9-43920C4CF168}">
      <dgm:prSet/>
      <dgm:spPr/>
      <dgm:t>
        <a:bodyPr/>
        <a:lstStyle/>
        <a:p>
          <a:pPr rtl="0"/>
          <a:r>
            <a:rPr lang="en-AU" dirty="0" smtClean="0"/>
            <a:t>Be available for interaction.  </a:t>
          </a:r>
          <a:endParaRPr lang="en-AU" dirty="0"/>
        </a:p>
      </dgm:t>
    </dgm:pt>
    <dgm:pt modelId="{B8905D5A-84C0-49D1-A710-EE5CAA299F7E}" type="parTrans" cxnId="{0E821970-D0E6-4C58-9F46-D5498FE876AD}">
      <dgm:prSet/>
      <dgm:spPr/>
      <dgm:t>
        <a:bodyPr/>
        <a:lstStyle/>
        <a:p>
          <a:endParaRPr lang="en-AU"/>
        </a:p>
      </dgm:t>
    </dgm:pt>
    <dgm:pt modelId="{50D32DCE-5EDE-46EA-99D1-7E810798872E}" type="sibTrans" cxnId="{0E821970-D0E6-4C58-9F46-D5498FE876AD}">
      <dgm:prSet/>
      <dgm:spPr/>
      <dgm:t>
        <a:bodyPr/>
        <a:lstStyle/>
        <a:p>
          <a:endParaRPr lang="en-AU"/>
        </a:p>
      </dgm:t>
    </dgm:pt>
    <dgm:pt modelId="{54E88A61-D81B-4777-BB6A-EE38B53F68D5}">
      <dgm:prSet/>
      <dgm:spPr/>
      <dgm:t>
        <a:bodyPr/>
        <a:lstStyle/>
        <a:p>
          <a:pPr rtl="0"/>
          <a:r>
            <a:rPr lang="en-AU" dirty="0" smtClean="0"/>
            <a:t>Be </a:t>
          </a:r>
          <a:r>
            <a:rPr lang="en-AU" dirty="0" smtClean="0"/>
            <a:t>responsive</a:t>
          </a:r>
          <a:endParaRPr lang="en-AU" dirty="0"/>
        </a:p>
      </dgm:t>
    </dgm:pt>
    <dgm:pt modelId="{B88D78AD-7ED4-4632-A7E6-D5B84C4D9932}" type="parTrans" cxnId="{FF868FD9-C5AA-4BF4-B407-C60F1DA3EAE9}">
      <dgm:prSet/>
      <dgm:spPr/>
      <dgm:t>
        <a:bodyPr/>
        <a:lstStyle/>
        <a:p>
          <a:endParaRPr lang="en-AU"/>
        </a:p>
      </dgm:t>
    </dgm:pt>
    <dgm:pt modelId="{547D77DD-84B3-4A19-838A-D39629CDD7D9}" type="sibTrans" cxnId="{FF868FD9-C5AA-4BF4-B407-C60F1DA3EAE9}">
      <dgm:prSet/>
      <dgm:spPr/>
      <dgm:t>
        <a:bodyPr/>
        <a:lstStyle/>
        <a:p>
          <a:endParaRPr lang="en-AU"/>
        </a:p>
      </dgm:t>
    </dgm:pt>
    <dgm:pt modelId="{C82BD691-5198-4AAB-8160-09B28B764EBE}">
      <dgm:prSet/>
      <dgm:spPr/>
      <dgm:t>
        <a:bodyPr/>
        <a:lstStyle/>
        <a:p>
          <a:pPr rtl="0"/>
          <a:r>
            <a:rPr lang="en-AU" dirty="0" smtClean="0"/>
            <a:t>Manage interactions.  </a:t>
          </a:r>
          <a:endParaRPr lang="en-AU" dirty="0"/>
        </a:p>
      </dgm:t>
    </dgm:pt>
    <dgm:pt modelId="{F8E493BB-BECF-4703-81E1-8DFEC7363108}" type="parTrans" cxnId="{C2DD0107-4A6A-4D99-9F16-728F4C81241D}">
      <dgm:prSet/>
      <dgm:spPr/>
      <dgm:t>
        <a:bodyPr/>
        <a:lstStyle/>
        <a:p>
          <a:endParaRPr lang="en-AU"/>
        </a:p>
      </dgm:t>
    </dgm:pt>
    <dgm:pt modelId="{49D7F677-5B6C-48D5-B5B7-333D845F4018}" type="sibTrans" cxnId="{C2DD0107-4A6A-4D99-9F16-728F4C81241D}">
      <dgm:prSet/>
      <dgm:spPr/>
      <dgm:t>
        <a:bodyPr/>
        <a:lstStyle/>
        <a:p>
          <a:endParaRPr lang="en-AU"/>
        </a:p>
      </dgm:t>
    </dgm:pt>
    <dgm:pt modelId="{759B1E8D-40CA-467A-A9B9-3DC69F4C7B9B}">
      <dgm:prSet/>
      <dgm:spPr/>
      <dgm:t>
        <a:bodyPr/>
        <a:lstStyle/>
        <a:p>
          <a:pPr rtl="0"/>
          <a:r>
            <a:rPr lang="en-AU" b="0" dirty="0" smtClean="0"/>
            <a:t>Be the teacher.  </a:t>
          </a:r>
          <a:endParaRPr lang="en-AU" b="0" dirty="0"/>
        </a:p>
      </dgm:t>
    </dgm:pt>
    <dgm:pt modelId="{AFB9B1B0-41A7-460A-9E75-161482C81A71}" type="parTrans" cxnId="{CCC1798D-6E47-4F23-BF9E-D1F767433C34}">
      <dgm:prSet/>
      <dgm:spPr/>
      <dgm:t>
        <a:bodyPr/>
        <a:lstStyle/>
        <a:p>
          <a:endParaRPr lang="en-AU"/>
        </a:p>
      </dgm:t>
    </dgm:pt>
    <dgm:pt modelId="{4DB6BE63-6C60-4427-8133-9F7E3EBB5C03}" type="sibTrans" cxnId="{CCC1798D-6E47-4F23-BF9E-D1F767433C34}">
      <dgm:prSet/>
      <dgm:spPr/>
      <dgm:t>
        <a:bodyPr/>
        <a:lstStyle/>
        <a:p>
          <a:endParaRPr lang="en-AU"/>
        </a:p>
      </dgm:t>
    </dgm:pt>
    <dgm:pt modelId="{A53AB5F2-82CF-4F1B-94B9-EF418AA268C4}">
      <dgm:prSet/>
      <dgm:spPr/>
      <dgm:t>
        <a:bodyPr/>
        <a:lstStyle/>
        <a:p>
          <a:pPr rtl="0"/>
          <a:r>
            <a:rPr lang="en-AU" dirty="0" smtClean="0"/>
            <a:t>Manage the online environment, </a:t>
          </a:r>
          <a:endParaRPr lang="en-AU" dirty="0"/>
        </a:p>
      </dgm:t>
    </dgm:pt>
    <dgm:pt modelId="{C122138F-F5CC-4C97-8E91-8D27BC7FF107}" type="parTrans" cxnId="{3EE97987-EFDE-495F-861F-478887AD1C65}">
      <dgm:prSet/>
      <dgm:spPr/>
      <dgm:t>
        <a:bodyPr/>
        <a:lstStyle/>
        <a:p>
          <a:endParaRPr lang="en-AU"/>
        </a:p>
      </dgm:t>
    </dgm:pt>
    <dgm:pt modelId="{923D0E5F-E802-4D63-8F1D-098F3BB8A49C}" type="sibTrans" cxnId="{3EE97987-EFDE-495F-861F-478887AD1C65}">
      <dgm:prSet/>
      <dgm:spPr/>
      <dgm:t>
        <a:bodyPr/>
        <a:lstStyle/>
        <a:p>
          <a:endParaRPr lang="en-AU"/>
        </a:p>
      </dgm:t>
    </dgm:pt>
    <dgm:pt modelId="{EBD9B79B-FC71-4EB3-8E96-5215949340B2}">
      <dgm:prSet/>
      <dgm:spPr/>
      <dgm:t>
        <a:bodyPr/>
        <a:lstStyle/>
        <a:p>
          <a:pPr rtl="0"/>
          <a:r>
            <a:rPr lang="en-AU" dirty="0" smtClean="0"/>
            <a:t>Be knowledgeable and authoritative about course content and processes</a:t>
          </a:r>
          <a:endParaRPr lang="en-AU" dirty="0"/>
        </a:p>
      </dgm:t>
    </dgm:pt>
    <dgm:pt modelId="{C586C7E0-A8BF-466E-8763-7CEB61F9716C}" type="parTrans" cxnId="{5FCCFD3F-8476-48E0-A0BE-A6FA7A39EFC8}">
      <dgm:prSet/>
      <dgm:spPr/>
      <dgm:t>
        <a:bodyPr/>
        <a:lstStyle/>
        <a:p>
          <a:endParaRPr lang="en-AU"/>
        </a:p>
      </dgm:t>
    </dgm:pt>
    <dgm:pt modelId="{F522AD0D-A4FF-4576-9C63-529288D5D3EC}" type="sibTrans" cxnId="{5FCCFD3F-8476-48E0-A0BE-A6FA7A39EFC8}">
      <dgm:prSet/>
      <dgm:spPr/>
      <dgm:t>
        <a:bodyPr/>
        <a:lstStyle/>
        <a:p>
          <a:endParaRPr lang="en-AU"/>
        </a:p>
      </dgm:t>
    </dgm:pt>
    <dgm:pt modelId="{BFCBBED1-EFF2-4B3E-B8FD-83D8A2254A54}">
      <dgm:prSet/>
      <dgm:spPr/>
      <dgm:t>
        <a:bodyPr/>
        <a:lstStyle/>
        <a:p>
          <a:pPr rtl="0"/>
          <a:r>
            <a:rPr lang="en-AU" dirty="0" smtClean="0"/>
            <a:t>Arbitrate disputes</a:t>
          </a:r>
          <a:endParaRPr lang="en-AU" dirty="0"/>
        </a:p>
      </dgm:t>
    </dgm:pt>
    <dgm:pt modelId="{771CCBAE-E9A5-4E2A-B66C-2FF4A75F3DE4}" type="parTrans" cxnId="{CB9DB10B-FA8D-4C09-B6A5-91EF1D5FEF12}">
      <dgm:prSet/>
      <dgm:spPr/>
      <dgm:t>
        <a:bodyPr/>
        <a:lstStyle/>
        <a:p>
          <a:endParaRPr lang="en-AU"/>
        </a:p>
      </dgm:t>
    </dgm:pt>
    <dgm:pt modelId="{642D8A28-5954-4B14-9003-0AB4BBDBD100}" type="sibTrans" cxnId="{CB9DB10B-FA8D-4C09-B6A5-91EF1D5FEF12}">
      <dgm:prSet/>
      <dgm:spPr/>
      <dgm:t>
        <a:bodyPr/>
        <a:lstStyle/>
        <a:p>
          <a:endParaRPr lang="en-AU"/>
        </a:p>
      </dgm:t>
    </dgm:pt>
    <dgm:pt modelId="{8383B986-5A07-4417-8A1F-0A6B66B7A609}">
      <dgm:prSet/>
      <dgm:spPr/>
      <dgm:t>
        <a:bodyPr/>
        <a:lstStyle/>
        <a:p>
          <a:pPr rtl="0"/>
          <a:r>
            <a:rPr lang="en-AU" dirty="0" smtClean="0"/>
            <a:t>Represent the institution </a:t>
          </a:r>
          <a:endParaRPr lang="en-AU" dirty="0"/>
        </a:p>
      </dgm:t>
    </dgm:pt>
    <dgm:pt modelId="{EAF63C53-E445-4099-B9C5-C9B5ACB8BDEA}" type="parTrans" cxnId="{D2F364D7-FDDB-4EA2-A48E-0B2A5B0A5398}">
      <dgm:prSet/>
      <dgm:spPr/>
      <dgm:t>
        <a:bodyPr/>
        <a:lstStyle/>
        <a:p>
          <a:endParaRPr lang="en-AU"/>
        </a:p>
      </dgm:t>
    </dgm:pt>
    <dgm:pt modelId="{954B599F-8034-4CE6-87C1-A5818700A32B}" type="sibTrans" cxnId="{D2F364D7-FDDB-4EA2-A48E-0B2A5B0A5398}">
      <dgm:prSet/>
      <dgm:spPr/>
      <dgm:t>
        <a:bodyPr/>
        <a:lstStyle/>
        <a:p>
          <a:endParaRPr lang="en-AU"/>
        </a:p>
      </dgm:t>
    </dgm:pt>
    <dgm:pt modelId="{41661EB8-617C-4402-918E-843CCA287CF9}">
      <dgm:prSet/>
      <dgm:spPr/>
      <dgm:t>
        <a:bodyPr/>
        <a:lstStyle/>
        <a:p>
          <a:pPr rtl="0"/>
          <a:r>
            <a:rPr lang="en-AU" smtClean="0"/>
            <a:t>Exhibit </a:t>
          </a:r>
          <a:r>
            <a:rPr lang="en-AU" dirty="0" smtClean="0"/>
            <a:t>common ‘teacher’ roles.  OR clearly indicate which roles you will play and which roles students will be asked to play.  e.g.:</a:t>
          </a:r>
          <a:endParaRPr lang="en-AU" dirty="0"/>
        </a:p>
      </dgm:t>
    </dgm:pt>
    <dgm:pt modelId="{AF9613D7-D553-4A59-A841-21AC8909FAED}" type="parTrans" cxnId="{03874914-2BC7-4702-B1C6-BB2088A6670B}">
      <dgm:prSet/>
      <dgm:spPr/>
    </dgm:pt>
    <dgm:pt modelId="{C7D1A507-0041-4A4B-909F-691FC87E9FC7}" type="sibTrans" cxnId="{03874914-2BC7-4702-B1C6-BB2088A6670B}">
      <dgm:prSet/>
      <dgm:spPr/>
    </dgm:pt>
    <dgm:pt modelId="{D30C623E-0AF1-40AD-9854-53E2CCDD94C4}" type="pres">
      <dgm:prSet presAssocID="{F0471D1B-BAB1-4B9B-8C73-D824DC20851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BF2BFB64-F28E-4B4B-A118-4EDDC11EB018}" type="pres">
      <dgm:prSet presAssocID="{8BB63C71-7F5F-4E82-AF0B-2E33619A099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C3B0C89-95D0-48D8-8141-B269E894FF19}" type="pres">
      <dgm:prSet presAssocID="{8BB63C71-7F5F-4E82-AF0B-2E33619A0993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84403DF8-AB90-4569-8B01-426D7B556D96}" type="pres">
      <dgm:prSet presAssocID="{F060FDAA-90F1-4403-AEB9-43920C4CF16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DEB2CBAA-9057-41DE-A17D-CDCB569B6D22}" type="pres">
      <dgm:prSet presAssocID="{F060FDAA-90F1-4403-AEB9-43920C4CF168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D796219-AB9B-4A52-9C73-40757D1C8AC3}" type="pres">
      <dgm:prSet presAssocID="{759B1E8D-40CA-467A-A9B9-3DC69F4C7B9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83DDC39-D43C-4745-9047-255DD7F4CE76}" type="pres">
      <dgm:prSet presAssocID="{759B1E8D-40CA-467A-A9B9-3DC69F4C7B9B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5D636B33-C607-4227-BC59-6C574290CA9E}" srcId="{F0471D1B-BAB1-4B9B-8C73-D824DC208517}" destId="{8BB63C71-7F5F-4E82-AF0B-2E33619A0993}" srcOrd="0" destOrd="0" parTransId="{0D5403DE-1AA0-4067-9437-AD4C304DE288}" sibTransId="{A609D11B-EBA9-415E-B6C7-2567EB57970F}"/>
    <dgm:cxn modelId="{1176363D-FDBC-4A0C-B0C1-531B99B3434A}" type="presOf" srcId="{54E88A61-D81B-4777-BB6A-EE38B53F68D5}" destId="{DEB2CBAA-9057-41DE-A17D-CDCB569B6D22}" srcOrd="0" destOrd="0" presId="urn:microsoft.com/office/officeart/2005/8/layout/vList2"/>
    <dgm:cxn modelId="{C2DD0107-4A6A-4D99-9F16-728F4C81241D}" srcId="{F060FDAA-90F1-4403-AEB9-43920C4CF168}" destId="{C82BD691-5198-4AAB-8160-09B28B764EBE}" srcOrd="1" destOrd="0" parTransId="{F8E493BB-BECF-4703-81E1-8DFEC7363108}" sibTransId="{49D7F677-5B6C-48D5-B5B7-333D845F4018}"/>
    <dgm:cxn modelId="{3C23D206-2AEA-4B82-97FF-EB150E068914}" type="presOf" srcId="{759B1E8D-40CA-467A-A9B9-3DC69F4C7B9B}" destId="{1D796219-AB9B-4A52-9C73-40757D1C8AC3}" srcOrd="0" destOrd="0" presId="urn:microsoft.com/office/officeart/2005/8/layout/vList2"/>
    <dgm:cxn modelId="{D03D70CC-B267-4362-8791-1B695720CB06}" type="presOf" srcId="{41661EB8-617C-4402-918E-843CCA287CF9}" destId="{C83DDC39-D43C-4745-9047-255DD7F4CE76}" srcOrd="0" destOrd="0" presId="urn:microsoft.com/office/officeart/2005/8/layout/vList2"/>
    <dgm:cxn modelId="{D2F364D7-FDDB-4EA2-A48E-0B2A5B0A5398}" srcId="{41661EB8-617C-4402-918E-843CCA287CF9}" destId="{8383B986-5A07-4417-8A1F-0A6B66B7A609}" srcOrd="3" destOrd="0" parTransId="{EAF63C53-E445-4099-B9C5-C9B5ACB8BDEA}" sibTransId="{954B599F-8034-4CE6-87C1-A5818700A32B}"/>
    <dgm:cxn modelId="{E0890820-07E4-4392-8AFF-3522A9F80928}" srcId="{8BB63C71-7F5F-4E82-AF0B-2E33619A0993}" destId="{5EADA1A9-527C-4B0C-897A-28F840BBE3CD}" srcOrd="2" destOrd="0" parTransId="{491E6728-717F-4511-8A9D-CA6C8CBCD4BA}" sibTransId="{7EB889F8-BC20-4BD7-A3C9-617A40700FEE}"/>
    <dgm:cxn modelId="{CCC1798D-6E47-4F23-BF9E-D1F767433C34}" srcId="{F0471D1B-BAB1-4B9B-8C73-D824DC208517}" destId="{759B1E8D-40CA-467A-A9B9-3DC69F4C7B9B}" srcOrd="2" destOrd="0" parTransId="{AFB9B1B0-41A7-460A-9E75-161482C81A71}" sibTransId="{4DB6BE63-6C60-4427-8133-9F7E3EBB5C03}"/>
    <dgm:cxn modelId="{3EE97987-EFDE-495F-861F-478887AD1C65}" srcId="{41661EB8-617C-4402-918E-843CCA287CF9}" destId="{A53AB5F2-82CF-4F1B-94B9-EF418AA268C4}" srcOrd="0" destOrd="0" parTransId="{C122138F-F5CC-4C97-8E91-8D27BC7FF107}" sibTransId="{923D0E5F-E802-4D63-8F1D-098F3BB8A49C}"/>
    <dgm:cxn modelId="{0E821970-D0E6-4C58-9F46-D5498FE876AD}" srcId="{F0471D1B-BAB1-4B9B-8C73-D824DC208517}" destId="{F060FDAA-90F1-4403-AEB9-43920C4CF168}" srcOrd="1" destOrd="0" parTransId="{B8905D5A-84C0-49D1-A710-EE5CAA299F7E}" sibTransId="{50D32DCE-5EDE-46EA-99D1-7E810798872E}"/>
    <dgm:cxn modelId="{154401D1-F742-4F0A-BE01-B34DC938BFCF}" srcId="{8BB63C71-7F5F-4E82-AF0B-2E33619A0993}" destId="{6B432AB3-6104-490C-960F-6B9AC5F8CDB0}" srcOrd="0" destOrd="0" parTransId="{1C6DAF43-B9DC-4C32-B5BA-C50485CEC18D}" sibTransId="{643443C1-4D6A-4492-A5CB-83A329BF8BA4}"/>
    <dgm:cxn modelId="{3B9762D7-A5E0-4229-BA12-74F535DCAB78}" type="presOf" srcId="{BFCBBED1-EFF2-4B3E-B8FD-83D8A2254A54}" destId="{C83DDC39-D43C-4745-9047-255DD7F4CE76}" srcOrd="0" destOrd="3" presId="urn:microsoft.com/office/officeart/2005/8/layout/vList2"/>
    <dgm:cxn modelId="{EF31E54B-A2AB-420A-8D06-ABFBBE809385}" type="presOf" srcId="{F060FDAA-90F1-4403-AEB9-43920C4CF168}" destId="{84403DF8-AB90-4569-8B01-426D7B556D96}" srcOrd="0" destOrd="0" presId="urn:microsoft.com/office/officeart/2005/8/layout/vList2"/>
    <dgm:cxn modelId="{FF868FD9-C5AA-4BF4-B407-C60F1DA3EAE9}" srcId="{F060FDAA-90F1-4403-AEB9-43920C4CF168}" destId="{54E88A61-D81B-4777-BB6A-EE38B53F68D5}" srcOrd="0" destOrd="0" parTransId="{B88D78AD-7ED4-4632-A7E6-D5B84C4D9932}" sibTransId="{547D77DD-84B3-4A19-838A-D39629CDD7D9}"/>
    <dgm:cxn modelId="{4144F20C-9852-4213-920C-73CBEED0D9A6}" type="presOf" srcId="{A53AB5F2-82CF-4F1B-94B9-EF418AA268C4}" destId="{C83DDC39-D43C-4745-9047-255DD7F4CE76}" srcOrd="0" destOrd="1" presId="urn:microsoft.com/office/officeart/2005/8/layout/vList2"/>
    <dgm:cxn modelId="{7C7D2B4A-4257-44E6-90BF-C0EAE79ED289}" type="presOf" srcId="{6B432AB3-6104-490C-960F-6B9AC5F8CDB0}" destId="{CC3B0C89-95D0-48D8-8141-B269E894FF19}" srcOrd="0" destOrd="0" presId="urn:microsoft.com/office/officeart/2005/8/layout/vList2"/>
    <dgm:cxn modelId="{CB9DB10B-FA8D-4C09-B6A5-91EF1D5FEF12}" srcId="{41661EB8-617C-4402-918E-843CCA287CF9}" destId="{BFCBBED1-EFF2-4B3E-B8FD-83D8A2254A54}" srcOrd="2" destOrd="0" parTransId="{771CCBAE-E9A5-4E2A-B66C-2FF4A75F3DE4}" sibTransId="{642D8A28-5954-4B14-9003-0AB4BBDBD100}"/>
    <dgm:cxn modelId="{095625DA-871F-4EFE-805A-127D1E885DFC}" type="presOf" srcId="{8383B986-5A07-4417-8A1F-0A6B66B7A609}" destId="{C83DDC39-D43C-4745-9047-255DD7F4CE76}" srcOrd="0" destOrd="4" presId="urn:microsoft.com/office/officeart/2005/8/layout/vList2"/>
    <dgm:cxn modelId="{5FEB27F4-ABBA-4146-AF63-5F7D2F535674}" type="presOf" srcId="{EBD9B79B-FC71-4EB3-8E96-5215949340B2}" destId="{C83DDC39-D43C-4745-9047-255DD7F4CE76}" srcOrd="0" destOrd="2" presId="urn:microsoft.com/office/officeart/2005/8/layout/vList2"/>
    <dgm:cxn modelId="{70B2F5D2-9079-445C-9693-81004D1FF545}" type="presOf" srcId="{C82BD691-5198-4AAB-8160-09B28B764EBE}" destId="{DEB2CBAA-9057-41DE-A17D-CDCB569B6D22}" srcOrd="0" destOrd="1" presId="urn:microsoft.com/office/officeart/2005/8/layout/vList2"/>
    <dgm:cxn modelId="{03874914-2BC7-4702-B1C6-BB2088A6670B}" srcId="{759B1E8D-40CA-467A-A9B9-3DC69F4C7B9B}" destId="{41661EB8-617C-4402-918E-843CCA287CF9}" srcOrd="0" destOrd="0" parTransId="{AF9613D7-D553-4A59-A841-21AC8909FAED}" sibTransId="{C7D1A507-0041-4A4B-909F-691FC87E9FC7}"/>
    <dgm:cxn modelId="{131E7A11-388C-4C42-A0D0-1643ED24AF65}" type="presOf" srcId="{FD1E4B7C-382D-4198-B812-2088264C97EA}" destId="{CC3B0C89-95D0-48D8-8141-B269E894FF19}" srcOrd="0" destOrd="1" presId="urn:microsoft.com/office/officeart/2005/8/layout/vList2"/>
    <dgm:cxn modelId="{107E334B-C9E0-47CD-A51A-9FD50A1A8D0A}" type="presOf" srcId="{8BB63C71-7F5F-4E82-AF0B-2E33619A0993}" destId="{BF2BFB64-F28E-4B4B-A118-4EDDC11EB018}" srcOrd="0" destOrd="0" presId="urn:microsoft.com/office/officeart/2005/8/layout/vList2"/>
    <dgm:cxn modelId="{5FCCFD3F-8476-48E0-A0BE-A6FA7A39EFC8}" srcId="{41661EB8-617C-4402-918E-843CCA287CF9}" destId="{EBD9B79B-FC71-4EB3-8E96-5215949340B2}" srcOrd="1" destOrd="0" parTransId="{C586C7E0-A8BF-466E-8763-7CEB61F9716C}" sibTransId="{F522AD0D-A4FF-4576-9C63-529288D5D3EC}"/>
    <dgm:cxn modelId="{1A6AA80A-8B7E-4F9A-961D-2CC37E1A3966}" type="presOf" srcId="{F0471D1B-BAB1-4B9B-8C73-D824DC208517}" destId="{D30C623E-0AF1-40AD-9854-53E2CCDD94C4}" srcOrd="0" destOrd="0" presId="urn:microsoft.com/office/officeart/2005/8/layout/vList2"/>
    <dgm:cxn modelId="{58496296-BBA3-4607-A988-523C0DE26499}" type="presOf" srcId="{5EADA1A9-527C-4B0C-897A-28F840BBE3CD}" destId="{CC3B0C89-95D0-48D8-8141-B269E894FF19}" srcOrd="0" destOrd="2" presId="urn:microsoft.com/office/officeart/2005/8/layout/vList2"/>
    <dgm:cxn modelId="{A6BC08E9-070D-4839-848C-58A0E60DC254}" srcId="{8BB63C71-7F5F-4E82-AF0B-2E33619A0993}" destId="{FD1E4B7C-382D-4198-B812-2088264C97EA}" srcOrd="1" destOrd="0" parTransId="{02905BEB-35A7-4DE5-81F3-D653D507931E}" sibTransId="{7175E9B7-615E-41E5-A111-63FEB227F92D}"/>
    <dgm:cxn modelId="{99830881-52C3-4BB2-AA70-4CAE61672670}" type="presParOf" srcId="{D30C623E-0AF1-40AD-9854-53E2CCDD94C4}" destId="{BF2BFB64-F28E-4B4B-A118-4EDDC11EB018}" srcOrd="0" destOrd="0" presId="urn:microsoft.com/office/officeart/2005/8/layout/vList2"/>
    <dgm:cxn modelId="{A0020A85-9128-49BF-98E5-92867E896046}" type="presParOf" srcId="{D30C623E-0AF1-40AD-9854-53E2CCDD94C4}" destId="{CC3B0C89-95D0-48D8-8141-B269E894FF19}" srcOrd="1" destOrd="0" presId="urn:microsoft.com/office/officeart/2005/8/layout/vList2"/>
    <dgm:cxn modelId="{F99F38F0-A1A0-4A4F-BD7B-620BC5C58BBB}" type="presParOf" srcId="{D30C623E-0AF1-40AD-9854-53E2CCDD94C4}" destId="{84403DF8-AB90-4569-8B01-426D7B556D96}" srcOrd="2" destOrd="0" presId="urn:microsoft.com/office/officeart/2005/8/layout/vList2"/>
    <dgm:cxn modelId="{C65DF3AA-7010-40B4-9701-A7E45271D981}" type="presParOf" srcId="{D30C623E-0AF1-40AD-9854-53E2CCDD94C4}" destId="{DEB2CBAA-9057-41DE-A17D-CDCB569B6D22}" srcOrd="3" destOrd="0" presId="urn:microsoft.com/office/officeart/2005/8/layout/vList2"/>
    <dgm:cxn modelId="{B6AE30FC-B287-477C-8C7C-0B90F3503821}" type="presParOf" srcId="{D30C623E-0AF1-40AD-9854-53E2CCDD94C4}" destId="{1D796219-AB9B-4A52-9C73-40757D1C8AC3}" srcOrd="4" destOrd="0" presId="urn:microsoft.com/office/officeart/2005/8/layout/vList2"/>
    <dgm:cxn modelId="{B7FDCC40-7412-4856-AEC4-64662545F37F}" type="presParOf" srcId="{D30C623E-0AF1-40AD-9854-53E2CCDD94C4}" destId="{C83DDC39-D43C-4745-9047-255DD7F4CE7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AA178B-89FD-42D7-AD94-80AAF364342A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AU"/>
        </a:p>
      </dgm:t>
    </dgm:pt>
    <dgm:pt modelId="{0E5F9362-5F06-4E78-A601-001F2C55EDF9}">
      <dgm:prSet/>
      <dgm:spPr/>
      <dgm:t>
        <a:bodyPr/>
        <a:lstStyle/>
        <a:p>
          <a:pPr rtl="0"/>
          <a:r>
            <a:rPr lang="en-AU" dirty="0" smtClean="0"/>
            <a:t>Design and organization </a:t>
          </a:r>
          <a:endParaRPr lang="en-AU" dirty="0"/>
        </a:p>
      </dgm:t>
    </dgm:pt>
    <dgm:pt modelId="{BA9CC8E5-4C46-476F-8562-A87F568B3887}" type="parTrans" cxnId="{3C481B18-953A-46E6-92C5-4152F1BC3C51}">
      <dgm:prSet/>
      <dgm:spPr/>
      <dgm:t>
        <a:bodyPr/>
        <a:lstStyle/>
        <a:p>
          <a:endParaRPr lang="en-AU"/>
        </a:p>
      </dgm:t>
    </dgm:pt>
    <dgm:pt modelId="{84DA6DA6-294A-462A-87E2-84776A8FD822}" type="sibTrans" cxnId="{3C481B18-953A-46E6-92C5-4152F1BC3C51}">
      <dgm:prSet/>
      <dgm:spPr/>
      <dgm:t>
        <a:bodyPr/>
        <a:lstStyle/>
        <a:p>
          <a:endParaRPr lang="en-AU"/>
        </a:p>
      </dgm:t>
    </dgm:pt>
    <dgm:pt modelId="{43BC4DDB-4257-4783-8E90-F0DD3276E9D2}">
      <dgm:prSet/>
      <dgm:spPr/>
      <dgm:t>
        <a:bodyPr/>
        <a:lstStyle/>
        <a:p>
          <a:pPr rtl="0"/>
          <a:r>
            <a:rPr lang="en-AU" dirty="0" smtClean="0"/>
            <a:t>Aligns course design and environment structure</a:t>
          </a:r>
          <a:endParaRPr lang="en-AU" dirty="0"/>
        </a:p>
      </dgm:t>
    </dgm:pt>
    <dgm:pt modelId="{CADAAB74-065F-48D3-BF3B-9502414D04E1}" type="parTrans" cxnId="{D0F95DCA-11A9-44D2-AAB8-226A30A021FE}">
      <dgm:prSet/>
      <dgm:spPr/>
      <dgm:t>
        <a:bodyPr/>
        <a:lstStyle/>
        <a:p>
          <a:endParaRPr lang="en-AU"/>
        </a:p>
      </dgm:t>
    </dgm:pt>
    <dgm:pt modelId="{682ED5FD-30EE-4FD3-9477-C3BC9F36DDAE}" type="sibTrans" cxnId="{D0F95DCA-11A9-44D2-AAB8-226A30A021FE}">
      <dgm:prSet/>
      <dgm:spPr/>
      <dgm:t>
        <a:bodyPr/>
        <a:lstStyle/>
        <a:p>
          <a:endParaRPr lang="en-AU"/>
        </a:p>
      </dgm:t>
    </dgm:pt>
    <dgm:pt modelId="{99E1EDEF-D80A-4470-BEA7-015E2ED1A537}">
      <dgm:prSet/>
      <dgm:spPr/>
      <dgm:t>
        <a:bodyPr/>
        <a:lstStyle/>
        <a:p>
          <a:pPr rtl="0"/>
          <a:r>
            <a:rPr lang="en-AU" dirty="0" smtClean="0"/>
            <a:t>Uses announcement tools to ensure students are aware of changes</a:t>
          </a:r>
          <a:endParaRPr lang="en-AU" dirty="0"/>
        </a:p>
      </dgm:t>
    </dgm:pt>
    <dgm:pt modelId="{2C4453EC-C9EE-428D-9FBF-C30EC500A1AA}" type="parTrans" cxnId="{92848119-0CE8-4415-8C75-8443640EDC3B}">
      <dgm:prSet/>
      <dgm:spPr/>
      <dgm:t>
        <a:bodyPr/>
        <a:lstStyle/>
        <a:p>
          <a:endParaRPr lang="en-AU"/>
        </a:p>
      </dgm:t>
    </dgm:pt>
    <dgm:pt modelId="{FA90EC69-D9EA-4273-B332-81C7C6FC2B81}" type="sibTrans" cxnId="{92848119-0CE8-4415-8C75-8443640EDC3B}">
      <dgm:prSet/>
      <dgm:spPr/>
      <dgm:t>
        <a:bodyPr/>
        <a:lstStyle/>
        <a:p>
          <a:endParaRPr lang="en-AU"/>
        </a:p>
      </dgm:t>
    </dgm:pt>
    <dgm:pt modelId="{FB1B11E6-095C-48B9-9A8C-C8B51160565A}">
      <dgm:prSet/>
      <dgm:spPr/>
      <dgm:t>
        <a:bodyPr/>
        <a:lstStyle/>
        <a:p>
          <a:pPr rtl="0"/>
          <a:r>
            <a:rPr lang="en-AU" dirty="0" smtClean="0"/>
            <a:t>Facilitating discourse</a:t>
          </a:r>
          <a:endParaRPr lang="en-AU" dirty="0"/>
        </a:p>
      </dgm:t>
    </dgm:pt>
    <dgm:pt modelId="{D6793983-2154-4E9B-8D57-A7DC52425E5F}" type="parTrans" cxnId="{07D743F8-C6C0-4606-A41C-0C878C1E6E43}">
      <dgm:prSet/>
      <dgm:spPr/>
      <dgm:t>
        <a:bodyPr/>
        <a:lstStyle/>
        <a:p>
          <a:endParaRPr lang="en-AU"/>
        </a:p>
      </dgm:t>
    </dgm:pt>
    <dgm:pt modelId="{B9E07FA8-2285-4A9F-A183-4DB41B2A56B2}" type="sibTrans" cxnId="{07D743F8-C6C0-4606-A41C-0C878C1E6E43}">
      <dgm:prSet/>
      <dgm:spPr/>
      <dgm:t>
        <a:bodyPr/>
        <a:lstStyle/>
        <a:p>
          <a:endParaRPr lang="en-AU"/>
        </a:p>
      </dgm:t>
    </dgm:pt>
    <dgm:pt modelId="{7AD93528-E7DE-41C8-8E91-8A50ACA1C489}">
      <dgm:prSet/>
      <dgm:spPr/>
      <dgm:t>
        <a:bodyPr/>
        <a:lstStyle/>
        <a:p>
          <a:pPr rtl="0"/>
          <a:r>
            <a:rPr lang="en-AU" dirty="0" smtClean="0"/>
            <a:t>Is visibly present in the course site every day if possible; is substantively present at least four times a week. </a:t>
          </a:r>
          <a:endParaRPr lang="en-AU" dirty="0"/>
        </a:p>
      </dgm:t>
    </dgm:pt>
    <dgm:pt modelId="{7149DF2B-2AB0-4244-B2DE-E01A9E5F80C7}" type="parTrans" cxnId="{764A5493-CCDA-4AEE-96AC-76CC6659DF6B}">
      <dgm:prSet/>
      <dgm:spPr/>
      <dgm:t>
        <a:bodyPr/>
        <a:lstStyle/>
        <a:p>
          <a:endParaRPr lang="en-AU"/>
        </a:p>
      </dgm:t>
    </dgm:pt>
    <dgm:pt modelId="{C329393F-AE82-4E00-8F43-162A99DA7B1D}" type="sibTrans" cxnId="{764A5493-CCDA-4AEE-96AC-76CC6659DF6B}">
      <dgm:prSet/>
      <dgm:spPr/>
      <dgm:t>
        <a:bodyPr/>
        <a:lstStyle/>
        <a:p>
          <a:endParaRPr lang="en-AU"/>
        </a:p>
      </dgm:t>
    </dgm:pt>
    <dgm:pt modelId="{137B9DB2-6D3B-4429-9EE4-3F31D824A3FE}">
      <dgm:prSet/>
      <dgm:spPr/>
      <dgm:t>
        <a:bodyPr/>
        <a:lstStyle/>
        <a:p>
          <a:pPr rtl="0"/>
          <a:r>
            <a:rPr lang="en-AU" dirty="0" smtClean="0"/>
            <a:t>Encourages questions regarding activities, assignments, etc. </a:t>
          </a:r>
          <a:endParaRPr lang="en-AU" dirty="0"/>
        </a:p>
      </dgm:t>
    </dgm:pt>
    <dgm:pt modelId="{9CD47D2C-F72F-48FD-90F5-1F9685E8BFE0}" type="parTrans" cxnId="{7BA6C3AE-63AE-468B-B57D-4DB42AFA480E}">
      <dgm:prSet/>
      <dgm:spPr/>
      <dgm:t>
        <a:bodyPr/>
        <a:lstStyle/>
        <a:p>
          <a:endParaRPr lang="en-AU"/>
        </a:p>
      </dgm:t>
    </dgm:pt>
    <dgm:pt modelId="{8B38D8D9-D35B-4BFE-AB68-94FC498E1D15}" type="sibTrans" cxnId="{7BA6C3AE-63AE-468B-B57D-4DB42AFA480E}">
      <dgm:prSet/>
      <dgm:spPr/>
      <dgm:t>
        <a:bodyPr/>
        <a:lstStyle/>
        <a:p>
          <a:endParaRPr lang="en-AU"/>
        </a:p>
      </dgm:t>
    </dgm:pt>
    <dgm:pt modelId="{97942F27-79CB-4AFF-A198-0CA1270036AB}">
      <dgm:prSet/>
      <dgm:spPr/>
      <dgm:t>
        <a:bodyPr/>
        <a:lstStyle/>
        <a:p>
          <a:pPr rtl="0"/>
          <a:r>
            <a:rPr lang="en-AU" dirty="0" smtClean="0"/>
            <a:t>Direct instruction</a:t>
          </a:r>
          <a:endParaRPr lang="en-AU" dirty="0"/>
        </a:p>
      </dgm:t>
    </dgm:pt>
    <dgm:pt modelId="{C0629717-71E4-454E-B186-E1D51001C9E8}" type="parTrans" cxnId="{12070B3D-1029-49FD-91AE-432CBDAE481A}">
      <dgm:prSet/>
      <dgm:spPr/>
      <dgm:t>
        <a:bodyPr/>
        <a:lstStyle/>
        <a:p>
          <a:endParaRPr lang="en-AU"/>
        </a:p>
      </dgm:t>
    </dgm:pt>
    <dgm:pt modelId="{B11ADF2E-1A2A-4748-8A91-84B04BEE4F64}" type="sibTrans" cxnId="{12070B3D-1029-49FD-91AE-432CBDAE481A}">
      <dgm:prSet/>
      <dgm:spPr/>
      <dgm:t>
        <a:bodyPr/>
        <a:lstStyle/>
        <a:p>
          <a:endParaRPr lang="en-AU"/>
        </a:p>
      </dgm:t>
    </dgm:pt>
    <dgm:pt modelId="{0C79B511-9D67-4CFE-9899-91BFA8DAB1E3}">
      <dgm:prSet/>
      <dgm:spPr/>
      <dgm:t>
        <a:bodyPr/>
        <a:lstStyle/>
        <a:p>
          <a:pPr rtl="0"/>
          <a:r>
            <a:rPr lang="en-AU" dirty="0" smtClean="0"/>
            <a:t>Provides corrective feedback on misconceptions</a:t>
          </a:r>
          <a:endParaRPr lang="en-AU" dirty="0"/>
        </a:p>
      </dgm:t>
    </dgm:pt>
    <dgm:pt modelId="{4EF95C24-2B59-48F8-A4FF-7269211950EE}" type="parTrans" cxnId="{D1EBAE94-48DC-49DB-B54B-A25CDEF748CE}">
      <dgm:prSet/>
      <dgm:spPr/>
      <dgm:t>
        <a:bodyPr/>
        <a:lstStyle/>
        <a:p>
          <a:endParaRPr lang="en-AU"/>
        </a:p>
      </dgm:t>
    </dgm:pt>
    <dgm:pt modelId="{FAB94CBA-8480-44F0-9219-3ED9FDE28757}" type="sibTrans" cxnId="{D1EBAE94-48DC-49DB-B54B-A25CDEF748CE}">
      <dgm:prSet/>
      <dgm:spPr/>
      <dgm:t>
        <a:bodyPr/>
        <a:lstStyle/>
        <a:p>
          <a:endParaRPr lang="en-AU"/>
        </a:p>
      </dgm:t>
    </dgm:pt>
    <dgm:pt modelId="{4BD6B1EF-64B6-4AF5-A507-98B65DE402FD}">
      <dgm:prSet/>
      <dgm:spPr/>
      <dgm:t>
        <a:bodyPr/>
        <a:lstStyle/>
        <a:p>
          <a:pPr rtl="0"/>
          <a:r>
            <a:rPr lang="en-AU" dirty="0" smtClean="0"/>
            <a:t>Uses email for private correspondence and gentle or firm guidance as might be needed </a:t>
          </a:r>
          <a:endParaRPr lang="en-AU" dirty="0"/>
        </a:p>
      </dgm:t>
    </dgm:pt>
    <dgm:pt modelId="{9454E845-2A62-49C1-A65F-EA267DF89546}" type="parTrans" cxnId="{56B083FA-13A5-474B-BD98-0D59515D16CA}">
      <dgm:prSet/>
      <dgm:spPr/>
      <dgm:t>
        <a:bodyPr/>
        <a:lstStyle/>
        <a:p>
          <a:endParaRPr lang="en-AU"/>
        </a:p>
      </dgm:t>
    </dgm:pt>
    <dgm:pt modelId="{F7777D55-F4B8-40F2-89DC-C0E7BCE88601}" type="sibTrans" cxnId="{56B083FA-13A5-474B-BD98-0D59515D16CA}">
      <dgm:prSet/>
      <dgm:spPr/>
      <dgm:t>
        <a:bodyPr/>
        <a:lstStyle/>
        <a:p>
          <a:endParaRPr lang="en-AU"/>
        </a:p>
      </dgm:t>
    </dgm:pt>
    <dgm:pt modelId="{9337BCEE-FD27-4AE1-89C7-EDDBBE4680C9}">
      <dgm:prSet/>
      <dgm:spPr/>
      <dgm:t>
        <a:bodyPr/>
        <a:lstStyle/>
        <a:p>
          <a:pPr rtl="0"/>
          <a:r>
            <a:rPr lang="en-AU" dirty="0" smtClean="0"/>
            <a:t>Manages activity via selection and use of tools</a:t>
          </a:r>
          <a:endParaRPr lang="en-AU" dirty="0"/>
        </a:p>
      </dgm:t>
    </dgm:pt>
    <dgm:pt modelId="{F2942195-45AE-4619-8107-A69AFAE89C98}" type="parTrans" cxnId="{B2EC0452-6A5E-4914-8097-2AEA452E5343}">
      <dgm:prSet/>
      <dgm:spPr/>
      <dgm:t>
        <a:bodyPr/>
        <a:lstStyle/>
        <a:p>
          <a:endParaRPr lang="en-AU"/>
        </a:p>
      </dgm:t>
    </dgm:pt>
    <dgm:pt modelId="{147E4567-14A3-4908-AFC7-4655465F06D9}" type="sibTrans" cxnId="{B2EC0452-6A5E-4914-8097-2AEA452E5343}">
      <dgm:prSet/>
      <dgm:spPr/>
      <dgm:t>
        <a:bodyPr/>
        <a:lstStyle/>
        <a:p>
          <a:endParaRPr lang="en-AU"/>
        </a:p>
      </dgm:t>
    </dgm:pt>
    <dgm:pt modelId="{E6E49EE5-1B4C-45B0-8064-4BCE0E0D5725}">
      <dgm:prSet/>
      <dgm:spPr/>
      <dgm:t>
        <a:bodyPr/>
        <a:lstStyle/>
        <a:p>
          <a:pPr rtl="0"/>
          <a:r>
            <a:rPr lang="en-AU" dirty="0" smtClean="0"/>
            <a:t>Coaches and guides learners to keep pace and think deeply about what they know and why they know it </a:t>
          </a:r>
          <a:endParaRPr lang="en-AU" dirty="0"/>
        </a:p>
      </dgm:t>
    </dgm:pt>
    <dgm:pt modelId="{FF04BE40-1EEA-4F6E-914F-16937AB66967}" type="parTrans" cxnId="{037B32E7-C63D-4593-AAB8-F44445433845}">
      <dgm:prSet/>
      <dgm:spPr/>
      <dgm:t>
        <a:bodyPr/>
        <a:lstStyle/>
        <a:p>
          <a:endParaRPr lang="en-AU"/>
        </a:p>
      </dgm:t>
    </dgm:pt>
    <dgm:pt modelId="{6113F15C-6A5D-4191-90AA-2571BC1795F6}" type="sibTrans" cxnId="{037B32E7-C63D-4593-AAB8-F44445433845}">
      <dgm:prSet/>
      <dgm:spPr/>
      <dgm:t>
        <a:bodyPr/>
        <a:lstStyle/>
        <a:p>
          <a:endParaRPr lang="en-AU"/>
        </a:p>
      </dgm:t>
    </dgm:pt>
    <dgm:pt modelId="{E6DEF3C7-7BCF-477A-B79E-3D327CFDC658}">
      <dgm:prSet/>
      <dgm:spPr/>
      <dgm:t>
        <a:bodyPr/>
        <a:lstStyle/>
        <a:p>
          <a:pPr rtl="0"/>
          <a:r>
            <a:rPr lang="en-AU" dirty="0" smtClean="0"/>
            <a:t>Sets clear expectations</a:t>
          </a:r>
          <a:endParaRPr lang="en-AU" dirty="0"/>
        </a:p>
      </dgm:t>
    </dgm:pt>
    <dgm:pt modelId="{6563CDBA-C595-49F5-A127-EC4D22338EE3}" type="parTrans" cxnId="{C4484149-E083-47BF-8A21-8A1456CD3AB2}">
      <dgm:prSet/>
      <dgm:spPr/>
      <dgm:t>
        <a:bodyPr/>
        <a:lstStyle/>
        <a:p>
          <a:endParaRPr lang="en-AU"/>
        </a:p>
      </dgm:t>
    </dgm:pt>
    <dgm:pt modelId="{DFB919AE-C7BD-4C98-ADDF-F696E004D26A}" type="sibTrans" cxnId="{C4484149-E083-47BF-8A21-8A1456CD3AB2}">
      <dgm:prSet/>
      <dgm:spPr/>
      <dgm:t>
        <a:bodyPr/>
        <a:lstStyle/>
        <a:p>
          <a:endParaRPr lang="en-AU"/>
        </a:p>
      </dgm:t>
    </dgm:pt>
    <dgm:pt modelId="{94FBE55B-4450-413D-8EDC-2F98C74EE5E1}">
      <dgm:prSet/>
      <dgm:spPr/>
      <dgm:t>
        <a:bodyPr/>
        <a:lstStyle/>
        <a:p>
          <a:pPr rtl="0"/>
          <a:r>
            <a:rPr lang="en-AU" dirty="0" smtClean="0"/>
            <a:t>Models ideal behaviours</a:t>
          </a:r>
          <a:endParaRPr lang="en-AU" dirty="0"/>
        </a:p>
      </dgm:t>
    </dgm:pt>
    <dgm:pt modelId="{D5C802EE-7CD4-4EF9-ACE2-6BE612DE7451}" type="parTrans" cxnId="{3B0C64ED-D5D9-4DCB-9A30-1095ADDE1AE5}">
      <dgm:prSet/>
      <dgm:spPr/>
    </dgm:pt>
    <dgm:pt modelId="{2866CA27-0C56-4DA0-A7E9-F402CBB2EB2B}" type="sibTrans" cxnId="{3B0C64ED-D5D9-4DCB-9A30-1095ADDE1AE5}">
      <dgm:prSet/>
      <dgm:spPr/>
    </dgm:pt>
    <dgm:pt modelId="{DAEE3B9F-82BC-4441-A634-AA0BC375342A}" type="pres">
      <dgm:prSet presAssocID="{21AA178B-89FD-42D7-AD94-80AAF364342A}" presName="Name0" presStyleCnt="0">
        <dgm:presLayoutVars>
          <dgm:dir/>
          <dgm:animLvl val="lvl"/>
          <dgm:resizeHandles val="exact"/>
        </dgm:presLayoutVars>
      </dgm:prSet>
      <dgm:spPr/>
    </dgm:pt>
    <dgm:pt modelId="{23DB6753-0FDC-4ECB-934D-DF93EB1B87FC}" type="pres">
      <dgm:prSet presAssocID="{0E5F9362-5F06-4E78-A601-001F2C55EDF9}" presName="composite" presStyleCnt="0"/>
      <dgm:spPr/>
    </dgm:pt>
    <dgm:pt modelId="{FF0703B2-9086-404F-B59F-E3C81A47E1BF}" type="pres">
      <dgm:prSet presAssocID="{0E5F9362-5F06-4E78-A601-001F2C55EDF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E60E5354-6F9F-4DF0-8551-07D03E53B1E6}" type="pres">
      <dgm:prSet presAssocID="{0E5F9362-5F06-4E78-A601-001F2C55EDF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32F7041-2CBB-4676-9D10-F81CA3BEE6ED}" type="pres">
      <dgm:prSet presAssocID="{84DA6DA6-294A-462A-87E2-84776A8FD822}" presName="space" presStyleCnt="0"/>
      <dgm:spPr/>
    </dgm:pt>
    <dgm:pt modelId="{EF8D12F5-19A4-4FB4-8C9B-5585860768FE}" type="pres">
      <dgm:prSet presAssocID="{FB1B11E6-095C-48B9-9A8C-C8B51160565A}" presName="composite" presStyleCnt="0"/>
      <dgm:spPr/>
    </dgm:pt>
    <dgm:pt modelId="{0153C29B-E098-4827-BC43-F44E81007E40}" type="pres">
      <dgm:prSet presAssocID="{FB1B11E6-095C-48B9-9A8C-C8B51160565A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BC278075-A6EA-442A-BF76-EF4FD68060C9}" type="pres">
      <dgm:prSet presAssocID="{FB1B11E6-095C-48B9-9A8C-C8B51160565A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08D1D14-13A3-45E8-849C-04C03F25291F}" type="pres">
      <dgm:prSet presAssocID="{B9E07FA8-2285-4A9F-A183-4DB41B2A56B2}" presName="space" presStyleCnt="0"/>
      <dgm:spPr/>
    </dgm:pt>
    <dgm:pt modelId="{675A4727-146A-46DB-9036-44F8C7B7AB6F}" type="pres">
      <dgm:prSet presAssocID="{97942F27-79CB-4AFF-A198-0CA1270036AB}" presName="composite" presStyleCnt="0"/>
      <dgm:spPr/>
    </dgm:pt>
    <dgm:pt modelId="{54FD1A64-62AE-4C84-AE85-C755D5B7B370}" type="pres">
      <dgm:prSet presAssocID="{97942F27-79CB-4AFF-A198-0CA1270036A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60EEBBA-BA9C-44B6-806E-D444A8A8C3A4}" type="pres">
      <dgm:prSet presAssocID="{97942F27-79CB-4AFF-A198-0CA1270036AB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BF39A038-81B1-418B-8B16-168868E1F4BA}" type="presOf" srcId="{137B9DB2-6D3B-4429-9EE4-3F31D824A3FE}" destId="{BC278075-A6EA-442A-BF76-EF4FD68060C9}" srcOrd="0" destOrd="2" presId="urn:microsoft.com/office/officeart/2005/8/layout/hList1"/>
    <dgm:cxn modelId="{764A5493-CCDA-4AEE-96AC-76CC6659DF6B}" srcId="{FB1B11E6-095C-48B9-9A8C-C8B51160565A}" destId="{7AD93528-E7DE-41C8-8E91-8A50ACA1C489}" srcOrd="1" destOrd="0" parTransId="{7149DF2B-2AB0-4244-B2DE-E01A9E5F80C7}" sibTransId="{C329393F-AE82-4E00-8F43-162A99DA7B1D}"/>
    <dgm:cxn modelId="{18F64860-B9B9-4CF8-B662-6FA910AC117C}" type="presOf" srcId="{7AD93528-E7DE-41C8-8E91-8A50ACA1C489}" destId="{BC278075-A6EA-442A-BF76-EF4FD68060C9}" srcOrd="0" destOrd="1" presId="urn:microsoft.com/office/officeart/2005/8/layout/hList1"/>
    <dgm:cxn modelId="{EDAABB8E-2B4F-4E0C-AFFE-F1FCBFB40F31}" type="presOf" srcId="{E6E49EE5-1B4C-45B0-8064-4BCE0E0D5725}" destId="{060EEBBA-BA9C-44B6-806E-D444A8A8C3A4}" srcOrd="0" destOrd="1" presId="urn:microsoft.com/office/officeart/2005/8/layout/hList1"/>
    <dgm:cxn modelId="{1AAFBFDE-DA1A-4980-B2C5-1A0549FA97C5}" type="presOf" srcId="{99E1EDEF-D80A-4470-BEA7-015E2ED1A537}" destId="{E60E5354-6F9F-4DF0-8551-07D03E53B1E6}" srcOrd="0" destOrd="2" presId="urn:microsoft.com/office/officeart/2005/8/layout/hList1"/>
    <dgm:cxn modelId="{F2F58547-2E8A-4AAA-9003-F9523DE3FB4A}" type="presOf" srcId="{94FBE55B-4450-413D-8EDC-2F98C74EE5E1}" destId="{BC278075-A6EA-442A-BF76-EF4FD68060C9}" srcOrd="0" destOrd="0" presId="urn:microsoft.com/office/officeart/2005/8/layout/hList1"/>
    <dgm:cxn modelId="{3B0C64ED-D5D9-4DCB-9A30-1095ADDE1AE5}" srcId="{FB1B11E6-095C-48B9-9A8C-C8B51160565A}" destId="{94FBE55B-4450-413D-8EDC-2F98C74EE5E1}" srcOrd="0" destOrd="0" parTransId="{D5C802EE-7CD4-4EF9-ACE2-6BE612DE7451}" sibTransId="{2866CA27-0C56-4DA0-A7E9-F402CBB2EB2B}"/>
    <dgm:cxn modelId="{3C481B18-953A-46E6-92C5-4152F1BC3C51}" srcId="{21AA178B-89FD-42D7-AD94-80AAF364342A}" destId="{0E5F9362-5F06-4E78-A601-001F2C55EDF9}" srcOrd="0" destOrd="0" parTransId="{BA9CC8E5-4C46-476F-8562-A87F568B3887}" sibTransId="{84DA6DA6-294A-462A-87E2-84776A8FD822}"/>
    <dgm:cxn modelId="{C4484149-E083-47BF-8A21-8A1456CD3AB2}" srcId="{0E5F9362-5F06-4E78-A601-001F2C55EDF9}" destId="{E6DEF3C7-7BCF-477A-B79E-3D327CFDC658}" srcOrd="3" destOrd="0" parTransId="{6563CDBA-C595-49F5-A127-EC4D22338EE3}" sibTransId="{DFB919AE-C7BD-4C98-ADDF-F696E004D26A}"/>
    <dgm:cxn modelId="{56B083FA-13A5-474B-BD98-0D59515D16CA}" srcId="{97942F27-79CB-4AFF-A198-0CA1270036AB}" destId="{4BD6B1EF-64B6-4AF5-A507-98B65DE402FD}" srcOrd="2" destOrd="0" parTransId="{9454E845-2A62-49C1-A65F-EA267DF89546}" sibTransId="{F7777D55-F4B8-40F2-89DC-C0E7BCE88601}"/>
    <dgm:cxn modelId="{6875C2A2-6E5D-4EDF-8766-68D832ED7AB1}" type="presOf" srcId="{97942F27-79CB-4AFF-A198-0CA1270036AB}" destId="{54FD1A64-62AE-4C84-AE85-C755D5B7B370}" srcOrd="0" destOrd="0" presId="urn:microsoft.com/office/officeart/2005/8/layout/hList1"/>
    <dgm:cxn modelId="{12070B3D-1029-49FD-91AE-432CBDAE481A}" srcId="{21AA178B-89FD-42D7-AD94-80AAF364342A}" destId="{97942F27-79CB-4AFF-A198-0CA1270036AB}" srcOrd="2" destOrd="0" parTransId="{C0629717-71E4-454E-B186-E1D51001C9E8}" sibTransId="{B11ADF2E-1A2A-4748-8A91-84B04BEE4F64}"/>
    <dgm:cxn modelId="{B2EC0452-6A5E-4914-8097-2AEA452E5343}" srcId="{0E5F9362-5F06-4E78-A601-001F2C55EDF9}" destId="{9337BCEE-FD27-4AE1-89C7-EDDBBE4680C9}" srcOrd="1" destOrd="0" parTransId="{F2942195-45AE-4619-8107-A69AFAE89C98}" sibTransId="{147E4567-14A3-4908-AFC7-4655465F06D9}"/>
    <dgm:cxn modelId="{07D743F8-C6C0-4606-A41C-0C878C1E6E43}" srcId="{21AA178B-89FD-42D7-AD94-80AAF364342A}" destId="{FB1B11E6-095C-48B9-9A8C-C8B51160565A}" srcOrd="1" destOrd="0" parTransId="{D6793983-2154-4E9B-8D57-A7DC52425E5F}" sibTransId="{B9E07FA8-2285-4A9F-A183-4DB41B2A56B2}"/>
    <dgm:cxn modelId="{9F6DDC68-EC62-4ABC-89F7-3E153FB361FC}" type="presOf" srcId="{0E5F9362-5F06-4E78-A601-001F2C55EDF9}" destId="{FF0703B2-9086-404F-B59F-E3C81A47E1BF}" srcOrd="0" destOrd="0" presId="urn:microsoft.com/office/officeart/2005/8/layout/hList1"/>
    <dgm:cxn modelId="{BD7D14F5-0EE6-4F6F-BD99-F9B89D11A00E}" type="presOf" srcId="{43BC4DDB-4257-4783-8E90-F0DD3276E9D2}" destId="{E60E5354-6F9F-4DF0-8551-07D03E53B1E6}" srcOrd="0" destOrd="0" presId="urn:microsoft.com/office/officeart/2005/8/layout/hList1"/>
    <dgm:cxn modelId="{7BA6C3AE-63AE-468B-B57D-4DB42AFA480E}" srcId="{FB1B11E6-095C-48B9-9A8C-C8B51160565A}" destId="{137B9DB2-6D3B-4429-9EE4-3F31D824A3FE}" srcOrd="2" destOrd="0" parTransId="{9CD47D2C-F72F-48FD-90F5-1F9685E8BFE0}" sibTransId="{8B38D8D9-D35B-4BFE-AB68-94FC498E1D15}"/>
    <dgm:cxn modelId="{0E964C7E-AC29-45FC-9130-5E9C2310646A}" type="presOf" srcId="{E6DEF3C7-7BCF-477A-B79E-3D327CFDC658}" destId="{E60E5354-6F9F-4DF0-8551-07D03E53B1E6}" srcOrd="0" destOrd="3" presId="urn:microsoft.com/office/officeart/2005/8/layout/hList1"/>
    <dgm:cxn modelId="{D1EBAE94-48DC-49DB-B54B-A25CDEF748CE}" srcId="{97942F27-79CB-4AFF-A198-0CA1270036AB}" destId="{0C79B511-9D67-4CFE-9899-91BFA8DAB1E3}" srcOrd="0" destOrd="0" parTransId="{4EF95C24-2B59-48F8-A4FF-7269211950EE}" sibTransId="{FAB94CBA-8480-44F0-9219-3ED9FDE28757}"/>
    <dgm:cxn modelId="{43475A16-AE09-4EAD-80A7-E400C9240A36}" type="presOf" srcId="{0C79B511-9D67-4CFE-9899-91BFA8DAB1E3}" destId="{060EEBBA-BA9C-44B6-806E-D444A8A8C3A4}" srcOrd="0" destOrd="0" presId="urn:microsoft.com/office/officeart/2005/8/layout/hList1"/>
    <dgm:cxn modelId="{D0F95DCA-11A9-44D2-AAB8-226A30A021FE}" srcId="{0E5F9362-5F06-4E78-A601-001F2C55EDF9}" destId="{43BC4DDB-4257-4783-8E90-F0DD3276E9D2}" srcOrd="0" destOrd="0" parTransId="{CADAAB74-065F-48D3-BF3B-9502414D04E1}" sibTransId="{682ED5FD-30EE-4FD3-9477-C3BC9F36DDAE}"/>
    <dgm:cxn modelId="{741C03D6-60B7-41A9-A721-89CCD48B29A9}" type="presOf" srcId="{4BD6B1EF-64B6-4AF5-A507-98B65DE402FD}" destId="{060EEBBA-BA9C-44B6-806E-D444A8A8C3A4}" srcOrd="0" destOrd="2" presId="urn:microsoft.com/office/officeart/2005/8/layout/hList1"/>
    <dgm:cxn modelId="{92848119-0CE8-4415-8C75-8443640EDC3B}" srcId="{0E5F9362-5F06-4E78-A601-001F2C55EDF9}" destId="{99E1EDEF-D80A-4470-BEA7-015E2ED1A537}" srcOrd="2" destOrd="0" parTransId="{2C4453EC-C9EE-428D-9FBF-C30EC500A1AA}" sibTransId="{FA90EC69-D9EA-4273-B332-81C7C6FC2B81}"/>
    <dgm:cxn modelId="{C650C05D-3C7B-4CC1-A033-C27F68ED9AF2}" type="presOf" srcId="{21AA178B-89FD-42D7-AD94-80AAF364342A}" destId="{DAEE3B9F-82BC-4441-A634-AA0BC375342A}" srcOrd="0" destOrd="0" presId="urn:microsoft.com/office/officeart/2005/8/layout/hList1"/>
    <dgm:cxn modelId="{037B32E7-C63D-4593-AAB8-F44445433845}" srcId="{97942F27-79CB-4AFF-A198-0CA1270036AB}" destId="{E6E49EE5-1B4C-45B0-8064-4BCE0E0D5725}" srcOrd="1" destOrd="0" parTransId="{FF04BE40-1EEA-4F6E-914F-16937AB66967}" sibTransId="{6113F15C-6A5D-4191-90AA-2571BC1795F6}"/>
    <dgm:cxn modelId="{D30D6117-A2F0-407D-ACB5-0B7B88BB12F1}" type="presOf" srcId="{9337BCEE-FD27-4AE1-89C7-EDDBBE4680C9}" destId="{E60E5354-6F9F-4DF0-8551-07D03E53B1E6}" srcOrd="0" destOrd="1" presId="urn:microsoft.com/office/officeart/2005/8/layout/hList1"/>
    <dgm:cxn modelId="{A47AB890-58C8-41AA-B713-ED2A948A0A62}" type="presOf" srcId="{FB1B11E6-095C-48B9-9A8C-C8B51160565A}" destId="{0153C29B-E098-4827-BC43-F44E81007E40}" srcOrd="0" destOrd="0" presId="urn:microsoft.com/office/officeart/2005/8/layout/hList1"/>
    <dgm:cxn modelId="{16BE902A-6872-4D09-A1F1-50BA9F4449BC}" type="presParOf" srcId="{DAEE3B9F-82BC-4441-A634-AA0BC375342A}" destId="{23DB6753-0FDC-4ECB-934D-DF93EB1B87FC}" srcOrd="0" destOrd="0" presId="urn:microsoft.com/office/officeart/2005/8/layout/hList1"/>
    <dgm:cxn modelId="{0DA5DFFF-64CA-4A54-A620-3CE98323C98C}" type="presParOf" srcId="{23DB6753-0FDC-4ECB-934D-DF93EB1B87FC}" destId="{FF0703B2-9086-404F-B59F-E3C81A47E1BF}" srcOrd="0" destOrd="0" presId="urn:microsoft.com/office/officeart/2005/8/layout/hList1"/>
    <dgm:cxn modelId="{A2501146-D9CC-4AC8-806F-36D07E073DE2}" type="presParOf" srcId="{23DB6753-0FDC-4ECB-934D-DF93EB1B87FC}" destId="{E60E5354-6F9F-4DF0-8551-07D03E53B1E6}" srcOrd="1" destOrd="0" presId="urn:microsoft.com/office/officeart/2005/8/layout/hList1"/>
    <dgm:cxn modelId="{979CD08C-61A0-4D8F-BF85-0B72E4FE9D51}" type="presParOf" srcId="{DAEE3B9F-82BC-4441-A634-AA0BC375342A}" destId="{332F7041-2CBB-4676-9D10-F81CA3BEE6ED}" srcOrd="1" destOrd="0" presId="urn:microsoft.com/office/officeart/2005/8/layout/hList1"/>
    <dgm:cxn modelId="{7C14D9E5-7E93-4A9C-B378-BE11FBFC5843}" type="presParOf" srcId="{DAEE3B9F-82BC-4441-A634-AA0BC375342A}" destId="{EF8D12F5-19A4-4FB4-8C9B-5585860768FE}" srcOrd="2" destOrd="0" presId="urn:microsoft.com/office/officeart/2005/8/layout/hList1"/>
    <dgm:cxn modelId="{B80963FF-D652-4CD3-A206-488D9F859DCB}" type="presParOf" srcId="{EF8D12F5-19A4-4FB4-8C9B-5585860768FE}" destId="{0153C29B-E098-4827-BC43-F44E81007E40}" srcOrd="0" destOrd="0" presId="urn:microsoft.com/office/officeart/2005/8/layout/hList1"/>
    <dgm:cxn modelId="{F932BD27-1986-4C2F-8556-98397E119870}" type="presParOf" srcId="{EF8D12F5-19A4-4FB4-8C9B-5585860768FE}" destId="{BC278075-A6EA-442A-BF76-EF4FD68060C9}" srcOrd="1" destOrd="0" presId="urn:microsoft.com/office/officeart/2005/8/layout/hList1"/>
    <dgm:cxn modelId="{41DC6BC1-6270-4983-B0D0-2E31E1D7EF2D}" type="presParOf" srcId="{DAEE3B9F-82BC-4441-A634-AA0BC375342A}" destId="{508D1D14-13A3-45E8-849C-04C03F25291F}" srcOrd="3" destOrd="0" presId="urn:microsoft.com/office/officeart/2005/8/layout/hList1"/>
    <dgm:cxn modelId="{AB6CB251-EFA8-4684-A450-38754BE6F74B}" type="presParOf" srcId="{DAEE3B9F-82BC-4441-A634-AA0BC375342A}" destId="{675A4727-146A-46DB-9036-44F8C7B7AB6F}" srcOrd="4" destOrd="0" presId="urn:microsoft.com/office/officeart/2005/8/layout/hList1"/>
    <dgm:cxn modelId="{8D3D87C3-2823-48BD-A881-05C8134F85FB}" type="presParOf" srcId="{675A4727-146A-46DB-9036-44F8C7B7AB6F}" destId="{54FD1A64-62AE-4C84-AE85-C755D5B7B370}" srcOrd="0" destOrd="0" presId="urn:microsoft.com/office/officeart/2005/8/layout/hList1"/>
    <dgm:cxn modelId="{4287D591-DE0D-48C3-8231-7D0482C47E41}" type="presParOf" srcId="{675A4727-146A-46DB-9036-44F8C7B7AB6F}" destId="{060EEBBA-BA9C-44B6-806E-D444A8A8C3A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EF05621-0EE9-4CA1-8769-239C8CDE2DEF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AU"/>
        </a:p>
      </dgm:t>
    </dgm:pt>
    <dgm:pt modelId="{1F70DE30-E6A9-481C-A467-126F299D4C36}">
      <dgm:prSet/>
      <dgm:spPr/>
      <dgm:t>
        <a:bodyPr/>
        <a:lstStyle/>
        <a:p>
          <a:pPr rtl="0"/>
          <a:r>
            <a:rPr lang="en-AU" dirty="0" smtClean="0"/>
            <a:t>Use a variety of communications tools.  Aim for ‘fit for purpose’</a:t>
          </a:r>
          <a:endParaRPr lang="en-AU" dirty="0"/>
        </a:p>
      </dgm:t>
    </dgm:pt>
    <dgm:pt modelId="{D92A4846-CE44-4CCC-92F6-D2113DA7A381}" type="parTrans" cxnId="{D98FF947-5D74-4751-A7F9-D3196439C12A}">
      <dgm:prSet/>
      <dgm:spPr/>
      <dgm:t>
        <a:bodyPr/>
        <a:lstStyle/>
        <a:p>
          <a:endParaRPr lang="en-AU"/>
        </a:p>
      </dgm:t>
    </dgm:pt>
    <dgm:pt modelId="{70C315C6-1699-4370-85C8-FDD75B8D24F5}" type="sibTrans" cxnId="{D98FF947-5D74-4751-A7F9-D3196439C12A}">
      <dgm:prSet/>
      <dgm:spPr/>
      <dgm:t>
        <a:bodyPr/>
        <a:lstStyle/>
        <a:p>
          <a:endParaRPr lang="en-AU"/>
        </a:p>
      </dgm:t>
    </dgm:pt>
    <dgm:pt modelId="{B91D88BF-0C08-483A-B0C9-AEE2DE18E99E}">
      <dgm:prSet/>
      <dgm:spPr/>
      <dgm:t>
        <a:bodyPr/>
        <a:lstStyle/>
        <a:p>
          <a:pPr rtl="0"/>
          <a:r>
            <a:rPr lang="en-AU" dirty="0" smtClean="0"/>
            <a:t>Know your communication tools, how they work and when to use them.  Don’t ask students to use tools which you cannot use.</a:t>
          </a:r>
          <a:endParaRPr lang="en-AU" dirty="0"/>
        </a:p>
      </dgm:t>
    </dgm:pt>
    <dgm:pt modelId="{0FEC249A-A3E3-4D52-97B4-15F75D1DE53F}" type="parTrans" cxnId="{16EF86B8-D8EC-4BDB-BBF0-7BAC75F35C69}">
      <dgm:prSet/>
      <dgm:spPr/>
      <dgm:t>
        <a:bodyPr/>
        <a:lstStyle/>
        <a:p>
          <a:endParaRPr lang="en-AU"/>
        </a:p>
      </dgm:t>
    </dgm:pt>
    <dgm:pt modelId="{513EBC7D-1C46-4DBB-96A1-77B273213B4A}" type="sibTrans" cxnId="{16EF86B8-D8EC-4BDB-BBF0-7BAC75F35C69}">
      <dgm:prSet/>
      <dgm:spPr/>
      <dgm:t>
        <a:bodyPr/>
        <a:lstStyle/>
        <a:p>
          <a:endParaRPr lang="en-AU"/>
        </a:p>
      </dgm:t>
    </dgm:pt>
    <dgm:pt modelId="{BA00B67E-12CF-442C-ACD5-DD77210AA640}">
      <dgm:prSet/>
      <dgm:spPr/>
      <dgm:t>
        <a:bodyPr/>
        <a:lstStyle/>
        <a:p>
          <a:pPr rtl="0"/>
          <a:r>
            <a:rPr lang="en-AU" dirty="0" smtClean="0"/>
            <a:t>Introduce new tools to your repertoire on a small scale.  Give yourself time to develop your abilities with new tools.</a:t>
          </a:r>
          <a:endParaRPr lang="en-AU" dirty="0"/>
        </a:p>
      </dgm:t>
    </dgm:pt>
    <dgm:pt modelId="{781F1057-94DD-4FC8-A626-B4236C0A0152}" type="parTrans" cxnId="{DAD7D997-D26C-44C9-9DED-B8F3A386DB51}">
      <dgm:prSet/>
      <dgm:spPr/>
      <dgm:t>
        <a:bodyPr/>
        <a:lstStyle/>
        <a:p>
          <a:endParaRPr lang="en-AU"/>
        </a:p>
      </dgm:t>
    </dgm:pt>
    <dgm:pt modelId="{F7FB7435-1B3F-4AFF-9E27-F24DBC36A018}" type="sibTrans" cxnId="{DAD7D997-D26C-44C9-9DED-B8F3A386DB51}">
      <dgm:prSet/>
      <dgm:spPr/>
      <dgm:t>
        <a:bodyPr/>
        <a:lstStyle/>
        <a:p>
          <a:endParaRPr lang="en-AU"/>
        </a:p>
      </dgm:t>
    </dgm:pt>
    <dgm:pt modelId="{2659A5CD-9691-4A49-9D0F-962C6962977B}">
      <dgm:prSet/>
      <dgm:spPr/>
      <dgm:t>
        <a:bodyPr/>
        <a:lstStyle/>
        <a:p>
          <a:pPr rtl="0"/>
          <a:r>
            <a:rPr lang="en-AU" dirty="0" smtClean="0"/>
            <a:t>When using open channels (e.g. blogs, public wikis) avoid posting content which could be viewed as offensive.  When in doubt, use a closed channel, like email or closed discussion forums. </a:t>
          </a:r>
          <a:endParaRPr lang="en-AU" dirty="0"/>
        </a:p>
      </dgm:t>
    </dgm:pt>
    <dgm:pt modelId="{2F3BBF5E-5591-490C-B33E-0A21152BFBC9}" type="parTrans" cxnId="{E4C54EB9-A79C-407B-9D64-4C3AEDA71AAD}">
      <dgm:prSet/>
      <dgm:spPr/>
      <dgm:t>
        <a:bodyPr/>
        <a:lstStyle/>
        <a:p>
          <a:endParaRPr lang="en-AU"/>
        </a:p>
      </dgm:t>
    </dgm:pt>
    <dgm:pt modelId="{CF498DEC-53BC-4B66-9A18-F316E0B817C9}" type="sibTrans" cxnId="{E4C54EB9-A79C-407B-9D64-4C3AEDA71AAD}">
      <dgm:prSet/>
      <dgm:spPr/>
      <dgm:t>
        <a:bodyPr/>
        <a:lstStyle/>
        <a:p>
          <a:endParaRPr lang="en-AU"/>
        </a:p>
      </dgm:t>
    </dgm:pt>
    <dgm:pt modelId="{CA03D976-8CF3-47DF-9377-D221AA767ADD}">
      <dgm:prSet/>
      <dgm:spPr/>
      <dgm:t>
        <a:bodyPr/>
        <a:lstStyle/>
        <a:p>
          <a:pPr rtl="0"/>
          <a:r>
            <a:rPr lang="en-AU" dirty="0" smtClean="0"/>
            <a:t>Use names and other social cues to personalise messages</a:t>
          </a:r>
          <a:endParaRPr lang="en-AU" dirty="0"/>
        </a:p>
      </dgm:t>
    </dgm:pt>
    <dgm:pt modelId="{FC64F671-3AB0-421C-AF42-AA93F36DA9A8}" type="parTrans" cxnId="{70F534BD-8906-4040-AFCA-08C896494525}">
      <dgm:prSet/>
      <dgm:spPr/>
      <dgm:t>
        <a:bodyPr/>
        <a:lstStyle/>
        <a:p>
          <a:endParaRPr lang="en-AU"/>
        </a:p>
      </dgm:t>
    </dgm:pt>
    <dgm:pt modelId="{79860FEC-41C1-431C-9A2D-4BAB8FC44E2A}" type="sibTrans" cxnId="{70F534BD-8906-4040-AFCA-08C896494525}">
      <dgm:prSet/>
      <dgm:spPr/>
      <dgm:t>
        <a:bodyPr/>
        <a:lstStyle/>
        <a:p>
          <a:endParaRPr lang="en-AU"/>
        </a:p>
      </dgm:t>
    </dgm:pt>
    <dgm:pt modelId="{966B9126-8B33-43AE-8448-23AAA05BF162}">
      <dgm:prSet/>
      <dgm:spPr/>
      <dgm:t>
        <a:bodyPr/>
        <a:lstStyle/>
        <a:p>
          <a:pPr rtl="0"/>
          <a:r>
            <a:rPr lang="en-AU" dirty="0" smtClean="0"/>
            <a:t>Develop your ability to read/interpret the nuances of student messages based on the tone and voice students use.</a:t>
          </a:r>
          <a:endParaRPr lang="en-AU" dirty="0"/>
        </a:p>
      </dgm:t>
    </dgm:pt>
    <dgm:pt modelId="{3DA3ADED-1748-45FE-B5C2-E9FBCD3D17C9}" type="parTrans" cxnId="{226B4D2D-DB02-4B5B-BBE7-AE548941969F}">
      <dgm:prSet/>
      <dgm:spPr/>
      <dgm:t>
        <a:bodyPr/>
        <a:lstStyle/>
        <a:p>
          <a:endParaRPr lang="en-AU"/>
        </a:p>
      </dgm:t>
    </dgm:pt>
    <dgm:pt modelId="{36FA39E8-0F0E-448C-8D39-9428E0EC1B82}" type="sibTrans" cxnId="{226B4D2D-DB02-4B5B-BBE7-AE548941969F}">
      <dgm:prSet/>
      <dgm:spPr/>
      <dgm:t>
        <a:bodyPr/>
        <a:lstStyle/>
        <a:p>
          <a:endParaRPr lang="en-AU"/>
        </a:p>
      </dgm:t>
    </dgm:pt>
    <dgm:pt modelId="{C5836482-C37F-4B4A-AC9E-78B27C9E8683}">
      <dgm:prSet/>
      <dgm:spPr/>
      <dgm:t>
        <a:bodyPr/>
        <a:lstStyle/>
        <a:p>
          <a:pPr rtl="0"/>
          <a:r>
            <a:rPr lang="en-AU" dirty="0" smtClean="0"/>
            <a:t>Learn to </a:t>
          </a:r>
          <a:r>
            <a:rPr lang="en-AU" b="0" dirty="0" smtClean="0"/>
            <a:t>manage online communication</a:t>
          </a:r>
          <a:endParaRPr lang="en-AU" b="0" dirty="0"/>
        </a:p>
      </dgm:t>
    </dgm:pt>
    <dgm:pt modelId="{72BBA63B-E1FD-43DB-9B03-61E286979C1C}" type="parTrans" cxnId="{43187DD5-0790-4F85-8A3E-8882866AC8EA}">
      <dgm:prSet/>
      <dgm:spPr/>
      <dgm:t>
        <a:bodyPr/>
        <a:lstStyle/>
        <a:p>
          <a:endParaRPr lang="en-AU"/>
        </a:p>
      </dgm:t>
    </dgm:pt>
    <dgm:pt modelId="{CC57876A-7B23-4021-BD67-61AA953E70A7}" type="sibTrans" cxnId="{43187DD5-0790-4F85-8A3E-8882866AC8EA}">
      <dgm:prSet/>
      <dgm:spPr/>
      <dgm:t>
        <a:bodyPr/>
        <a:lstStyle/>
        <a:p>
          <a:endParaRPr lang="en-AU"/>
        </a:p>
      </dgm:t>
    </dgm:pt>
    <dgm:pt modelId="{CA62EC0E-5398-47E2-897F-3368C04EBBDB}">
      <dgm:prSet/>
      <dgm:spPr/>
      <dgm:t>
        <a:bodyPr/>
        <a:lstStyle/>
        <a:p>
          <a:pPr rtl="0"/>
          <a:r>
            <a:rPr lang="en-AU" dirty="0" smtClean="0"/>
            <a:t>Use student-student interaction strategically: Encourage peer support</a:t>
          </a:r>
          <a:endParaRPr lang="en-AU" dirty="0"/>
        </a:p>
      </dgm:t>
    </dgm:pt>
    <dgm:pt modelId="{973DD25B-2478-4D4B-9EBA-0B1C033AC0CE}" type="parTrans" cxnId="{66E75464-AF49-4128-B79A-7A55DBB7714A}">
      <dgm:prSet/>
      <dgm:spPr/>
      <dgm:t>
        <a:bodyPr/>
        <a:lstStyle/>
        <a:p>
          <a:endParaRPr lang="en-AU"/>
        </a:p>
      </dgm:t>
    </dgm:pt>
    <dgm:pt modelId="{23AB06FA-603E-4065-8B81-1CB7BB444F6A}" type="sibTrans" cxnId="{66E75464-AF49-4128-B79A-7A55DBB7714A}">
      <dgm:prSet/>
      <dgm:spPr/>
      <dgm:t>
        <a:bodyPr/>
        <a:lstStyle/>
        <a:p>
          <a:endParaRPr lang="en-AU"/>
        </a:p>
      </dgm:t>
    </dgm:pt>
    <dgm:pt modelId="{8B51858D-E625-4E02-904B-89B1B01B1489}">
      <dgm:prSet/>
      <dgm:spPr/>
      <dgm:t>
        <a:bodyPr/>
        <a:lstStyle/>
        <a:p>
          <a:pPr rtl="0"/>
          <a:r>
            <a:rPr lang="en-AU" dirty="0" smtClean="0"/>
            <a:t>Use FAQs to minimize individual </a:t>
          </a:r>
          <a:r>
            <a:rPr lang="en-AU" dirty="0" err="1" smtClean="0"/>
            <a:t>QnA</a:t>
          </a:r>
          <a:endParaRPr lang="en-AU" dirty="0"/>
        </a:p>
      </dgm:t>
    </dgm:pt>
    <dgm:pt modelId="{4BBD50FB-2619-4F89-9216-43E5D4EE7783}" type="parTrans" cxnId="{5A55F143-A7EA-4FF2-8A32-979C0B5BCE57}">
      <dgm:prSet/>
      <dgm:spPr/>
      <dgm:t>
        <a:bodyPr/>
        <a:lstStyle/>
        <a:p>
          <a:endParaRPr lang="en-AU"/>
        </a:p>
      </dgm:t>
    </dgm:pt>
    <dgm:pt modelId="{EC41D40E-BFE8-44E0-8DDE-6228EA0F79B3}" type="sibTrans" cxnId="{5A55F143-A7EA-4FF2-8A32-979C0B5BCE57}">
      <dgm:prSet/>
      <dgm:spPr/>
      <dgm:t>
        <a:bodyPr/>
        <a:lstStyle/>
        <a:p>
          <a:endParaRPr lang="en-AU"/>
        </a:p>
      </dgm:t>
    </dgm:pt>
    <dgm:pt modelId="{FE5C7AAA-AAF0-41A4-8C55-2F31758E99B5}">
      <dgm:prSet/>
      <dgm:spPr/>
      <dgm:t>
        <a:bodyPr/>
        <a:lstStyle/>
        <a:p>
          <a:pPr rtl="0"/>
          <a:r>
            <a:rPr lang="en-AU" dirty="0" smtClean="0"/>
            <a:t>Provide written study notes and support students’ use of them</a:t>
          </a:r>
          <a:endParaRPr lang="en-AU" dirty="0"/>
        </a:p>
      </dgm:t>
    </dgm:pt>
    <dgm:pt modelId="{19241BB0-4369-49BE-A302-65664B34FFB8}" type="parTrans" cxnId="{F33415A0-AE4C-4AE0-B0B7-C19816DD4DB8}">
      <dgm:prSet/>
      <dgm:spPr/>
      <dgm:t>
        <a:bodyPr/>
        <a:lstStyle/>
        <a:p>
          <a:endParaRPr lang="en-AU"/>
        </a:p>
      </dgm:t>
    </dgm:pt>
    <dgm:pt modelId="{3D1B0168-1D2D-4973-8558-F67ABF629951}" type="sibTrans" cxnId="{F33415A0-AE4C-4AE0-B0B7-C19816DD4DB8}">
      <dgm:prSet/>
      <dgm:spPr/>
      <dgm:t>
        <a:bodyPr/>
        <a:lstStyle/>
        <a:p>
          <a:endParaRPr lang="en-AU"/>
        </a:p>
      </dgm:t>
    </dgm:pt>
    <dgm:pt modelId="{FF00DCE0-E6A5-4AA4-92E9-B3381E3B5BA6}">
      <dgm:prSet/>
      <dgm:spPr/>
      <dgm:t>
        <a:bodyPr/>
        <a:lstStyle/>
        <a:p>
          <a:pPr rtl="0"/>
          <a:r>
            <a:rPr lang="en-AU" dirty="0" smtClean="0"/>
            <a:t>Use groups strategically to manage the quantity and quality of online discussion</a:t>
          </a:r>
          <a:endParaRPr lang="en-AU" dirty="0"/>
        </a:p>
      </dgm:t>
    </dgm:pt>
    <dgm:pt modelId="{8B007167-2AD2-4807-8AC9-7CF75913EEB0}" type="parTrans" cxnId="{59E2086D-F55A-4234-A106-934D299A0FC1}">
      <dgm:prSet/>
      <dgm:spPr/>
      <dgm:t>
        <a:bodyPr/>
        <a:lstStyle/>
        <a:p>
          <a:endParaRPr lang="en-AU"/>
        </a:p>
      </dgm:t>
    </dgm:pt>
    <dgm:pt modelId="{0CCB5035-0091-45A7-9009-1A3F8B08B898}" type="sibTrans" cxnId="{59E2086D-F55A-4234-A106-934D299A0FC1}">
      <dgm:prSet/>
      <dgm:spPr/>
      <dgm:t>
        <a:bodyPr/>
        <a:lstStyle/>
        <a:p>
          <a:endParaRPr lang="en-AU"/>
        </a:p>
      </dgm:t>
    </dgm:pt>
    <dgm:pt modelId="{8193704A-2909-4686-BB82-82DFDDEA1B10}">
      <dgm:prSet/>
      <dgm:spPr/>
      <dgm:t>
        <a:bodyPr/>
        <a:lstStyle/>
        <a:p>
          <a:pPr rtl="0"/>
          <a:r>
            <a:rPr lang="en-AU" b="1" dirty="0" smtClean="0"/>
            <a:t>Seek feedback </a:t>
          </a:r>
          <a:r>
            <a:rPr lang="en-AU" dirty="0" smtClean="0"/>
            <a:t>from students on your online communication</a:t>
          </a:r>
          <a:endParaRPr lang="en-AU" dirty="0"/>
        </a:p>
      </dgm:t>
    </dgm:pt>
    <dgm:pt modelId="{D5820174-50B3-49A0-B3DC-4CEFBE5E6BEA}" type="parTrans" cxnId="{678B95AD-AF79-4380-938A-52550AA7FF05}">
      <dgm:prSet/>
      <dgm:spPr/>
      <dgm:t>
        <a:bodyPr/>
        <a:lstStyle/>
        <a:p>
          <a:endParaRPr lang="en-AU"/>
        </a:p>
      </dgm:t>
    </dgm:pt>
    <dgm:pt modelId="{36CA6472-7F60-4908-9B1B-CC913CB864F4}" type="sibTrans" cxnId="{678B95AD-AF79-4380-938A-52550AA7FF05}">
      <dgm:prSet/>
      <dgm:spPr/>
      <dgm:t>
        <a:bodyPr/>
        <a:lstStyle/>
        <a:p>
          <a:endParaRPr lang="en-AU"/>
        </a:p>
      </dgm:t>
    </dgm:pt>
    <dgm:pt modelId="{FC481160-4940-42CF-8473-E1656A86F4F3}">
      <dgm:prSet/>
      <dgm:spPr/>
      <dgm:t>
        <a:bodyPr/>
        <a:lstStyle/>
        <a:p>
          <a:pPr rtl="0"/>
          <a:r>
            <a:rPr lang="en-AU" smtClean="0"/>
            <a:t>Be </a:t>
          </a:r>
          <a:r>
            <a:rPr lang="en-AU" dirty="0" smtClean="0"/>
            <a:t>aware of genre, style and tone in your online communication.</a:t>
          </a:r>
          <a:endParaRPr lang="en-AU" dirty="0"/>
        </a:p>
      </dgm:t>
    </dgm:pt>
    <dgm:pt modelId="{53F1AC77-5440-48FB-AB96-329ADB7BA808}" type="parTrans" cxnId="{C2D84819-5A02-4A4D-AB1A-8ED658B7F696}">
      <dgm:prSet/>
      <dgm:spPr/>
      <dgm:t>
        <a:bodyPr/>
        <a:lstStyle/>
        <a:p>
          <a:endParaRPr lang="en-AU"/>
        </a:p>
      </dgm:t>
    </dgm:pt>
    <dgm:pt modelId="{603CC3F2-BFA9-42E5-8D13-3005C3C2DAA2}" type="sibTrans" cxnId="{C2D84819-5A02-4A4D-AB1A-8ED658B7F696}">
      <dgm:prSet/>
      <dgm:spPr/>
      <dgm:t>
        <a:bodyPr/>
        <a:lstStyle/>
        <a:p>
          <a:endParaRPr lang="en-AU"/>
        </a:p>
      </dgm:t>
    </dgm:pt>
    <dgm:pt modelId="{52D2C77C-9C36-454A-A0E0-DED9EE18DF32}" type="pres">
      <dgm:prSet presAssocID="{1EF05621-0EE9-4CA1-8769-239C8CDE2D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6A9AE022-90D6-404E-868D-748C57736A2B}" type="pres">
      <dgm:prSet presAssocID="{1F70DE30-E6A9-481C-A467-126F299D4C3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B05CB322-89EB-40E9-B505-59CE9FB9B8DD}" type="pres">
      <dgm:prSet presAssocID="{1F70DE30-E6A9-481C-A467-126F299D4C36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DE8B7D88-AE0E-4C2D-8419-F0CDA671C51F}" type="pres">
      <dgm:prSet presAssocID="{FC481160-4940-42CF-8473-E1656A86F4F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8E05CC29-835A-4F03-8D99-2415296E3A00}" type="pres">
      <dgm:prSet presAssocID="{FC481160-4940-42CF-8473-E1656A86F4F3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58F4B2D-DE08-4875-98CC-4F539A8814FE}" type="pres">
      <dgm:prSet presAssocID="{C5836482-C37F-4B4A-AC9E-78B27C9E868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E7CF3E7-E785-441C-93FA-FC678D10FF8E}" type="pres">
      <dgm:prSet presAssocID="{C5836482-C37F-4B4A-AC9E-78B27C9E8683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20454390-8F26-4C6D-8F6A-37812209ECA6}" type="pres">
      <dgm:prSet presAssocID="{8193704A-2909-4686-BB82-82DFDDEA1B1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E4C54EB9-A79C-407B-9D64-4C3AEDA71AAD}" srcId="{1F70DE30-E6A9-481C-A467-126F299D4C36}" destId="{2659A5CD-9691-4A49-9D0F-962C6962977B}" srcOrd="2" destOrd="0" parTransId="{2F3BBF5E-5591-490C-B33E-0A21152BFBC9}" sibTransId="{CF498DEC-53BC-4B66-9A18-F316E0B817C9}"/>
    <dgm:cxn modelId="{D870B58C-6727-4446-B756-5ACA0D4970C8}" type="presOf" srcId="{C5836482-C37F-4B4A-AC9E-78B27C9E8683}" destId="{358F4B2D-DE08-4875-98CC-4F539A8814FE}" srcOrd="0" destOrd="0" presId="urn:microsoft.com/office/officeart/2005/8/layout/vList2"/>
    <dgm:cxn modelId="{DAD7D997-D26C-44C9-9DED-B8F3A386DB51}" srcId="{1F70DE30-E6A9-481C-A467-126F299D4C36}" destId="{BA00B67E-12CF-442C-ACD5-DD77210AA640}" srcOrd="1" destOrd="0" parTransId="{781F1057-94DD-4FC8-A626-B4236C0A0152}" sibTransId="{F7FB7435-1B3F-4AFF-9E27-F24DBC36A018}"/>
    <dgm:cxn modelId="{226B4D2D-DB02-4B5B-BBE7-AE548941969F}" srcId="{FC481160-4940-42CF-8473-E1656A86F4F3}" destId="{966B9126-8B33-43AE-8448-23AAA05BF162}" srcOrd="1" destOrd="0" parTransId="{3DA3ADED-1748-45FE-B5C2-E9FBCD3D17C9}" sibTransId="{36FA39E8-0F0E-448C-8D39-9428E0EC1B82}"/>
    <dgm:cxn modelId="{66E75464-AF49-4128-B79A-7A55DBB7714A}" srcId="{C5836482-C37F-4B4A-AC9E-78B27C9E8683}" destId="{CA62EC0E-5398-47E2-897F-3368C04EBBDB}" srcOrd="0" destOrd="0" parTransId="{973DD25B-2478-4D4B-9EBA-0B1C033AC0CE}" sibTransId="{23AB06FA-603E-4065-8B81-1CB7BB444F6A}"/>
    <dgm:cxn modelId="{70ECCDCA-0BB2-4E0F-956D-AA7D8DBEDD2B}" type="presOf" srcId="{CA03D976-8CF3-47DF-9377-D221AA767ADD}" destId="{8E05CC29-835A-4F03-8D99-2415296E3A00}" srcOrd="0" destOrd="0" presId="urn:microsoft.com/office/officeart/2005/8/layout/vList2"/>
    <dgm:cxn modelId="{43187DD5-0790-4F85-8A3E-8882866AC8EA}" srcId="{1EF05621-0EE9-4CA1-8769-239C8CDE2DEF}" destId="{C5836482-C37F-4B4A-AC9E-78B27C9E8683}" srcOrd="2" destOrd="0" parTransId="{72BBA63B-E1FD-43DB-9B03-61E286979C1C}" sibTransId="{CC57876A-7B23-4021-BD67-61AA953E70A7}"/>
    <dgm:cxn modelId="{EC07A832-C0D5-4874-8903-C1CBD9D62E92}" type="presOf" srcId="{8B51858D-E625-4E02-904B-89B1B01B1489}" destId="{FE7CF3E7-E785-441C-93FA-FC678D10FF8E}" srcOrd="0" destOrd="1" presId="urn:microsoft.com/office/officeart/2005/8/layout/vList2"/>
    <dgm:cxn modelId="{89F1007F-99EB-4E28-B044-CAA99734CBD2}" type="presOf" srcId="{966B9126-8B33-43AE-8448-23AAA05BF162}" destId="{8E05CC29-835A-4F03-8D99-2415296E3A00}" srcOrd="0" destOrd="1" presId="urn:microsoft.com/office/officeart/2005/8/layout/vList2"/>
    <dgm:cxn modelId="{10BE9444-FED2-4F17-A1A2-B065AE060B00}" type="presOf" srcId="{FF00DCE0-E6A5-4AA4-92E9-B3381E3B5BA6}" destId="{FE7CF3E7-E785-441C-93FA-FC678D10FF8E}" srcOrd="0" destOrd="3" presId="urn:microsoft.com/office/officeart/2005/8/layout/vList2"/>
    <dgm:cxn modelId="{7D11D27A-BCBE-4F80-94F8-E0EC5E6FD69F}" type="presOf" srcId="{1F70DE30-E6A9-481C-A467-126F299D4C36}" destId="{6A9AE022-90D6-404E-868D-748C57736A2B}" srcOrd="0" destOrd="0" presId="urn:microsoft.com/office/officeart/2005/8/layout/vList2"/>
    <dgm:cxn modelId="{5711D154-36C7-46D4-9A8F-D8794A81E500}" type="presOf" srcId="{FC481160-4940-42CF-8473-E1656A86F4F3}" destId="{DE8B7D88-AE0E-4C2D-8419-F0CDA671C51F}" srcOrd="0" destOrd="0" presId="urn:microsoft.com/office/officeart/2005/8/layout/vList2"/>
    <dgm:cxn modelId="{E5CC237A-682E-480B-8EAF-EA740A778B84}" type="presOf" srcId="{8193704A-2909-4686-BB82-82DFDDEA1B10}" destId="{20454390-8F26-4C6D-8F6A-37812209ECA6}" srcOrd="0" destOrd="0" presId="urn:microsoft.com/office/officeart/2005/8/layout/vList2"/>
    <dgm:cxn modelId="{94B7CCBF-6A59-469E-A359-7E2A5B52E7D5}" type="presOf" srcId="{FE5C7AAA-AAF0-41A4-8C55-2F31758E99B5}" destId="{FE7CF3E7-E785-441C-93FA-FC678D10FF8E}" srcOrd="0" destOrd="2" presId="urn:microsoft.com/office/officeart/2005/8/layout/vList2"/>
    <dgm:cxn modelId="{868860D3-CAFC-481C-9E84-5F24115C9977}" type="presOf" srcId="{2659A5CD-9691-4A49-9D0F-962C6962977B}" destId="{B05CB322-89EB-40E9-B505-59CE9FB9B8DD}" srcOrd="0" destOrd="2" presId="urn:microsoft.com/office/officeart/2005/8/layout/vList2"/>
    <dgm:cxn modelId="{59E2086D-F55A-4234-A106-934D299A0FC1}" srcId="{C5836482-C37F-4B4A-AC9E-78B27C9E8683}" destId="{FF00DCE0-E6A5-4AA4-92E9-B3381E3B5BA6}" srcOrd="3" destOrd="0" parTransId="{8B007167-2AD2-4807-8AC9-7CF75913EEB0}" sibTransId="{0CCB5035-0091-45A7-9009-1A3F8B08B898}"/>
    <dgm:cxn modelId="{70F534BD-8906-4040-AFCA-08C896494525}" srcId="{FC481160-4940-42CF-8473-E1656A86F4F3}" destId="{CA03D976-8CF3-47DF-9377-D221AA767ADD}" srcOrd="0" destOrd="0" parTransId="{FC64F671-3AB0-421C-AF42-AA93F36DA9A8}" sibTransId="{79860FEC-41C1-431C-9A2D-4BAB8FC44E2A}"/>
    <dgm:cxn modelId="{F33415A0-AE4C-4AE0-B0B7-C19816DD4DB8}" srcId="{C5836482-C37F-4B4A-AC9E-78B27C9E8683}" destId="{FE5C7AAA-AAF0-41A4-8C55-2F31758E99B5}" srcOrd="2" destOrd="0" parTransId="{19241BB0-4369-49BE-A302-65664B34FFB8}" sibTransId="{3D1B0168-1D2D-4973-8558-F67ABF629951}"/>
    <dgm:cxn modelId="{16EF86B8-D8EC-4BDB-BBF0-7BAC75F35C69}" srcId="{1F70DE30-E6A9-481C-A467-126F299D4C36}" destId="{B91D88BF-0C08-483A-B0C9-AEE2DE18E99E}" srcOrd="0" destOrd="0" parTransId="{0FEC249A-A3E3-4D52-97B4-15F75D1DE53F}" sibTransId="{513EBC7D-1C46-4DBB-96A1-77B273213B4A}"/>
    <dgm:cxn modelId="{199FA78B-A42E-4A1B-88D3-F42DC85651DC}" type="presOf" srcId="{1EF05621-0EE9-4CA1-8769-239C8CDE2DEF}" destId="{52D2C77C-9C36-454A-A0E0-DED9EE18DF32}" srcOrd="0" destOrd="0" presId="urn:microsoft.com/office/officeart/2005/8/layout/vList2"/>
    <dgm:cxn modelId="{C2D84819-5A02-4A4D-AB1A-8ED658B7F696}" srcId="{1EF05621-0EE9-4CA1-8769-239C8CDE2DEF}" destId="{FC481160-4940-42CF-8473-E1656A86F4F3}" srcOrd="1" destOrd="0" parTransId="{53F1AC77-5440-48FB-AB96-329ADB7BA808}" sibTransId="{603CC3F2-BFA9-42E5-8D13-3005C3C2DAA2}"/>
    <dgm:cxn modelId="{129550C4-0519-44E0-A02C-04AFE35E2B83}" type="presOf" srcId="{CA62EC0E-5398-47E2-897F-3368C04EBBDB}" destId="{FE7CF3E7-E785-441C-93FA-FC678D10FF8E}" srcOrd="0" destOrd="0" presId="urn:microsoft.com/office/officeart/2005/8/layout/vList2"/>
    <dgm:cxn modelId="{7E732FE8-E35B-4BCC-BDF6-93E0C4A0A442}" type="presOf" srcId="{BA00B67E-12CF-442C-ACD5-DD77210AA640}" destId="{B05CB322-89EB-40E9-B505-59CE9FB9B8DD}" srcOrd="0" destOrd="1" presId="urn:microsoft.com/office/officeart/2005/8/layout/vList2"/>
    <dgm:cxn modelId="{678B95AD-AF79-4380-938A-52550AA7FF05}" srcId="{1EF05621-0EE9-4CA1-8769-239C8CDE2DEF}" destId="{8193704A-2909-4686-BB82-82DFDDEA1B10}" srcOrd="3" destOrd="0" parTransId="{D5820174-50B3-49A0-B3DC-4CEFBE5E6BEA}" sibTransId="{36CA6472-7F60-4908-9B1B-CC913CB864F4}"/>
    <dgm:cxn modelId="{F0B3908E-AA49-4A7D-9137-F2948A756110}" type="presOf" srcId="{B91D88BF-0C08-483A-B0C9-AEE2DE18E99E}" destId="{B05CB322-89EB-40E9-B505-59CE9FB9B8DD}" srcOrd="0" destOrd="0" presId="urn:microsoft.com/office/officeart/2005/8/layout/vList2"/>
    <dgm:cxn modelId="{5A55F143-A7EA-4FF2-8A32-979C0B5BCE57}" srcId="{C5836482-C37F-4B4A-AC9E-78B27C9E8683}" destId="{8B51858D-E625-4E02-904B-89B1B01B1489}" srcOrd="1" destOrd="0" parTransId="{4BBD50FB-2619-4F89-9216-43E5D4EE7783}" sibTransId="{EC41D40E-BFE8-44E0-8DDE-6228EA0F79B3}"/>
    <dgm:cxn modelId="{D98FF947-5D74-4751-A7F9-D3196439C12A}" srcId="{1EF05621-0EE9-4CA1-8769-239C8CDE2DEF}" destId="{1F70DE30-E6A9-481C-A467-126F299D4C36}" srcOrd="0" destOrd="0" parTransId="{D92A4846-CE44-4CCC-92F6-D2113DA7A381}" sibTransId="{70C315C6-1699-4370-85C8-FDD75B8D24F5}"/>
    <dgm:cxn modelId="{68DBA2B1-998A-40CB-BDD3-19BFEB8E0C66}" type="presParOf" srcId="{52D2C77C-9C36-454A-A0E0-DED9EE18DF32}" destId="{6A9AE022-90D6-404E-868D-748C57736A2B}" srcOrd="0" destOrd="0" presId="urn:microsoft.com/office/officeart/2005/8/layout/vList2"/>
    <dgm:cxn modelId="{4CE4DB37-FABD-4E5F-9410-E92F82BDFD64}" type="presParOf" srcId="{52D2C77C-9C36-454A-A0E0-DED9EE18DF32}" destId="{B05CB322-89EB-40E9-B505-59CE9FB9B8DD}" srcOrd="1" destOrd="0" presId="urn:microsoft.com/office/officeart/2005/8/layout/vList2"/>
    <dgm:cxn modelId="{D6C10208-FF35-4EDE-9C9D-CAB4479A7AD7}" type="presParOf" srcId="{52D2C77C-9C36-454A-A0E0-DED9EE18DF32}" destId="{DE8B7D88-AE0E-4C2D-8419-F0CDA671C51F}" srcOrd="2" destOrd="0" presId="urn:microsoft.com/office/officeart/2005/8/layout/vList2"/>
    <dgm:cxn modelId="{65AFA16B-0AD9-4871-8111-B6B548A8ACE5}" type="presParOf" srcId="{52D2C77C-9C36-454A-A0E0-DED9EE18DF32}" destId="{8E05CC29-835A-4F03-8D99-2415296E3A00}" srcOrd="3" destOrd="0" presId="urn:microsoft.com/office/officeart/2005/8/layout/vList2"/>
    <dgm:cxn modelId="{3216A869-771D-4538-A131-27A141B5AAD9}" type="presParOf" srcId="{52D2C77C-9C36-454A-A0E0-DED9EE18DF32}" destId="{358F4B2D-DE08-4875-98CC-4F539A8814FE}" srcOrd="4" destOrd="0" presId="urn:microsoft.com/office/officeart/2005/8/layout/vList2"/>
    <dgm:cxn modelId="{7EC55964-6FC7-4FBB-929A-1FCCF8B4DCC5}" type="presParOf" srcId="{52D2C77C-9C36-454A-A0E0-DED9EE18DF32}" destId="{FE7CF3E7-E785-441C-93FA-FC678D10FF8E}" srcOrd="5" destOrd="0" presId="urn:microsoft.com/office/officeart/2005/8/layout/vList2"/>
    <dgm:cxn modelId="{E1F72DAE-A3EA-4278-8F62-25037431285E}" type="presParOf" srcId="{52D2C77C-9C36-454A-A0E0-DED9EE18DF32}" destId="{20454390-8F26-4C6D-8F6A-37812209ECA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C66A30-C6ED-459D-B1F1-ACC89956BC39}">
      <dsp:nvSpPr>
        <dsp:cNvPr id="0" name=""/>
        <dsp:cNvSpPr/>
      </dsp:nvSpPr>
      <dsp:spPr>
        <a:xfrm>
          <a:off x="0" y="345348"/>
          <a:ext cx="8229600" cy="45571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Understand how online communication supports your teaching</a:t>
          </a:r>
          <a:endParaRPr lang="en-AU" sz="1900" kern="1200" dirty="0"/>
        </a:p>
      </dsp:txBody>
      <dsp:txXfrm>
        <a:off x="0" y="345348"/>
        <a:ext cx="8229600" cy="455715"/>
      </dsp:txXfrm>
    </dsp:sp>
    <dsp:sp modelId="{3DB7FD04-6852-470B-8A29-AFCBBB66FE42}">
      <dsp:nvSpPr>
        <dsp:cNvPr id="0" name=""/>
        <dsp:cNvSpPr/>
      </dsp:nvSpPr>
      <dsp:spPr>
        <a:xfrm>
          <a:off x="0" y="801063"/>
          <a:ext cx="8229600" cy="10422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4130" rIns="135128" bIns="2413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500" kern="1200" dirty="0" smtClean="0"/>
            <a:t>What role does online communication play in your approach to teaching?</a:t>
          </a:r>
          <a:endParaRPr lang="en-A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500" kern="1200" dirty="0" smtClean="0"/>
            <a:t>What sorts of communication do the course activities require?</a:t>
          </a:r>
          <a:endParaRPr lang="en-A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500" kern="1200" dirty="0" smtClean="0"/>
            <a:t>What levels of communication do students require? </a:t>
          </a:r>
          <a:endParaRPr lang="en-A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500" kern="1200" dirty="0" smtClean="0"/>
            <a:t>What levels of communication do students expect?  How can those expectations be managed?</a:t>
          </a:r>
          <a:endParaRPr lang="en-AU" sz="1500" kern="1200" dirty="0"/>
        </a:p>
      </dsp:txBody>
      <dsp:txXfrm>
        <a:off x="0" y="801063"/>
        <a:ext cx="8229600" cy="1042245"/>
      </dsp:txXfrm>
    </dsp:sp>
    <dsp:sp modelId="{7E75D576-9479-43A0-BFB0-E72D82C048AC}">
      <dsp:nvSpPr>
        <dsp:cNvPr id="0" name=""/>
        <dsp:cNvSpPr/>
      </dsp:nvSpPr>
      <dsp:spPr>
        <a:xfrm>
          <a:off x="0" y="1843308"/>
          <a:ext cx="8229600" cy="455715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Be explicit about expectations, and be vigilant about them.  </a:t>
          </a:r>
          <a:endParaRPr lang="en-AU" sz="1900" kern="1200" dirty="0"/>
        </a:p>
      </dsp:txBody>
      <dsp:txXfrm>
        <a:off x="0" y="1843308"/>
        <a:ext cx="8229600" cy="455715"/>
      </dsp:txXfrm>
    </dsp:sp>
    <dsp:sp modelId="{69768D70-5363-44CF-9E1B-4AF8DF380B89}">
      <dsp:nvSpPr>
        <dsp:cNvPr id="0" name=""/>
        <dsp:cNvSpPr/>
      </dsp:nvSpPr>
      <dsp:spPr>
        <a:xfrm>
          <a:off x="0" y="2299023"/>
          <a:ext cx="8229600" cy="786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4130" rIns="135128" bIns="2413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500" kern="1200" dirty="0" smtClean="0"/>
            <a:t>Be clear and explicit about what students can expect from you </a:t>
          </a:r>
          <a:endParaRPr lang="en-A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500" kern="1200" dirty="0" smtClean="0"/>
            <a:t>Establish protocols for student </a:t>
          </a:r>
          <a:r>
            <a:rPr lang="en-AU" sz="1500" kern="1200" dirty="0" smtClean="0">
              <a:sym typeface="Wingdings"/>
            </a:rPr>
            <a:t></a:t>
          </a:r>
          <a:r>
            <a:rPr lang="en-AU" sz="1500" kern="1200" dirty="0" smtClean="0"/>
            <a:t> teacher interaction via email, discussions and other channels.</a:t>
          </a:r>
          <a:endParaRPr lang="en-A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500" kern="1200" dirty="0" smtClean="0"/>
            <a:t>Establish expectations for student </a:t>
          </a:r>
          <a:r>
            <a:rPr lang="en-AU" sz="1500" kern="1200" dirty="0" smtClean="0">
              <a:sym typeface="Wingdings"/>
            </a:rPr>
            <a:t></a:t>
          </a:r>
          <a:r>
            <a:rPr lang="en-AU" sz="1500" kern="1200" dirty="0" smtClean="0"/>
            <a:t> student interaction, where required.  </a:t>
          </a:r>
          <a:endParaRPr lang="en-AU" sz="1500" kern="1200" dirty="0"/>
        </a:p>
      </dsp:txBody>
      <dsp:txXfrm>
        <a:off x="0" y="2299023"/>
        <a:ext cx="8229600" cy="786599"/>
      </dsp:txXfrm>
    </dsp:sp>
    <dsp:sp modelId="{A7A9638C-45BD-4E61-BEE2-4B7FE8A94B61}">
      <dsp:nvSpPr>
        <dsp:cNvPr id="0" name=""/>
        <dsp:cNvSpPr/>
      </dsp:nvSpPr>
      <dsp:spPr>
        <a:xfrm>
          <a:off x="0" y="3085623"/>
          <a:ext cx="8229600" cy="455715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Create an environment that supports your plan</a:t>
          </a:r>
          <a:endParaRPr lang="en-AU" sz="1900" kern="1200" dirty="0"/>
        </a:p>
      </dsp:txBody>
      <dsp:txXfrm>
        <a:off x="0" y="3085623"/>
        <a:ext cx="8229600" cy="455715"/>
      </dsp:txXfrm>
    </dsp:sp>
    <dsp:sp modelId="{CC671699-F638-456F-913C-98CBA694A7EE}">
      <dsp:nvSpPr>
        <dsp:cNvPr id="0" name=""/>
        <dsp:cNvSpPr/>
      </dsp:nvSpPr>
      <dsp:spPr>
        <a:xfrm>
          <a:off x="0" y="3541338"/>
          <a:ext cx="8229600" cy="1297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4130" rIns="135128" bIns="2413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500" kern="1200" dirty="0" smtClean="0"/>
            <a:t>Make communication purposeful </a:t>
          </a:r>
          <a:endParaRPr lang="en-A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500" kern="1200" dirty="0" smtClean="0"/>
            <a:t>Structure the environment to support productive communication</a:t>
          </a:r>
          <a:endParaRPr lang="en-A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500" kern="1200" dirty="0" smtClean="0"/>
            <a:t>Create a safe, welcoming social atmosphere</a:t>
          </a:r>
          <a:endParaRPr lang="en-A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500" kern="1200" dirty="0" smtClean="0"/>
            <a:t>Practice what you preach : Model your expected communications and be</a:t>
          </a:r>
          <a:endParaRPr lang="en-A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500" kern="1200" dirty="0" smtClean="0"/>
            <a:t>Manage online communication: insist on behaviour consistent with your communication plan </a:t>
          </a:r>
          <a:endParaRPr lang="en-AU" sz="1500" kern="1200" dirty="0"/>
        </a:p>
      </dsp:txBody>
      <dsp:txXfrm>
        <a:off x="0" y="3541338"/>
        <a:ext cx="8229600" cy="129788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F2BFB64-F28E-4B4B-A118-4EDDC11EB018}">
      <dsp:nvSpPr>
        <dsp:cNvPr id="0" name=""/>
        <dsp:cNvSpPr/>
      </dsp:nvSpPr>
      <dsp:spPr>
        <a:xfrm>
          <a:off x="0" y="67915"/>
          <a:ext cx="8229600" cy="52767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200" kern="1200" dirty="0" smtClean="0"/>
            <a:t>Be visibly present online.   </a:t>
          </a:r>
          <a:endParaRPr lang="en-AU" sz="2200" kern="1200" dirty="0"/>
        </a:p>
      </dsp:txBody>
      <dsp:txXfrm>
        <a:off x="0" y="67915"/>
        <a:ext cx="8229600" cy="527670"/>
      </dsp:txXfrm>
    </dsp:sp>
    <dsp:sp modelId="{CC3B0C89-95D0-48D8-8141-B269E894FF19}">
      <dsp:nvSpPr>
        <dsp:cNvPr id="0" name=""/>
        <dsp:cNvSpPr/>
      </dsp:nvSpPr>
      <dsp:spPr>
        <a:xfrm>
          <a:off x="0" y="595585"/>
          <a:ext cx="8229600" cy="888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700" kern="1200" dirty="0" smtClean="0"/>
            <a:t>Establish your online presence early in the course</a:t>
          </a:r>
          <a:endParaRPr lang="en-AU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700" kern="1200" dirty="0" smtClean="0"/>
            <a:t>Continue to maintain and cultivate your online presence </a:t>
          </a:r>
          <a:endParaRPr lang="en-AU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700" kern="1200" dirty="0" smtClean="0"/>
            <a:t>Be real, be yourself.  </a:t>
          </a:r>
          <a:endParaRPr lang="en-AU" sz="1700" kern="1200" dirty="0"/>
        </a:p>
      </dsp:txBody>
      <dsp:txXfrm>
        <a:off x="0" y="595585"/>
        <a:ext cx="8229600" cy="888030"/>
      </dsp:txXfrm>
    </dsp:sp>
    <dsp:sp modelId="{84403DF8-AB90-4569-8B01-426D7B556D96}">
      <dsp:nvSpPr>
        <dsp:cNvPr id="0" name=""/>
        <dsp:cNvSpPr/>
      </dsp:nvSpPr>
      <dsp:spPr>
        <a:xfrm>
          <a:off x="0" y="1483615"/>
          <a:ext cx="8229600" cy="52767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200" kern="1200" dirty="0" smtClean="0"/>
            <a:t>Be available for interaction.  </a:t>
          </a:r>
          <a:endParaRPr lang="en-AU" sz="2200" kern="1200" dirty="0"/>
        </a:p>
      </dsp:txBody>
      <dsp:txXfrm>
        <a:off x="0" y="1483615"/>
        <a:ext cx="8229600" cy="527670"/>
      </dsp:txXfrm>
    </dsp:sp>
    <dsp:sp modelId="{DEB2CBAA-9057-41DE-A17D-CDCB569B6D22}">
      <dsp:nvSpPr>
        <dsp:cNvPr id="0" name=""/>
        <dsp:cNvSpPr/>
      </dsp:nvSpPr>
      <dsp:spPr>
        <a:xfrm>
          <a:off x="0" y="2011285"/>
          <a:ext cx="8229600" cy="592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700" kern="1200" dirty="0" smtClean="0"/>
            <a:t>Be </a:t>
          </a:r>
          <a:r>
            <a:rPr lang="en-AU" sz="1700" kern="1200" dirty="0" smtClean="0"/>
            <a:t>responsive</a:t>
          </a:r>
          <a:endParaRPr lang="en-AU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700" kern="1200" dirty="0" smtClean="0"/>
            <a:t>Manage interactions.  </a:t>
          </a:r>
          <a:endParaRPr lang="en-AU" sz="1700" kern="1200" dirty="0"/>
        </a:p>
      </dsp:txBody>
      <dsp:txXfrm>
        <a:off x="0" y="2011285"/>
        <a:ext cx="8229600" cy="592020"/>
      </dsp:txXfrm>
    </dsp:sp>
    <dsp:sp modelId="{1D796219-AB9B-4A52-9C73-40757D1C8AC3}">
      <dsp:nvSpPr>
        <dsp:cNvPr id="0" name=""/>
        <dsp:cNvSpPr/>
      </dsp:nvSpPr>
      <dsp:spPr>
        <a:xfrm>
          <a:off x="0" y="2603305"/>
          <a:ext cx="8229600" cy="52767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200" b="0" kern="1200" dirty="0" smtClean="0"/>
            <a:t>Be the teacher.  </a:t>
          </a:r>
          <a:endParaRPr lang="en-AU" sz="2200" b="0" kern="1200" dirty="0"/>
        </a:p>
      </dsp:txBody>
      <dsp:txXfrm>
        <a:off x="0" y="2603305"/>
        <a:ext cx="8229600" cy="527670"/>
      </dsp:txXfrm>
    </dsp:sp>
    <dsp:sp modelId="{C83DDC39-D43C-4745-9047-255DD7F4CE76}">
      <dsp:nvSpPr>
        <dsp:cNvPr id="0" name=""/>
        <dsp:cNvSpPr/>
      </dsp:nvSpPr>
      <dsp:spPr>
        <a:xfrm>
          <a:off x="0" y="3130975"/>
          <a:ext cx="8229600" cy="1730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700" kern="1200" smtClean="0"/>
            <a:t>Exhibit </a:t>
          </a:r>
          <a:r>
            <a:rPr lang="en-AU" sz="1700" kern="1200" dirty="0" smtClean="0"/>
            <a:t>common ‘teacher’ roles.  OR clearly indicate which roles you will play and which roles students will be asked to play.  e.g.:</a:t>
          </a:r>
          <a:endParaRPr lang="en-AU" sz="1700" kern="1200" dirty="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700" kern="1200" dirty="0" smtClean="0"/>
            <a:t>Manage the online environment, </a:t>
          </a:r>
          <a:endParaRPr lang="en-AU" sz="1700" kern="1200" dirty="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700" kern="1200" dirty="0" smtClean="0"/>
            <a:t>Be knowledgeable and authoritative about course content and processes</a:t>
          </a:r>
          <a:endParaRPr lang="en-AU" sz="1700" kern="1200" dirty="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700" kern="1200" dirty="0" smtClean="0"/>
            <a:t>Arbitrate disputes</a:t>
          </a:r>
          <a:endParaRPr lang="en-AU" sz="1700" kern="1200" dirty="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700" kern="1200" dirty="0" smtClean="0"/>
            <a:t>Represent the institution </a:t>
          </a:r>
          <a:endParaRPr lang="en-AU" sz="1700" kern="1200" dirty="0"/>
        </a:p>
      </dsp:txBody>
      <dsp:txXfrm>
        <a:off x="0" y="3130975"/>
        <a:ext cx="8229600" cy="173052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F0703B2-9086-404F-B59F-E3C81A47E1BF}">
      <dsp:nvSpPr>
        <dsp:cNvPr id="0" name=""/>
        <dsp:cNvSpPr/>
      </dsp:nvSpPr>
      <dsp:spPr>
        <a:xfrm>
          <a:off x="2571" y="166347"/>
          <a:ext cx="2507456" cy="5184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/>
            <a:t>Design and organization </a:t>
          </a:r>
          <a:endParaRPr lang="en-AU" sz="1800" kern="1200" dirty="0"/>
        </a:p>
      </dsp:txBody>
      <dsp:txXfrm>
        <a:off x="2571" y="166347"/>
        <a:ext cx="2507456" cy="518400"/>
      </dsp:txXfrm>
    </dsp:sp>
    <dsp:sp modelId="{E60E5354-6F9F-4DF0-8551-07D03E53B1E6}">
      <dsp:nvSpPr>
        <dsp:cNvPr id="0" name=""/>
        <dsp:cNvSpPr/>
      </dsp:nvSpPr>
      <dsp:spPr>
        <a:xfrm>
          <a:off x="2571" y="684747"/>
          <a:ext cx="2507456" cy="367486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800" kern="1200" dirty="0" smtClean="0"/>
            <a:t>Aligns course design and environment structure</a:t>
          </a:r>
          <a:endParaRPr lang="en-A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800" kern="1200" dirty="0" smtClean="0"/>
            <a:t>Manages activity via selection and use of tools</a:t>
          </a:r>
          <a:endParaRPr lang="en-A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800" kern="1200" dirty="0" smtClean="0"/>
            <a:t>Uses announcement tools to ensure students are aware of changes</a:t>
          </a:r>
          <a:endParaRPr lang="en-A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800" kern="1200" dirty="0" smtClean="0"/>
            <a:t>Sets clear expectations</a:t>
          </a:r>
          <a:endParaRPr lang="en-AU" sz="1800" kern="1200" dirty="0"/>
        </a:p>
      </dsp:txBody>
      <dsp:txXfrm>
        <a:off x="2571" y="684747"/>
        <a:ext cx="2507456" cy="3674868"/>
      </dsp:txXfrm>
    </dsp:sp>
    <dsp:sp modelId="{0153C29B-E098-4827-BC43-F44E81007E40}">
      <dsp:nvSpPr>
        <dsp:cNvPr id="0" name=""/>
        <dsp:cNvSpPr/>
      </dsp:nvSpPr>
      <dsp:spPr>
        <a:xfrm>
          <a:off x="2861071" y="166347"/>
          <a:ext cx="2507456" cy="518400"/>
        </a:xfrm>
        <a:prstGeom prst="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/>
            <a:t>Facilitating discourse</a:t>
          </a:r>
          <a:endParaRPr lang="en-AU" sz="1800" kern="1200" dirty="0"/>
        </a:p>
      </dsp:txBody>
      <dsp:txXfrm>
        <a:off x="2861071" y="166347"/>
        <a:ext cx="2507456" cy="518400"/>
      </dsp:txXfrm>
    </dsp:sp>
    <dsp:sp modelId="{BC278075-A6EA-442A-BF76-EF4FD68060C9}">
      <dsp:nvSpPr>
        <dsp:cNvPr id="0" name=""/>
        <dsp:cNvSpPr/>
      </dsp:nvSpPr>
      <dsp:spPr>
        <a:xfrm>
          <a:off x="2861071" y="684747"/>
          <a:ext cx="2507456" cy="3674868"/>
        </a:xfrm>
        <a:prstGeom prst="rect">
          <a:avLst/>
        </a:prstGeom>
        <a:solidFill>
          <a:schemeClr val="accent4">
            <a:tint val="40000"/>
            <a:alpha val="90000"/>
            <a:hueOff val="-1972853"/>
            <a:satOff val="11079"/>
            <a:lumOff val="704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972853"/>
              <a:satOff val="11079"/>
              <a:lumOff val="7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800" kern="1200" dirty="0" smtClean="0"/>
            <a:t>Models ideal behaviours</a:t>
          </a:r>
          <a:endParaRPr lang="en-A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800" kern="1200" dirty="0" smtClean="0"/>
            <a:t>Is visibly present in the course site every day if possible; is substantively present at least four times a week. </a:t>
          </a:r>
          <a:endParaRPr lang="en-A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800" kern="1200" dirty="0" smtClean="0"/>
            <a:t>Encourages questions regarding activities, assignments, etc. </a:t>
          </a:r>
          <a:endParaRPr lang="en-AU" sz="1800" kern="1200" dirty="0"/>
        </a:p>
      </dsp:txBody>
      <dsp:txXfrm>
        <a:off x="2861071" y="684747"/>
        <a:ext cx="2507456" cy="3674868"/>
      </dsp:txXfrm>
    </dsp:sp>
    <dsp:sp modelId="{54FD1A64-62AE-4C84-AE85-C755D5B7B370}">
      <dsp:nvSpPr>
        <dsp:cNvPr id="0" name=""/>
        <dsp:cNvSpPr/>
      </dsp:nvSpPr>
      <dsp:spPr>
        <a:xfrm>
          <a:off x="5719571" y="166347"/>
          <a:ext cx="2507456" cy="518400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/>
            <a:t>Direct instruction</a:t>
          </a:r>
          <a:endParaRPr lang="en-AU" sz="1800" kern="1200" dirty="0"/>
        </a:p>
      </dsp:txBody>
      <dsp:txXfrm>
        <a:off x="5719571" y="166347"/>
        <a:ext cx="2507456" cy="518400"/>
      </dsp:txXfrm>
    </dsp:sp>
    <dsp:sp modelId="{060EEBBA-BA9C-44B6-806E-D444A8A8C3A4}">
      <dsp:nvSpPr>
        <dsp:cNvPr id="0" name=""/>
        <dsp:cNvSpPr/>
      </dsp:nvSpPr>
      <dsp:spPr>
        <a:xfrm>
          <a:off x="5719571" y="684747"/>
          <a:ext cx="2507456" cy="3674868"/>
        </a:xfrm>
        <a:prstGeom prst="rect">
          <a:avLst/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800" kern="1200" dirty="0" smtClean="0"/>
            <a:t>Provides corrective feedback on misconceptions</a:t>
          </a:r>
          <a:endParaRPr lang="en-A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800" kern="1200" dirty="0" smtClean="0"/>
            <a:t>Coaches and guides learners to keep pace and think deeply about what they know and why they know it </a:t>
          </a:r>
          <a:endParaRPr lang="en-A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800" kern="1200" dirty="0" smtClean="0"/>
            <a:t>Uses email for private correspondence and gentle or firm guidance as might be needed </a:t>
          </a:r>
          <a:endParaRPr lang="en-AU" sz="1800" kern="1200" dirty="0"/>
        </a:p>
      </dsp:txBody>
      <dsp:txXfrm>
        <a:off x="5719571" y="684747"/>
        <a:ext cx="2507456" cy="367486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9AE022-90D6-404E-868D-748C57736A2B}">
      <dsp:nvSpPr>
        <dsp:cNvPr id="0" name=""/>
        <dsp:cNvSpPr/>
      </dsp:nvSpPr>
      <dsp:spPr>
        <a:xfrm>
          <a:off x="0" y="101530"/>
          <a:ext cx="8229600" cy="43173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/>
            <a:t>Use a variety of communications tools.  Aim for ‘fit for purpose’</a:t>
          </a:r>
          <a:endParaRPr lang="en-AU" sz="1800" kern="1200" dirty="0"/>
        </a:p>
      </dsp:txBody>
      <dsp:txXfrm>
        <a:off x="0" y="101530"/>
        <a:ext cx="8229600" cy="431730"/>
      </dsp:txXfrm>
    </dsp:sp>
    <dsp:sp modelId="{B05CB322-89EB-40E9-B505-59CE9FB9B8DD}">
      <dsp:nvSpPr>
        <dsp:cNvPr id="0" name=""/>
        <dsp:cNvSpPr/>
      </dsp:nvSpPr>
      <dsp:spPr>
        <a:xfrm>
          <a:off x="0" y="533260"/>
          <a:ext cx="8229600" cy="1341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400" kern="1200" dirty="0" smtClean="0"/>
            <a:t>Know your communication tools, how they work and when to use them.  Don’t ask students to use tools which you cannot use.</a:t>
          </a:r>
          <a:endParaRPr lang="en-AU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400" kern="1200" dirty="0" smtClean="0"/>
            <a:t>Introduce new tools to your repertoire on a small scale.  Give yourself time to develop your abilities with new tools.</a:t>
          </a:r>
          <a:endParaRPr lang="en-AU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400" kern="1200" dirty="0" smtClean="0"/>
            <a:t>When using open channels (e.g. blogs, public wikis) avoid posting content which could be viewed as offensive.  When in doubt, use a closed channel, like email or closed discussion forums. </a:t>
          </a:r>
          <a:endParaRPr lang="en-AU" sz="1400" kern="1200" dirty="0"/>
        </a:p>
      </dsp:txBody>
      <dsp:txXfrm>
        <a:off x="0" y="533260"/>
        <a:ext cx="8229600" cy="1341360"/>
      </dsp:txXfrm>
    </dsp:sp>
    <dsp:sp modelId="{DE8B7D88-AE0E-4C2D-8419-F0CDA671C51F}">
      <dsp:nvSpPr>
        <dsp:cNvPr id="0" name=""/>
        <dsp:cNvSpPr/>
      </dsp:nvSpPr>
      <dsp:spPr>
        <a:xfrm>
          <a:off x="0" y="1874620"/>
          <a:ext cx="8229600" cy="431730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smtClean="0"/>
            <a:t>Be </a:t>
          </a:r>
          <a:r>
            <a:rPr lang="en-AU" sz="1800" kern="1200" dirty="0" smtClean="0"/>
            <a:t>aware of genre, style and tone in your online communication.</a:t>
          </a:r>
          <a:endParaRPr lang="en-AU" sz="1800" kern="1200" dirty="0"/>
        </a:p>
      </dsp:txBody>
      <dsp:txXfrm>
        <a:off x="0" y="1874620"/>
        <a:ext cx="8229600" cy="431730"/>
      </dsp:txXfrm>
    </dsp:sp>
    <dsp:sp modelId="{8E05CC29-835A-4F03-8D99-2415296E3A00}">
      <dsp:nvSpPr>
        <dsp:cNvPr id="0" name=""/>
        <dsp:cNvSpPr/>
      </dsp:nvSpPr>
      <dsp:spPr>
        <a:xfrm>
          <a:off x="0" y="2306350"/>
          <a:ext cx="8229600" cy="689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400" kern="1200" dirty="0" smtClean="0"/>
            <a:t>Use names and other social cues to personalise messages</a:t>
          </a:r>
          <a:endParaRPr lang="en-AU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400" kern="1200" dirty="0" smtClean="0"/>
            <a:t>Develop your ability to read/interpret the nuances of student messages based on the tone and voice students use.</a:t>
          </a:r>
          <a:endParaRPr lang="en-AU" sz="1400" kern="1200" dirty="0"/>
        </a:p>
      </dsp:txBody>
      <dsp:txXfrm>
        <a:off x="0" y="2306350"/>
        <a:ext cx="8229600" cy="689310"/>
      </dsp:txXfrm>
    </dsp:sp>
    <dsp:sp modelId="{358F4B2D-DE08-4875-98CC-4F539A8814FE}">
      <dsp:nvSpPr>
        <dsp:cNvPr id="0" name=""/>
        <dsp:cNvSpPr/>
      </dsp:nvSpPr>
      <dsp:spPr>
        <a:xfrm>
          <a:off x="0" y="2995660"/>
          <a:ext cx="8229600" cy="431730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/>
            <a:t>Learn to </a:t>
          </a:r>
          <a:r>
            <a:rPr lang="en-AU" sz="1800" b="0" kern="1200" dirty="0" smtClean="0"/>
            <a:t>manage online communication</a:t>
          </a:r>
          <a:endParaRPr lang="en-AU" sz="1800" b="0" kern="1200" dirty="0"/>
        </a:p>
      </dsp:txBody>
      <dsp:txXfrm>
        <a:off x="0" y="2995660"/>
        <a:ext cx="8229600" cy="431730"/>
      </dsp:txXfrm>
    </dsp:sp>
    <dsp:sp modelId="{FE7CF3E7-E785-441C-93FA-FC678D10FF8E}">
      <dsp:nvSpPr>
        <dsp:cNvPr id="0" name=""/>
        <dsp:cNvSpPr/>
      </dsp:nvSpPr>
      <dsp:spPr>
        <a:xfrm>
          <a:off x="0" y="3427390"/>
          <a:ext cx="8229600" cy="96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400" kern="1200" dirty="0" smtClean="0"/>
            <a:t>Use student-student interaction strategically: Encourage peer support</a:t>
          </a:r>
          <a:endParaRPr lang="en-AU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400" kern="1200" dirty="0" smtClean="0"/>
            <a:t>Use FAQs to minimize individual </a:t>
          </a:r>
          <a:r>
            <a:rPr lang="en-AU" sz="1400" kern="1200" dirty="0" err="1" smtClean="0"/>
            <a:t>QnA</a:t>
          </a:r>
          <a:endParaRPr lang="en-AU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400" kern="1200" dirty="0" smtClean="0"/>
            <a:t>Provide written study notes and support students’ use of them</a:t>
          </a:r>
          <a:endParaRPr lang="en-AU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400" kern="1200" dirty="0" smtClean="0"/>
            <a:t>Use groups strategically to manage the quantity and quality of online discussion</a:t>
          </a:r>
          <a:endParaRPr lang="en-AU" sz="1400" kern="1200" dirty="0"/>
        </a:p>
      </dsp:txBody>
      <dsp:txXfrm>
        <a:off x="0" y="3427390"/>
        <a:ext cx="8229600" cy="968760"/>
      </dsp:txXfrm>
    </dsp:sp>
    <dsp:sp modelId="{20454390-8F26-4C6D-8F6A-37812209ECA6}">
      <dsp:nvSpPr>
        <dsp:cNvPr id="0" name=""/>
        <dsp:cNvSpPr/>
      </dsp:nvSpPr>
      <dsp:spPr>
        <a:xfrm>
          <a:off x="0" y="4396150"/>
          <a:ext cx="8229600" cy="43173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b="1" kern="1200" dirty="0" smtClean="0"/>
            <a:t>Seek feedback </a:t>
          </a:r>
          <a:r>
            <a:rPr lang="en-AU" sz="1800" kern="1200" dirty="0" smtClean="0"/>
            <a:t>from students on your online communication</a:t>
          </a:r>
          <a:endParaRPr lang="en-AU" sz="1800" kern="1200" dirty="0"/>
        </a:p>
      </dsp:txBody>
      <dsp:txXfrm>
        <a:off x="0" y="4396150"/>
        <a:ext cx="8229600" cy="431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BD2E3-BD0F-42CD-959C-1DEBEBE5B3DC}" type="datetimeFigureOut">
              <a:rPr lang="en-AU" smtClean="0"/>
              <a:pPr/>
              <a:t>8/02/2012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EFCFD-8496-4465-8F6B-0596188862BA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rtl="0"/>
            <a:r>
              <a:rPr lang="en-AU" dirty="0" smtClean="0"/>
              <a:t>Every structured learning experience includes the learner, teacher, content, environment, with the learner at the centre</a:t>
            </a:r>
          </a:p>
          <a:p>
            <a:pPr lvl="1" rtl="0"/>
            <a:r>
              <a:rPr lang="en-AU" dirty="0" smtClean="0"/>
              <a:t>The teacher is important...and how she/he is experienced by the learner is critical</a:t>
            </a:r>
          </a:p>
          <a:p>
            <a:pPr lvl="0" rtl="0"/>
            <a:r>
              <a:rPr lang="en-AU" dirty="0" smtClean="0"/>
              <a:t>Every learning experience includes the environment in which the learner interacts</a:t>
            </a:r>
          </a:p>
          <a:p>
            <a:pPr lvl="1" rtl="0"/>
            <a:r>
              <a:rPr lang="en-AU" dirty="0" smtClean="0"/>
              <a:t>...including the social environment, which is heavily influenced by the teacher, as organiser, authority and role-model.</a:t>
            </a:r>
          </a:p>
          <a:p>
            <a:pPr lvl="0" rtl="0"/>
            <a:r>
              <a:rPr lang="en-AU" dirty="0" smtClean="0"/>
              <a:t>Faculty are the directors of the learning experience</a:t>
            </a:r>
          </a:p>
          <a:p>
            <a:pPr lvl="1" rtl="0"/>
            <a:r>
              <a:rPr lang="en-AU" dirty="0" smtClean="0"/>
              <a:t>Communication is at the heart of what faculty do, how they teach</a:t>
            </a:r>
          </a:p>
          <a:p>
            <a:pPr lvl="0" rtl="0"/>
            <a:r>
              <a:rPr lang="en-AU" dirty="0" smtClean="0"/>
              <a:t>Every learner has a zone of proximal development that defines the space a learner is ready to develop</a:t>
            </a:r>
          </a:p>
          <a:p>
            <a:pPr lvl="1" rtl="0"/>
            <a:r>
              <a:rPr lang="en-AU" dirty="0" smtClean="0"/>
              <a:t>How do faculty maintain an accurate sense of a learner's ZPD throughout the duration of a course?</a:t>
            </a:r>
          </a:p>
          <a:p>
            <a:pPr lvl="1" rtl="0"/>
            <a:r>
              <a:rPr lang="en-AU" dirty="0" smtClean="0"/>
              <a:t>What are the elements of the learning community that allow the mentor to check in with each learner on a regular basis? </a:t>
            </a:r>
          </a:p>
          <a:p>
            <a:pPr lvl="1" rtl="0"/>
            <a:r>
              <a:rPr lang="en-AU" dirty="0" smtClean="0"/>
              <a:t>What elements support a student's comfort level in asking questions?</a:t>
            </a:r>
          </a:p>
          <a:p>
            <a:pPr lvl="0" rtl="0"/>
            <a:r>
              <a:rPr lang="en-AU" dirty="0" smtClean="0"/>
              <a:t>Different instruction is required for different learning outcomes</a:t>
            </a:r>
          </a:p>
          <a:p>
            <a:pPr lvl="1" rtl="0"/>
            <a:r>
              <a:rPr lang="en-AU" i="1" dirty="0" smtClean="0"/>
              <a:t>what a faculty member does </a:t>
            </a:r>
            <a:r>
              <a:rPr lang="en-AU" dirty="0" smtClean="0"/>
              <a:t>makes a difference in </a:t>
            </a:r>
            <a:r>
              <a:rPr lang="en-AU" i="1" dirty="0" smtClean="0"/>
              <a:t>what students do</a:t>
            </a:r>
            <a:r>
              <a:rPr lang="en-AU" dirty="0" smtClean="0"/>
              <a:t>, in what students </a:t>
            </a:r>
            <a:r>
              <a:rPr lang="en-AU" i="1" dirty="0" smtClean="0"/>
              <a:t>learn</a:t>
            </a:r>
            <a:endParaRPr lang="en-AU" dirty="0" smtClean="0"/>
          </a:p>
          <a:p>
            <a:pPr lvl="0" rtl="0"/>
            <a:r>
              <a:rPr lang="en-AU" dirty="0" smtClean="0"/>
              <a:t>Everything else being equal, more time-on-task equals more learning</a:t>
            </a:r>
          </a:p>
          <a:p>
            <a:pPr lvl="1" rtl="0"/>
            <a:r>
              <a:rPr lang="en-AU" dirty="0" smtClean="0"/>
              <a:t>Clear, efficient, effective communication promotes productive time-on-task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EFCFD-8496-4465-8F6B-0596188862BA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AU" b="1" dirty="0" smtClean="0"/>
              <a:t>Respectful -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fair, understanding, flexible, caring, patient, helpful, compassionate, open-minded, sincere, diplomatic, concerned, reasonable, consistent, kind, empathetic, humble, trustworthy, and realistic. </a:t>
            </a:r>
            <a:endParaRPr lang="en-AU" b="1" dirty="0" smtClean="0"/>
          </a:p>
          <a:p>
            <a:pPr marL="457200" indent="-457200">
              <a:buFont typeface="+mj-lt"/>
              <a:buAutoNum type="arabicPeriod"/>
            </a:pPr>
            <a:r>
              <a:rPr lang="en-AU" b="1" dirty="0" smtClean="0">
                <a:solidFill>
                  <a:srgbClr val="0070C0"/>
                </a:solidFill>
              </a:rPr>
              <a:t>Responsive -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available, helpful, efficient, perceptive and accommodating --to provide students with timely, thorough and constructive feedback in their course work </a:t>
            </a:r>
            <a:endParaRPr lang="en-AU" b="1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AU" b="1" dirty="0" smtClean="0"/>
              <a:t>Knowledgeable -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flexible, competent, eclectic, credible, current, practical, reflective, and qualified </a:t>
            </a:r>
            <a:endParaRPr lang="en-AU" b="1" dirty="0" smtClean="0"/>
          </a:p>
          <a:p>
            <a:pPr marL="457200" indent="-457200">
              <a:buFont typeface="+mj-lt"/>
              <a:buAutoNum type="arabicPeriod"/>
            </a:pPr>
            <a:r>
              <a:rPr lang="en-AU" b="1" dirty="0" smtClean="0"/>
              <a:t>Approachable -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friendly, personable, helpful, accessible, happy and positive </a:t>
            </a:r>
            <a:endParaRPr lang="en-AU" b="1" dirty="0" smtClean="0"/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Communicative -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clear, understandable, thorough, constructive, and attentive </a:t>
            </a:r>
            <a:endParaRPr lang="en-AU" dirty="0" smtClean="0"/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Organised -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efficient, focused, and prepared </a:t>
            </a:r>
            <a:endParaRPr lang="en-AU" dirty="0" smtClean="0"/>
          </a:p>
          <a:p>
            <a:pPr marL="457200" indent="-457200">
              <a:buFont typeface="+mj-lt"/>
              <a:buAutoNum type="arabicPeriod"/>
            </a:pPr>
            <a:r>
              <a:rPr lang="en-AU" dirty="0" smtClean="0">
                <a:solidFill>
                  <a:srgbClr val="0070C0"/>
                </a:solidFill>
              </a:rPr>
              <a:t>Engaging - 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enthusiastic, interesting, passionate, motivating, creative, positive, charismatic, stimulating, interactive, energetic, and assertive </a:t>
            </a:r>
            <a:endParaRPr lang="en-AU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Professional -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dedicated, punctual, dependable, efficacious, hygienic, and confident </a:t>
            </a:r>
            <a:endParaRPr lang="en-AU" dirty="0" smtClean="0"/>
          </a:p>
          <a:p>
            <a:pPr marL="457200" indent="-457200">
              <a:buFont typeface="+mj-lt"/>
              <a:buAutoNum type="arabicPeriod"/>
            </a:pPr>
            <a:r>
              <a:rPr lang="en-AU" dirty="0" err="1" smtClean="0"/>
              <a:t>Humourous</a:t>
            </a:r>
            <a:r>
              <a:rPr lang="en-AU" dirty="0" smtClean="0"/>
              <a:t> 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“happy” and “positive” </a:t>
            </a:r>
            <a:endParaRPr lang="en-AU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EFCFD-8496-4465-8F6B-0596188862BA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AU" b="1" dirty="0" smtClean="0"/>
              <a:t>Respectful -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fair, understanding, flexible, caring, patient, helpful, compassionate, open-minded, sincere, diplomatic, concerned, reasonable, consistent, kind, empathetic, humble, trustworthy, and realistic. </a:t>
            </a:r>
            <a:endParaRPr lang="en-AU" b="1" dirty="0" smtClean="0"/>
          </a:p>
          <a:p>
            <a:pPr marL="457200" indent="-457200">
              <a:buFont typeface="+mj-lt"/>
              <a:buAutoNum type="arabicPeriod"/>
            </a:pPr>
            <a:r>
              <a:rPr lang="en-AU" b="1" dirty="0" smtClean="0">
                <a:solidFill>
                  <a:srgbClr val="0070C0"/>
                </a:solidFill>
              </a:rPr>
              <a:t>Responsive -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available, helpful, efficient, perceptive and accommodating --to provide students with timely, thorough and constructive feedback in their course work </a:t>
            </a:r>
            <a:endParaRPr lang="en-AU" b="1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AU" b="1" dirty="0" smtClean="0"/>
              <a:t>Knowledgeable -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flexible, competent, eclectic, credible, current, practical, reflective, and qualified </a:t>
            </a:r>
            <a:endParaRPr lang="en-AU" b="1" dirty="0" smtClean="0"/>
          </a:p>
          <a:p>
            <a:pPr marL="457200" indent="-457200">
              <a:buFont typeface="+mj-lt"/>
              <a:buAutoNum type="arabicPeriod"/>
            </a:pPr>
            <a:r>
              <a:rPr lang="en-AU" b="1" dirty="0" smtClean="0"/>
              <a:t>Approachable -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friendly, personable, helpful, accessible, happy and positive </a:t>
            </a:r>
            <a:endParaRPr lang="en-AU" b="1" dirty="0" smtClean="0"/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Communicative -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clear, understandable, thorough, constructive, and attentive </a:t>
            </a:r>
            <a:endParaRPr lang="en-AU" dirty="0" smtClean="0"/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Organised -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efficient, focused, and prepared </a:t>
            </a:r>
            <a:endParaRPr lang="en-AU" dirty="0" smtClean="0"/>
          </a:p>
          <a:p>
            <a:pPr marL="457200" indent="-457200">
              <a:buFont typeface="+mj-lt"/>
              <a:buAutoNum type="arabicPeriod"/>
            </a:pPr>
            <a:r>
              <a:rPr lang="en-AU" dirty="0" smtClean="0">
                <a:solidFill>
                  <a:srgbClr val="0070C0"/>
                </a:solidFill>
              </a:rPr>
              <a:t>Engaging - 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enthusiastic, interesting, passionate, motivating, creative, positive, charismatic, stimulating, interactive, energetic, and assertive </a:t>
            </a:r>
            <a:endParaRPr lang="en-AU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Professional -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dedicated, punctual, dependable, efficacious, hygienic, and confident </a:t>
            </a:r>
            <a:endParaRPr lang="en-AU" dirty="0" smtClean="0"/>
          </a:p>
          <a:p>
            <a:pPr marL="457200" indent="-457200">
              <a:buFont typeface="+mj-lt"/>
              <a:buAutoNum type="arabicPeriod"/>
            </a:pPr>
            <a:r>
              <a:rPr lang="en-AU" dirty="0" err="1" smtClean="0"/>
              <a:t>Humourous</a:t>
            </a:r>
            <a:r>
              <a:rPr lang="en-AU" dirty="0" smtClean="0"/>
              <a:t> 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“happy” and “positive” </a:t>
            </a:r>
            <a:endParaRPr lang="en-AU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EFCFD-8496-4465-8F6B-0596188862BA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Have an online communication plan.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clear about how your online communication supports your aim and approach to teaching in the course.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role does online communication play in your approach to teaching?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sorts of communication do the course activities require?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levels of communication (feedback, encouragement, interaction) do students require? 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levels of communication (feedback, encouragement, interaction) do students expect?  How can those expectations be met (or managed)?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explicit about expectations, and be vigilant about them.  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clear and explicit about what students can expect from you 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Establish protocols for student </a:t>
            </a:r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Wingdings"/>
              </a:rPr>
              <a:t></a:t>
            </a:r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teacher interaction via email, discussions and other channels.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Establish expectations for student </a:t>
            </a:r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Wingdings"/>
              </a:rPr>
              <a:t></a:t>
            </a:r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student interaction, where required.  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Create an environment that supports your plan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Make communication purposeful 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Structure the environment to support productive communication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Create a safe, welcoming social atmosphere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Model your expected communications and be consistent in your online communication (practice what you preach) 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Manage online communication: insist on standards of behaviour/protocols consistent with your communication plan </a:t>
            </a:r>
            <a:endParaRPr lang="en-A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EFCFD-8496-4465-8F6B-0596188862BA}" type="slidenum">
              <a:rPr lang="en-AU" smtClean="0"/>
              <a:pPr/>
              <a:t>9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Cultivate an online teaching presence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visibly present online.   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Establish your online presence early</a:t>
            </a:r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2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Provide a space to introduce yourself...and interact with students early in the course</a:t>
            </a:r>
          </a:p>
          <a:p>
            <a:pPr lvl="2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Intense activity in the first fortnight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Continue to maintain and cultivate your online presence 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2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Regular contributions-e.g. Weekly bulletins, feedback to students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etc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real, be yourself</a:t>
            </a:r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2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Humour?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Personal disclosure?</a:t>
            </a:r>
            <a:r>
              <a:rPr lang="en-A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Put your actions in context  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available for interaction.  Your online teaching presence is more than just ‘being there’ it is also about being available for interaction.  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responsive.  </a:t>
            </a:r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 </a:t>
            </a:r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one level this provides learners with timely feedback.  At another level, this simple reassures learners that they are not a) alone or  b) off track.  Responses take many forms: Answer questions. Provide feedback. Ask questions. Suggest possibilities, Acknowledge good ideas. Provide encouragement.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Manage interactions.  </a:t>
            </a:r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 </a:t>
            </a:r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one-to-many communications strategically in combination with one-to-few or one-to-one communications.  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the teacher.  Exhibit common ‘teacher’ roles.  OR clearly indicate which roles you will play and which roles students will be asked to play.  e.g.: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Manage the online environment, 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knowledgeable and authoritative about course content and processes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Arbitrate disputes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Represent the institution 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EFCFD-8496-4465-8F6B-0596188862BA}" type="slidenum">
              <a:rPr lang="en-AU" smtClean="0"/>
              <a:pPr/>
              <a:t>11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Actively develop your online communication skills as part of your online teaching.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 a variety of communications tools.  Aim for ‘fit for purpose’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Know your communication tools, how they work and when to use them.  Don’t ask students to use tools which you cannot use.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Introduce new tools to your repertoire on a small scale.  Give yourself time to develop your abilities with new tools.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using open channels (e.g. blogs, public wikis) avoid posting content which could be viewed as offensive.  When in doubt, use a closed channel, like email or closed discussion forums.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aware of genre, style and tone in your online communication.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 names and other social cues to personalise messages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Develop your ability to read/interpret the nuances of student messages based on the tone and voice students use.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Learn to manage online communication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 student-student interaction strategically: Encourage peer support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 FAQs to minimize individual </a:t>
            </a:r>
            <a:r>
              <a:rPr lang="en-A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QnA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Provide written study notes and support students’ use of them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 groups strategically to manage the quantity and quality of online discussion</a:t>
            </a:r>
          </a:p>
          <a:p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Seek feedback from students on your online communication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EFCFD-8496-4465-8F6B-0596188862BA}" type="slidenum">
              <a:rPr lang="en-AU" smtClean="0"/>
              <a:pPr/>
              <a:t>13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19A-7245-454F-A5A8-7C639DF90439}" type="datetimeFigureOut">
              <a:rPr lang="en-AU" smtClean="0"/>
              <a:pPr/>
              <a:t>8/02/2012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584B-1AE2-4440-87EF-BF9A6EDE68D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19A-7245-454F-A5A8-7C639DF90439}" type="datetimeFigureOut">
              <a:rPr lang="en-AU" smtClean="0"/>
              <a:pPr/>
              <a:t>8/02/2012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584B-1AE2-4440-87EF-BF9A6EDE68D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19A-7245-454F-A5A8-7C639DF90439}" type="datetimeFigureOut">
              <a:rPr lang="en-AU" smtClean="0"/>
              <a:pPr/>
              <a:t>8/02/2012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584B-1AE2-4440-87EF-BF9A6EDE68D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19A-7245-454F-A5A8-7C639DF90439}" type="datetimeFigureOut">
              <a:rPr lang="en-AU" smtClean="0"/>
              <a:pPr/>
              <a:t>8/02/2012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584B-1AE2-4440-87EF-BF9A6EDE68D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19A-7245-454F-A5A8-7C639DF90439}" type="datetimeFigureOut">
              <a:rPr lang="en-AU" smtClean="0"/>
              <a:pPr/>
              <a:t>8/02/2012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584B-1AE2-4440-87EF-BF9A6EDE68D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19A-7245-454F-A5A8-7C639DF90439}" type="datetimeFigureOut">
              <a:rPr lang="en-AU" smtClean="0"/>
              <a:pPr/>
              <a:t>8/02/2012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584B-1AE2-4440-87EF-BF9A6EDE68D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19A-7245-454F-A5A8-7C639DF90439}" type="datetimeFigureOut">
              <a:rPr lang="en-AU" smtClean="0"/>
              <a:pPr/>
              <a:t>8/02/2012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584B-1AE2-4440-87EF-BF9A6EDE68D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19A-7245-454F-A5A8-7C639DF90439}" type="datetimeFigureOut">
              <a:rPr lang="en-AU" smtClean="0"/>
              <a:pPr/>
              <a:t>8/02/2012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584B-1AE2-4440-87EF-BF9A6EDE68D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19A-7245-454F-A5A8-7C639DF90439}" type="datetimeFigureOut">
              <a:rPr lang="en-AU" smtClean="0"/>
              <a:pPr/>
              <a:t>8/02/2012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584B-1AE2-4440-87EF-BF9A6EDE68D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19A-7245-454F-A5A8-7C639DF90439}" type="datetimeFigureOut">
              <a:rPr lang="en-AU" smtClean="0"/>
              <a:pPr/>
              <a:t>8/02/2012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584B-1AE2-4440-87EF-BF9A6EDE68D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19A-7245-454F-A5A8-7C639DF90439}" type="datetimeFigureOut">
              <a:rPr lang="en-AU" smtClean="0"/>
              <a:pPr/>
              <a:t>8/02/2012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584B-1AE2-4440-87EF-BF9A6EDE68D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5A19A-7245-454F-A5A8-7C639DF90439}" type="datetimeFigureOut">
              <a:rPr lang="en-AU" smtClean="0"/>
              <a:pPr/>
              <a:t>8/02/2012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8584B-1AE2-4440-87EF-BF9A6EDE68D2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novateonline.info/index.php?view=article&amp;id=5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wex.edu/disted/conference/Resource_library/handouts/28251_10H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mun.ca/educ/faculty/mwatch/laura_treslan_SPETHE_Paper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1470025"/>
          </a:xfrm>
        </p:spPr>
        <p:txBody>
          <a:bodyPr>
            <a:normAutofit/>
          </a:bodyPr>
          <a:lstStyle/>
          <a:p>
            <a:r>
              <a:rPr lang="en-AU" b="1" dirty="0"/>
              <a:t>Principles for Online Communication: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924944"/>
            <a:ext cx="6400800" cy="1752600"/>
          </a:xfrm>
        </p:spPr>
        <p:txBody>
          <a:bodyPr/>
          <a:lstStyle/>
          <a:p>
            <a:r>
              <a:rPr lang="en-AU" b="1" dirty="0" smtClean="0"/>
              <a:t>Influencing learners’ experiences of you as the teacher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Sample communication plan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Cultivate an online teaching presence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8229600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1" indent="-342900" algn="ctr"/>
            <a:r>
              <a:rPr lang="en-AU" sz="3200" dirty="0" smtClean="0">
                <a:latin typeface="+mj-lt"/>
              </a:rPr>
              <a:t>Functional categories of teaching presence</a:t>
            </a:r>
            <a:endParaRPr lang="en-AU" sz="3200" dirty="0" smtClean="0">
              <a:latin typeface="+mj-lt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Actively develop your online communication </a:t>
            </a:r>
            <a:r>
              <a:rPr lang="en-AU" dirty="0" smtClean="0"/>
              <a:t>skills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4" y="1556792"/>
          <a:ext cx="8229600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Questions?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Key ideas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AU" sz="3400" dirty="0" smtClean="0"/>
              <a:t>Every structured learning experience includes the learner, teacher, content, environment, with the learner at the centre</a:t>
            </a:r>
          </a:p>
          <a:p>
            <a:pPr lvl="0"/>
            <a:r>
              <a:rPr lang="en-AU" sz="3400" dirty="0" smtClean="0"/>
              <a:t>Every learning experience includes the environment in which the learner interacts</a:t>
            </a:r>
          </a:p>
          <a:p>
            <a:pPr lvl="0"/>
            <a:r>
              <a:rPr lang="en-AU" sz="3400" dirty="0" smtClean="0"/>
              <a:t>Faculty are the directors of the learning experience</a:t>
            </a:r>
          </a:p>
          <a:p>
            <a:pPr lvl="0"/>
            <a:r>
              <a:rPr lang="en-AU" sz="3400" dirty="0" smtClean="0"/>
              <a:t>Every learner has a zone of proximal development that defines the space a learner is ready to develop</a:t>
            </a:r>
          </a:p>
          <a:p>
            <a:pPr lvl="0"/>
            <a:r>
              <a:rPr lang="en-AU" sz="3400" dirty="0" smtClean="0"/>
              <a:t>Different instruction is required for different learning outcomes</a:t>
            </a:r>
          </a:p>
          <a:p>
            <a:pPr lvl="0"/>
            <a:r>
              <a:rPr lang="en-AU" sz="3400" dirty="0" smtClean="0"/>
              <a:t>Everything else being equal, more time-on-task equals more learning</a:t>
            </a:r>
          </a:p>
          <a:p>
            <a:pPr lvl="0">
              <a:buNone/>
            </a:pPr>
            <a:endParaRPr lang="en-AU" sz="2000" dirty="0" smtClean="0"/>
          </a:p>
          <a:p>
            <a:pPr lvl="0">
              <a:buNone/>
            </a:pPr>
            <a:r>
              <a:rPr lang="en-AU" sz="2000" dirty="0" smtClean="0"/>
              <a:t>Boettcher, J. 2007. Ten Core Principles for Designing Effective Learning Environments: Insights from Brain Research and Pedagogical Theory. </a:t>
            </a:r>
            <a:r>
              <a:rPr lang="en-AU" sz="2000" i="1" dirty="0" smtClean="0"/>
              <a:t>Innovate 3 (3). </a:t>
            </a:r>
            <a:r>
              <a:rPr lang="en-AU" sz="2000" dirty="0" smtClean="0">
                <a:hlinkClick r:id="rId3"/>
              </a:rPr>
              <a:t>http://www.innovateonline.info/index.php?view=article&amp;id=54</a:t>
            </a:r>
            <a:r>
              <a:rPr lang="en-AU" sz="2000" dirty="0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What do students want most from faculty?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618856" cy="4525963"/>
          </a:xfrm>
        </p:spPr>
        <p:txBody>
          <a:bodyPr/>
          <a:lstStyle/>
          <a:p>
            <a:r>
              <a:rPr lang="en-AU" dirty="0" smtClean="0"/>
              <a:t>Which traits do students value in face-to-face teaching?  </a:t>
            </a:r>
          </a:p>
          <a:p>
            <a:endParaRPr lang="en-AU" dirty="0" smtClean="0"/>
          </a:p>
          <a:p>
            <a:endParaRPr lang="en-AU" dirty="0" smtClean="0"/>
          </a:p>
          <a:p>
            <a:r>
              <a:rPr lang="en-AU" dirty="0" smtClean="0"/>
              <a:t>...in online teaching?</a:t>
            </a: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628800"/>
            <a:ext cx="2664296" cy="2220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4005064"/>
            <a:ext cx="2978513" cy="2113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According to students, which of these is most important?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831"/>
            <a:ext cx="4038600" cy="2664297"/>
          </a:xfrm>
        </p:spPr>
        <p:txBody>
          <a:bodyPr/>
          <a:lstStyle/>
          <a:p>
            <a:pPr marL="514350" indent="-514350"/>
            <a:r>
              <a:rPr lang="en-AU" dirty="0" smtClean="0"/>
              <a:t>Professional</a:t>
            </a:r>
          </a:p>
          <a:p>
            <a:pPr marL="514350" indent="-514350"/>
            <a:r>
              <a:rPr lang="en-AU" dirty="0" smtClean="0"/>
              <a:t>Responsive</a:t>
            </a:r>
          </a:p>
          <a:p>
            <a:pPr marL="514350" indent="-514350"/>
            <a:r>
              <a:rPr lang="en-AU" dirty="0" err="1" smtClean="0"/>
              <a:t>Humourous</a:t>
            </a:r>
            <a:endParaRPr lang="en-AU" dirty="0" smtClean="0"/>
          </a:p>
          <a:p>
            <a:pPr marL="514350" indent="-514350"/>
            <a:r>
              <a:rPr lang="en-AU" dirty="0" smtClean="0"/>
              <a:t>Engaging</a:t>
            </a:r>
          </a:p>
          <a:p>
            <a:pPr marL="514350" indent="-514350"/>
            <a:r>
              <a:rPr lang="en-AU" dirty="0" smtClean="0"/>
              <a:t>Approachable</a:t>
            </a:r>
          </a:p>
          <a:p>
            <a:endParaRPr lang="en-AU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16832"/>
            <a:ext cx="4038600" cy="4209331"/>
          </a:xfrm>
        </p:spPr>
        <p:txBody>
          <a:bodyPr/>
          <a:lstStyle/>
          <a:p>
            <a:pPr marL="514350" indent="-514350"/>
            <a:r>
              <a:rPr lang="en-AU" dirty="0" smtClean="0"/>
              <a:t>Respectful</a:t>
            </a:r>
          </a:p>
          <a:p>
            <a:pPr marL="514350" indent="-514350"/>
            <a:r>
              <a:rPr lang="en-AU" dirty="0" smtClean="0"/>
              <a:t>Communicative</a:t>
            </a:r>
          </a:p>
          <a:p>
            <a:pPr marL="514350" indent="-514350"/>
            <a:r>
              <a:rPr lang="en-AU" dirty="0" smtClean="0"/>
              <a:t>Knowledgeable</a:t>
            </a:r>
          </a:p>
          <a:p>
            <a:pPr marL="514350" indent="-514350"/>
            <a:r>
              <a:rPr lang="en-AU" dirty="0" smtClean="0"/>
              <a:t>Organised</a:t>
            </a:r>
          </a:p>
          <a:p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4653136"/>
            <a:ext cx="792088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 smtClean="0"/>
              <a:t>Identify the top four for 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AU" sz="2800" dirty="0" smtClean="0"/>
              <a:t>Face to face teaching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AU" sz="2800" dirty="0" smtClean="0"/>
              <a:t>online teaching</a:t>
            </a:r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95536" y="404664"/>
            <a:ext cx="4040188" cy="639762"/>
          </a:xfrm>
        </p:spPr>
        <p:txBody>
          <a:bodyPr>
            <a:normAutofit/>
          </a:bodyPr>
          <a:lstStyle/>
          <a:p>
            <a:r>
              <a:rPr lang="en-AU" dirty="0" smtClean="0"/>
              <a:t>Face to face			</a:t>
            </a:r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39552" y="1052737"/>
            <a:ext cx="4040188" cy="432048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AU" b="1" dirty="0" smtClean="0"/>
              <a:t>Respectful</a:t>
            </a:r>
          </a:p>
          <a:p>
            <a:pPr marL="457200" indent="-457200">
              <a:buFont typeface="+mj-lt"/>
              <a:buAutoNum type="arabicPeriod"/>
            </a:pPr>
            <a:r>
              <a:rPr lang="en-AU" b="1" dirty="0" smtClean="0"/>
              <a:t>Knowledgeable</a:t>
            </a:r>
          </a:p>
          <a:p>
            <a:pPr marL="457200" indent="-457200">
              <a:buFont typeface="+mj-lt"/>
              <a:buAutoNum type="arabicPeriod"/>
            </a:pPr>
            <a:r>
              <a:rPr lang="en-AU" b="1" dirty="0" smtClean="0"/>
              <a:t>Approachable</a:t>
            </a:r>
          </a:p>
          <a:p>
            <a:pPr marL="457200" indent="-457200">
              <a:buFont typeface="+mj-lt"/>
              <a:buAutoNum type="arabicPeriod"/>
            </a:pPr>
            <a:r>
              <a:rPr lang="en-AU" b="1" dirty="0" smtClean="0"/>
              <a:t>Engaging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Communicative 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Organised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Responsive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Professional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err="1" smtClean="0"/>
              <a:t>Humourous</a:t>
            </a:r>
            <a:endParaRPr lang="en-AU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572000" y="476672"/>
            <a:ext cx="4041775" cy="639762"/>
          </a:xfrm>
        </p:spPr>
        <p:txBody>
          <a:bodyPr/>
          <a:lstStyle/>
          <a:p>
            <a:r>
              <a:rPr lang="en-AU" dirty="0" smtClean="0"/>
              <a:t>Online</a:t>
            </a:r>
            <a:endParaRPr lang="en-A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4008" y="1124744"/>
            <a:ext cx="4041775" cy="507342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AU" b="1" dirty="0" smtClean="0"/>
              <a:t>Respectful</a:t>
            </a:r>
          </a:p>
          <a:p>
            <a:pPr marL="457200" indent="-457200">
              <a:buFont typeface="+mj-lt"/>
              <a:buAutoNum type="arabicPeriod"/>
            </a:pPr>
            <a:r>
              <a:rPr lang="en-AU" b="1" dirty="0" smtClean="0">
                <a:solidFill>
                  <a:srgbClr val="0070C0"/>
                </a:solidFill>
              </a:rPr>
              <a:t>Responsive</a:t>
            </a:r>
          </a:p>
          <a:p>
            <a:pPr marL="457200" indent="-457200">
              <a:buFont typeface="+mj-lt"/>
              <a:buAutoNum type="arabicPeriod"/>
            </a:pPr>
            <a:r>
              <a:rPr lang="en-AU" b="1" dirty="0" smtClean="0"/>
              <a:t>Knowledgeable</a:t>
            </a:r>
          </a:p>
          <a:p>
            <a:pPr marL="457200" indent="-457200">
              <a:buFont typeface="+mj-lt"/>
              <a:buAutoNum type="arabicPeriod"/>
            </a:pPr>
            <a:r>
              <a:rPr lang="en-AU" b="1" dirty="0" smtClean="0"/>
              <a:t>Approachable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Communicative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Organised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>
                <a:solidFill>
                  <a:srgbClr val="0070C0"/>
                </a:solidFill>
              </a:rPr>
              <a:t>Engaging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Professional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err="1" smtClean="0"/>
              <a:t>Humourous</a:t>
            </a:r>
            <a:endParaRPr lang="en-AU" dirty="0"/>
          </a:p>
        </p:txBody>
      </p:sp>
      <p:sp>
        <p:nvSpPr>
          <p:cNvPr id="10" name="TextBox 9"/>
          <p:cNvSpPr txBox="1"/>
          <p:nvPr/>
        </p:nvSpPr>
        <p:spPr>
          <a:xfrm>
            <a:off x="683569" y="5733256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/>
              <a:t>Source: Delaney, J.G., Johnson, A.N., Johnson, T.D. and </a:t>
            </a:r>
            <a:r>
              <a:rPr lang="en-AU" sz="1400" dirty="0" err="1" smtClean="0"/>
              <a:t>Treslsan</a:t>
            </a:r>
            <a:r>
              <a:rPr lang="en-AU" sz="1400" dirty="0" smtClean="0"/>
              <a:t> D.L. (2010)  </a:t>
            </a:r>
            <a:r>
              <a:rPr lang="en-AU" sz="1400" i="1" dirty="0" smtClean="0"/>
              <a:t>Students’ perceptions of effective teaching in higher education</a:t>
            </a:r>
            <a:r>
              <a:rPr lang="en-AU" sz="1400" dirty="0" smtClean="0"/>
              <a:t>. St. John’s, NL: Distance Education and Learning Technologies</a:t>
            </a:r>
            <a:endParaRPr lang="en-AU" sz="1400" dirty="0" smtClean="0">
              <a:hlinkClick r:id="rId3"/>
            </a:endParaRPr>
          </a:p>
          <a:p>
            <a:r>
              <a:rPr lang="en-AU" sz="1400" dirty="0" smtClean="0">
                <a:hlinkClick r:id="rId3"/>
              </a:rPr>
              <a:t>http://www.uwex.edu/disted/conference/Resource_library/handouts/28251_10H.pdf</a:t>
            </a:r>
            <a:r>
              <a:rPr lang="en-AU" sz="1400" dirty="0" smtClean="0"/>
              <a:t> </a:t>
            </a:r>
          </a:p>
          <a:p>
            <a:r>
              <a:rPr lang="en-AU" sz="1400" dirty="0" smtClean="0">
                <a:hlinkClick r:id="rId4"/>
              </a:rPr>
              <a:t>http://www.mun.ca/educ/faculty/mwatch/laura_treslan_SPETHE_Paper.pdf</a:t>
            </a:r>
            <a:r>
              <a:rPr lang="en-AU" sz="1400" dirty="0" smtClean="0"/>
              <a:t> </a:t>
            </a:r>
            <a:endParaRPr lang="en-A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Considerations</a:t>
            </a:r>
            <a:endParaRPr lang="en-AU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AU" dirty="0"/>
              <a:t>Teacher-student communication plays a critical role in student satisfaction and learning. </a:t>
            </a:r>
            <a:endParaRPr lang="en-AU" dirty="0" smtClean="0"/>
          </a:p>
          <a:p>
            <a:pPr lvl="1"/>
            <a:r>
              <a:rPr lang="en-AU" dirty="0" smtClean="0"/>
              <a:t>For </a:t>
            </a:r>
            <a:r>
              <a:rPr lang="en-AU" b="1" dirty="0">
                <a:solidFill>
                  <a:schemeClr val="accent5">
                    <a:lumMod val="50000"/>
                  </a:schemeClr>
                </a:solidFill>
              </a:rPr>
              <a:t>internal students</a:t>
            </a:r>
            <a:r>
              <a:rPr lang="en-AU" dirty="0"/>
              <a:t>, your online communication supplements and extends what you say in sessions.  </a:t>
            </a:r>
            <a:endParaRPr lang="en-AU" dirty="0" smtClean="0"/>
          </a:p>
          <a:p>
            <a:pPr lvl="1"/>
            <a:r>
              <a:rPr lang="en-AU" dirty="0" smtClean="0"/>
              <a:t>For </a:t>
            </a:r>
            <a:r>
              <a:rPr lang="en-AU" b="1" dirty="0">
                <a:solidFill>
                  <a:srgbClr val="00B0F0"/>
                </a:solidFill>
              </a:rPr>
              <a:t>external students</a:t>
            </a:r>
            <a:r>
              <a:rPr lang="en-AU" dirty="0"/>
              <a:t>, your online communication is the primary way students experience you as a teacher.   </a:t>
            </a:r>
            <a:endParaRPr lang="en-AU" dirty="0" smtClean="0"/>
          </a:p>
          <a:p>
            <a:pPr lvl="1"/>
            <a:r>
              <a:rPr lang="en-AU" dirty="0" smtClean="0"/>
              <a:t>For </a:t>
            </a:r>
            <a:r>
              <a:rPr lang="en-AU" b="1" dirty="0">
                <a:solidFill>
                  <a:schemeClr val="accent6">
                    <a:lumMod val="75000"/>
                  </a:schemeClr>
                </a:solidFill>
              </a:rPr>
              <a:t>both groups</a:t>
            </a:r>
            <a:r>
              <a:rPr lang="en-AU" dirty="0"/>
              <a:t>, your online messages may be the most highly contextualised, personal interaction they have with you.</a:t>
            </a:r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Considerations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AU" dirty="0" smtClean="0"/>
              <a:t>Online communication takes many forms.  </a:t>
            </a:r>
          </a:p>
          <a:p>
            <a:pPr lvl="1"/>
            <a:r>
              <a:rPr lang="en-AU" dirty="0" smtClean="0"/>
              <a:t>It is often </a:t>
            </a:r>
            <a:r>
              <a:rPr lang="en-AU" b="1" dirty="0" smtClean="0">
                <a:solidFill>
                  <a:schemeClr val="accent5">
                    <a:lumMod val="50000"/>
                  </a:schemeClr>
                </a:solidFill>
              </a:rPr>
              <a:t>text-based</a:t>
            </a:r>
            <a:r>
              <a:rPr lang="en-AU" dirty="0" smtClean="0"/>
              <a:t>, involving several different genres of writing.  </a:t>
            </a:r>
          </a:p>
          <a:p>
            <a:pPr lvl="1"/>
            <a:r>
              <a:rPr lang="en-AU" dirty="0" smtClean="0"/>
              <a:t>More and more often, it is </a:t>
            </a:r>
            <a:r>
              <a:rPr lang="en-AU" b="1" dirty="0" smtClean="0">
                <a:solidFill>
                  <a:schemeClr val="accent6">
                    <a:lumMod val="50000"/>
                  </a:schemeClr>
                </a:solidFill>
              </a:rPr>
              <a:t>multimedia</a:t>
            </a:r>
            <a:r>
              <a:rPr lang="en-AU" dirty="0" smtClean="0"/>
              <a:t>, with text, visuals and audio used in combination. </a:t>
            </a:r>
          </a:p>
          <a:p>
            <a:pPr lvl="1"/>
            <a:r>
              <a:rPr lang="en-AU" dirty="0" smtClean="0"/>
              <a:t> Up to now, </a:t>
            </a:r>
            <a:r>
              <a:rPr lang="en-AU" b="1" dirty="0" smtClean="0">
                <a:solidFill>
                  <a:schemeClr val="accent4">
                    <a:lumMod val="75000"/>
                  </a:schemeClr>
                </a:solidFill>
              </a:rPr>
              <a:t>asynchronous</a:t>
            </a:r>
            <a:r>
              <a:rPr lang="en-AU" dirty="0" smtClean="0"/>
              <a:t>, with delays between messages, but  increasingly, </a:t>
            </a:r>
            <a:r>
              <a:rPr lang="en-AU" b="1" dirty="0" smtClean="0">
                <a:solidFill>
                  <a:schemeClr val="accent3">
                    <a:lumMod val="50000"/>
                  </a:schemeClr>
                </a:solidFill>
              </a:rPr>
              <a:t>synchronous</a:t>
            </a:r>
            <a:r>
              <a:rPr lang="en-AU" dirty="0" smtClean="0"/>
              <a:t> (real time) communication is part of online teaching</a:t>
            </a:r>
            <a:r>
              <a:rPr lang="en-AU" dirty="0" smtClean="0"/>
              <a:t>.</a:t>
            </a:r>
            <a:endParaRPr lang="en-AU" dirty="0" smtClean="0"/>
          </a:p>
          <a:p>
            <a:pPr lvl="1">
              <a:buNone/>
            </a:pPr>
            <a:r>
              <a:rPr lang="en-AU" dirty="0" smtClean="0"/>
              <a:t>Study notes, </a:t>
            </a:r>
            <a:r>
              <a:rPr lang="en-AU" dirty="0" err="1" smtClean="0"/>
              <a:t>powerpoint</a:t>
            </a:r>
            <a:r>
              <a:rPr lang="en-AU" dirty="0" smtClean="0"/>
              <a:t> slides, email messages, recorded materials, course design and structure are all forms of online communication between you and students</a:t>
            </a:r>
            <a:br>
              <a:rPr lang="en-AU" dirty="0" smtClean="0"/>
            </a:br>
            <a:endParaRPr lang="en-AU" dirty="0" smtClean="0"/>
          </a:p>
          <a:p>
            <a:pPr lvl="0"/>
            <a:r>
              <a:rPr lang="en-AU" dirty="0" smtClean="0"/>
              <a:t>Communicating online is a </a:t>
            </a:r>
            <a:r>
              <a:rPr lang="en-AU" b="1" dirty="0" smtClean="0">
                <a:solidFill>
                  <a:srgbClr val="00B0F0"/>
                </a:solidFill>
              </a:rPr>
              <a:t>learned skill</a:t>
            </a:r>
            <a:r>
              <a:rPr lang="en-AU" dirty="0" smtClean="0"/>
              <a:t>.  </a:t>
            </a:r>
          </a:p>
          <a:p>
            <a:pPr lvl="1"/>
            <a:r>
              <a:rPr lang="en-AU" dirty="0" smtClean="0"/>
              <a:t>People are not ‘born’ online communicators.  </a:t>
            </a:r>
          </a:p>
          <a:p>
            <a:pPr lvl="1"/>
            <a:r>
              <a:rPr lang="en-AU" dirty="0" smtClean="0"/>
              <a:t>Effective online communication takes practice and effort to achieve, but it gets easier with experience.</a:t>
            </a:r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Recommendations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Have an online communication plan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68760"/>
          <a:ext cx="822960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1986</Words>
  <Application>Microsoft Office PowerPoint</Application>
  <PresentationFormat>On-screen Show (4:3)</PresentationFormat>
  <Paragraphs>212</Paragraphs>
  <Slides>14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Principles for Online Communication: </vt:lpstr>
      <vt:lpstr>Key ideas</vt:lpstr>
      <vt:lpstr>What do students want most from faculty?</vt:lpstr>
      <vt:lpstr>According to students, which of these is most important?</vt:lpstr>
      <vt:lpstr>Slide 5</vt:lpstr>
      <vt:lpstr>Considerations</vt:lpstr>
      <vt:lpstr>Considerations</vt:lpstr>
      <vt:lpstr>Recommendations</vt:lpstr>
      <vt:lpstr>Have an online communication plan</vt:lpstr>
      <vt:lpstr>Sample communication plan</vt:lpstr>
      <vt:lpstr>Cultivate an online teaching presence</vt:lpstr>
      <vt:lpstr>Functional categories of teaching presence</vt:lpstr>
      <vt:lpstr>Actively develop your online communication skills</vt:lpstr>
      <vt:lpstr>Slide 14</vt:lpstr>
    </vt:vector>
  </TitlesOfParts>
  <Company>University of South Australia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for Online Communication: </dc:title>
  <dc:creator>UniSA</dc:creator>
  <cp:lastModifiedBy>UniSA</cp:lastModifiedBy>
  <cp:revision>39</cp:revision>
  <dcterms:created xsi:type="dcterms:W3CDTF">2012-02-05T23:49:00Z</dcterms:created>
  <dcterms:modified xsi:type="dcterms:W3CDTF">2012-02-08T02:56:16Z</dcterms:modified>
</cp:coreProperties>
</file>