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</p:sldMasterIdLst>
  <p:notesMasterIdLst>
    <p:notesMasterId r:id="rId27"/>
  </p:notesMasterIdLst>
  <p:handoutMasterIdLst>
    <p:handoutMasterId r:id="rId28"/>
  </p:handoutMasterIdLst>
  <p:sldIdLst>
    <p:sldId id="256" r:id="rId4"/>
    <p:sldId id="257" r:id="rId5"/>
    <p:sldId id="261" r:id="rId6"/>
    <p:sldId id="260" r:id="rId7"/>
    <p:sldId id="263" r:id="rId8"/>
    <p:sldId id="265" r:id="rId9"/>
    <p:sldId id="266" r:id="rId10"/>
    <p:sldId id="267" r:id="rId11"/>
    <p:sldId id="289" r:id="rId12"/>
    <p:sldId id="269" r:id="rId13"/>
    <p:sldId id="271" r:id="rId14"/>
    <p:sldId id="272" r:id="rId15"/>
    <p:sldId id="273" r:id="rId16"/>
    <p:sldId id="275" r:id="rId17"/>
    <p:sldId id="277" r:id="rId18"/>
    <p:sldId id="278" r:id="rId19"/>
    <p:sldId id="280" r:id="rId20"/>
    <p:sldId id="281" r:id="rId21"/>
    <p:sldId id="283" r:id="rId22"/>
    <p:sldId id="291" r:id="rId23"/>
    <p:sldId id="284" r:id="rId24"/>
    <p:sldId id="285" r:id="rId25"/>
    <p:sldId id="290" r:id="rId26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5BB"/>
    <a:srgbClr val="0033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60" d="100"/>
          <a:sy n="60" d="100"/>
        </p:scale>
        <p:origin x="-16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609215440910089"/>
          <c:y val="0.1617934106920845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Density</c:v>
          </c:tx>
          <c:invertIfNegative val="0"/>
          <c:cat>
            <c:strRef>
              <c:f>Density!$B$94:$B$96</c:f>
              <c:strCache>
                <c:ptCount val="3"/>
                <c:pt idx="0">
                  <c:v>EOP</c:v>
                </c:pt>
                <c:pt idx="1">
                  <c:v>Drive</c:v>
                </c:pt>
                <c:pt idx="2">
                  <c:v>DriveAdo</c:v>
                </c:pt>
              </c:strCache>
            </c:strRef>
          </c:cat>
          <c:val>
            <c:numRef>
              <c:f>Density!$C$94:$C$96</c:f>
              <c:numCache>
                <c:formatCode>General</c:formatCode>
                <c:ptCount val="3"/>
                <c:pt idx="0">
                  <c:v>0.18390000000000001</c:v>
                </c:pt>
                <c:pt idx="1">
                  <c:v>0.25750000000000001</c:v>
                </c:pt>
                <c:pt idx="2">
                  <c:v>0.42180000000000001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98880"/>
        <c:axId val="43100416"/>
      </c:barChart>
      <c:catAx>
        <c:axId val="43098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3100416"/>
        <c:crosses val="autoZero"/>
        <c:auto val="1"/>
        <c:lblAlgn val="ctr"/>
        <c:lblOffset val="100"/>
        <c:noMultiLvlLbl val="0"/>
      </c:catAx>
      <c:valAx>
        <c:axId val="43100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3098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85557931086429E-2"/>
          <c:y val="4.3033022035036318E-2"/>
          <c:w val="0.85824708997468047"/>
          <c:h val="0.85986754562656409"/>
        </c:manualLayout>
      </c:layout>
      <c:lineChart>
        <c:grouping val="standard"/>
        <c:varyColors val="0"/>
        <c:ser>
          <c:idx val="0"/>
          <c:order val="0"/>
          <c:tx>
            <c:v>EOP</c:v>
          </c:tx>
          <c:cat>
            <c:strRef>
              <c:f>new_clustering_coefficient!$B$179:$B$208</c:f>
              <c:strCache>
                <c:ptCount val="30"/>
                <c:pt idx="0">
                  <c:v>FP1</c:v>
                </c:pt>
                <c:pt idx="1">
                  <c:v>FP2</c:v>
                </c:pt>
                <c:pt idx="2">
                  <c:v>F7</c:v>
                </c:pt>
                <c:pt idx="3">
                  <c:v>F3</c:v>
                </c:pt>
                <c:pt idx="4">
                  <c:v>Fz</c:v>
                </c:pt>
                <c:pt idx="5">
                  <c:v>F4</c:v>
                </c:pt>
                <c:pt idx="6">
                  <c:v>F8</c:v>
                </c:pt>
                <c:pt idx="7">
                  <c:v>FT7</c:v>
                </c:pt>
                <c:pt idx="8">
                  <c:v>FC3</c:v>
                </c:pt>
                <c:pt idx="9">
                  <c:v>FCz</c:v>
                </c:pt>
                <c:pt idx="10">
                  <c:v>FC4</c:v>
                </c:pt>
                <c:pt idx="11">
                  <c:v>FT8</c:v>
                </c:pt>
                <c:pt idx="12">
                  <c:v>T3</c:v>
                </c:pt>
                <c:pt idx="13">
                  <c:v>C3</c:v>
                </c:pt>
                <c:pt idx="14">
                  <c:v>Cz</c:v>
                </c:pt>
                <c:pt idx="15">
                  <c:v>C4</c:v>
                </c:pt>
                <c:pt idx="16">
                  <c:v>T4</c:v>
                </c:pt>
                <c:pt idx="17">
                  <c:v>TP7</c:v>
                </c:pt>
                <c:pt idx="18">
                  <c:v>CP3</c:v>
                </c:pt>
                <c:pt idx="19">
                  <c:v>CPz</c:v>
                </c:pt>
                <c:pt idx="20">
                  <c:v>CP4</c:v>
                </c:pt>
                <c:pt idx="21">
                  <c:v>TP8</c:v>
                </c:pt>
                <c:pt idx="22">
                  <c:v>T5</c:v>
                </c:pt>
                <c:pt idx="23">
                  <c:v>P3</c:v>
                </c:pt>
                <c:pt idx="24">
                  <c:v>Pz</c:v>
                </c:pt>
                <c:pt idx="25">
                  <c:v>P4</c:v>
                </c:pt>
                <c:pt idx="26">
                  <c:v>T6</c:v>
                </c:pt>
                <c:pt idx="27">
                  <c:v>O1</c:v>
                </c:pt>
                <c:pt idx="28">
                  <c:v>Oz</c:v>
                </c:pt>
                <c:pt idx="29">
                  <c:v>O2</c:v>
                </c:pt>
              </c:strCache>
            </c:strRef>
          </c:cat>
          <c:val>
            <c:numRef>
              <c:f>new_clustering_coefficient!$C$179:$C$208</c:f>
              <c:numCache>
                <c:formatCode>General</c:formatCode>
                <c:ptCount val="30"/>
                <c:pt idx="0">
                  <c:v>0.1111</c:v>
                </c:pt>
                <c:pt idx="1">
                  <c:v>0.1</c:v>
                </c:pt>
                <c:pt idx="2">
                  <c:v>0.23860000000000001</c:v>
                </c:pt>
                <c:pt idx="3">
                  <c:v>0.38100000000000001</c:v>
                </c:pt>
                <c:pt idx="4">
                  <c:v>0.35580000000000001</c:v>
                </c:pt>
                <c:pt idx="5">
                  <c:v>0.1444</c:v>
                </c:pt>
                <c:pt idx="6">
                  <c:v>0.30680000000000002</c:v>
                </c:pt>
                <c:pt idx="7">
                  <c:v>0.16669999999999999</c:v>
                </c:pt>
                <c:pt idx="8">
                  <c:v>0.26290000000000002</c:v>
                </c:pt>
                <c:pt idx="9">
                  <c:v>0.26879999999999998</c:v>
                </c:pt>
                <c:pt idx="10">
                  <c:v>0.2</c:v>
                </c:pt>
                <c:pt idx="11">
                  <c:v>0.28570000000000001</c:v>
                </c:pt>
                <c:pt idx="12">
                  <c:v>0.2</c:v>
                </c:pt>
                <c:pt idx="13">
                  <c:v>0.2</c:v>
                </c:pt>
                <c:pt idx="14">
                  <c:v>0.27779999999999999</c:v>
                </c:pt>
                <c:pt idx="15">
                  <c:v>0.25330000000000003</c:v>
                </c:pt>
                <c:pt idx="16">
                  <c:v>0.17050000000000001</c:v>
                </c:pt>
                <c:pt idx="17">
                  <c:v>0.3</c:v>
                </c:pt>
                <c:pt idx="18">
                  <c:v>0.2727</c:v>
                </c:pt>
                <c:pt idx="19">
                  <c:v>0.37409999999999999</c:v>
                </c:pt>
                <c:pt idx="20">
                  <c:v>0.30769999999999997</c:v>
                </c:pt>
                <c:pt idx="21">
                  <c:v>0.2031</c:v>
                </c:pt>
                <c:pt idx="22">
                  <c:v>0.17860000000000001</c:v>
                </c:pt>
                <c:pt idx="23">
                  <c:v>0.222</c:v>
                </c:pt>
                <c:pt idx="24">
                  <c:v>0.375</c:v>
                </c:pt>
                <c:pt idx="25">
                  <c:v>0.24440000000000001</c:v>
                </c:pt>
                <c:pt idx="26">
                  <c:v>0.2</c:v>
                </c:pt>
                <c:pt idx="27">
                  <c:v>0.25</c:v>
                </c:pt>
                <c:pt idx="28">
                  <c:v>0.31469999999999998</c:v>
                </c:pt>
                <c:pt idx="29">
                  <c:v>0.16070000000000001</c:v>
                </c:pt>
              </c:numCache>
            </c:numRef>
          </c:val>
          <c:smooth val="0"/>
        </c:ser>
        <c:ser>
          <c:idx val="1"/>
          <c:order val="1"/>
          <c:tx>
            <c:v>Drive</c:v>
          </c:tx>
          <c:cat>
            <c:strRef>
              <c:f>new_clustering_coefficient!$B$179:$B$208</c:f>
              <c:strCache>
                <c:ptCount val="30"/>
                <c:pt idx="0">
                  <c:v>FP1</c:v>
                </c:pt>
                <c:pt idx="1">
                  <c:v>FP2</c:v>
                </c:pt>
                <c:pt idx="2">
                  <c:v>F7</c:v>
                </c:pt>
                <c:pt idx="3">
                  <c:v>F3</c:v>
                </c:pt>
                <c:pt idx="4">
                  <c:v>Fz</c:v>
                </c:pt>
                <c:pt idx="5">
                  <c:v>F4</c:v>
                </c:pt>
                <c:pt idx="6">
                  <c:v>F8</c:v>
                </c:pt>
                <c:pt idx="7">
                  <c:v>FT7</c:v>
                </c:pt>
                <c:pt idx="8">
                  <c:v>FC3</c:v>
                </c:pt>
                <c:pt idx="9">
                  <c:v>FCz</c:v>
                </c:pt>
                <c:pt idx="10">
                  <c:v>FC4</c:v>
                </c:pt>
                <c:pt idx="11">
                  <c:v>FT8</c:v>
                </c:pt>
                <c:pt idx="12">
                  <c:v>T3</c:v>
                </c:pt>
                <c:pt idx="13">
                  <c:v>C3</c:v>
                </c:pt>
                <c:pt idx="14">
                  <c:v>Cz</c:v>
                </c:pt>
                <c:pt idx="15">
                  <c:v>C4</c:v>
                </c:pt>
                <c:pt idx="16">
                  <c:v>T4</c:v>
                </c:pt>
                <c:pt idx="17">
                  <c:v>TP7</c:v>
                </c:pt>
                <c:pt idx="18">
                  <c:v>CP3</c:v>
                </c:pt>
                <c:pt idx="19">
                  <c:v>CPz</c:v>
                </c:pt>
                <c:pt idx="20">
                  <c:v>CP4</c:v>
                </c:pt>
                <c:pt idx="21">
                  <c:v>TP8</c:v>
                </c:pt>
                <c:pt idx="22">
                  <c:v>T5</c:v>
                </c:pt>
                <c:pt idx="23">
                  <c:v>P3</c:v>
                </c:pt>
                <c:pt idx="24">
                  <c:v>Pz</c:v>
                </c:pt>
                <c:pt idx="25">
                  <c:v>P4</c:v>
                </c:pt>
                <c:pt idx="26">
                  <c:v>T6</c:v>
                </c:pt>
                <c:pt idx="27">
                  <c:v>O1</c:v>
                </c:pt>
                <c:pt idx="28">
                  <c:v>Oz</c:v>
                </c:pt>
                <c:pt idx="29">
                  <c:v>O2</c:v>
                </c:pt>
              </c:strCache>
            </c:strRef>
          </c:cat>
          <c:val>
            <c:numRef>
              <c:f>new_clustering_coefficient!$D$179:$D$208</c:f>
              <c:numCache>
                <c:formatCode>General</c:formatCode>
                <c:ptCount val="30"/>
                <c:pt idx="0">
                  <c:v>0.29609999999999997</c:v>
                </c:pt>
                <c:pt idx="1">
                  <c:v>0.4113</c:v>
                </c:pt>
                <c:pt idx="2">
                  <c:v>0.33850000000000002</c:v>
                </c:pt>
                <c:pt idx="3">
                  <c:v>0.4138</c:v>
                </c:pt>
                <c:pt idx="4">
                  <c:v>0.39</c:v>
                </c:pt>
                <c:pt idx="5">
                  <c:v>0.38729999999999998</c:v>
                </c:pt>
                <c:pt idx="6">
                  <c:v>0.27779999999999999</c:v>
                </c:pt>
                <c:pt idx="7">
                  <c:v>0.16669999999999999</c:v>
                </c:pt>
                <c:pt idx="8">
                  <c:v>0.32040000000000002</c:v>
                </c:pt>
                <c:pt idx="9">
                  <c:v>0.40560000000000002</c:v>
                </c:pt>
                <c:pt idx="10">
                  <c:v>0.37019999999999997</c:v>
                </c:pt>
                <c:pt idx="11">
                  <c:v>0.21429999999999999</c:v>
                </c:pt>
                <c:pt idx="12">
                  <c:v>0.1905</c:v>
                </c:pt>
                <c:pt idx="13">
                  <c:v>0.5</c:v>
                </c:pt>
                <c:pt idx="14">
                  <c:v>0.45300000000000001</c:v>
                </c:pt>
                <c:pt idx="15">
                  <c:v>0.29949999999999999</c:v>
                </c:pt>
                <c:pt idx="16">
                  <c:v>0.26669999999999999</c:v>
                </c:pt>
                <c:pt idx="17">
                  <c:v>0.37140000000000001</c:v>
                </c:pt>
                <c:pt idx="18">
                  <c:v>0.37759999999999999</c:v>
                </c:pt>
                <c:pt idx="19">
                  <c:v>0.46079999999999999</c:v>
                </c:pt>
                <c:pt idx="20">
                  <c:v>0.30470000000000003</c:v>
                </c:pt>
                <c:pt idx="21">
                  <c:v>0.30680000000000002</c:v>
                </c:pt>
                <c:pt idx="22">
                  <c:v>0.2429</c:v>
                </c:pt>
                <c:pt idx="23">
                  <c:v>0.34849999999999998</c:v>
                </c:pt>
                <c:pt idx="24">
                  <c:v>0.39779999999999999</c:v>
                </c:pt>
                <c:pt idx="25">
                  <c:v>0.4148</c:v>
                </c:pt>
                <c:pt idx="26">
                  <c:v>0.22819999999999999</c:v>
                </c:pt>
                <c:pt idx="27">
                  <c:v>0.31540000000000001</c:v>
                </c:pt>
                <c:pt idx="28">
                  <c:v>0.36159999999999998</c:v>
                </c:pt>
                <c:pt idx="29">
                  <c:v>0.37140000000000001</c:v>
                </c:pt>
              </c:numCache>
            </c:numRef>
          </c:val>
          <c:smooth val="0"/>
        </c:ser>
        <c:ser>
          <c:idx val="2"/>
          <c:order val="2"/>
          <c:tx>
            <c:v>DriveAdo</c:v>
          </c:tx>
          <c:cat>
            <c:strRef>
              <c:f>new_clustering_coefficient!$B$179:$B$208</c:f>
              <c:strCache>
                <c:ptCount val="30"/>
                <c:pt idx="0">
                  <c:v>FP1</c:v>
                </c:pt>
                <c:pt idx="1">
                  <c:v>FP2</c:v>
                </c:pt>
                <c:pt idx="2">
                  <c:v>F7</c:v>
                </c:pt>
                <c:pt idx="3">
                  <c:v>F3</c:v>
                </c:pt>
                <c:pt idx="4">
                  <c:v>Fz</c:v>
                </c:pt>
                <c:pt idx="5">
                  <c:v>F4</c:v>
                </c:pt>
                <c:pt idx="6">
                  <c:v>F8</c:v>
                </c:pt>
                <c:pt idx="7">
                  <c:v>FT7</c:v>
                </c:pt>
                <c:pt idx="8">
                  <c:v>FC3</c:v>
                </c:pt>
                <c:pt idx="9">
                  <c:v>FCz</c:v>
                </c:pt>
                <c:pt idx="10">
                  <c:v>FC4</c:v>
                </c:pt>
                <c:pt idx="11">
                  <c:v>FT8</c:v>
                </c:pt>
                <c:pt idx="12">
                  <c:v>T3</c:v>
                </c:pt>
                <c:pt idx="13">
                  <c:v>C3</c:v>
                </c:pt>
                <c:pt idx="14">
                  <c:v>Cz</c:v>
                </c:pt>
                <c:pt idx="15">
                  <c:v>C4</c:v>
                </c:pt>
                <c:pt idx="16">
                  <c:v>T4</c:v>
                </c:pt>
                <c:pt idx="17">
                  <c:v>TP7</c:v>
                </c:pt>
                <c:pt idx="18">
                  <c:v>CP3</c:v>
                </c:pt>
                <c:pt idx="19">
                  <c:v>CPz</c:v>
                </c:pt>
                <c:pt idx="20">
                  <c:v>CP4</c:v>
                </c:pt>
                <c:pt idx="21">
                  <c:v>TP8</c:v>
                </c:pt>
                <c:pt idx="22">
                  <c:v>T5</c:v>
                </c:pt>
                <c:pt idx="23">
                  <c:v>P3</c:v>
                </c:pt>
                <c:pt idx="24">
                  <c:v>Pz</c:v>
                </c:pt>
                <c:pt idx="25">
                  <c:v>P4</c:v>
                </c:pt>
                <c:pt idx="26">
                  <c:v>T6</c:v>
                </c:pt>
                <c:pt idx="27">
                  <c:v>O1</c:v>
                </c:pt>
                <c:pt idx="28">
                  <c:v>Oz</c:v>
                </c:pt>
                <c:pt idx="29">
                  <c:v>O2</c:v>
                </c:pt>
              </c:strCache>
            </c:strRef>
          </c:cat>
          <c:val>
            <c:numRef>
              <c:f>new_clustering_coefficient!$E$179:$E$208</c:f>
              <c:numCache>
                <c:formatCode>General</c:formatCode>
                <c:ptCount val="30"/>
                <c:pt idx="0">
                  <c:v>0.45800000000000002</c:v>
                </c:pt>
                <c:pt idx="1">
                  <c:v>0.45200000000000001</c:v>
                </c:pt>
                <c:pt idx="2">
                  <c:v>0.45319999999999999</c:v>
                </c:pt>
                <c:pt idx="3">
                  <c:v>0.38240000000000002</c:v>
                </c:pt>
                <c:pt idx="4">
                  <c:v>0.43</c:v>
                </c:pt>
                <c:pt idx="5">
                  <c:v>0.45040000000000002</c:v>
                </c:pt>
                <c:pt idx="6">
                  <c:v>0.44379999999999997</c:v>
                </c:pt>
                <c:pt idx="7">
                  <c:v>0.46229999999999999</c:v>
                </c:pt>
                <c:pt idx="8">
                  <c:v>0.49390000000000001</c:v>
                </c:pt>
                <c:pt idx="9">
                  <c:v>0.49859999999999999</c:v>
                </c:pt>
                <c:pt idx="10">
                  <c:v>0.49490000000000001</c:v>
                </c:pt>
                <c:pt idx="11">
                  <c:v>0.3</c:v>
                </c:pt>
                <c:pt idx="12">
                  <c:v>0.47989999999999999</c:v>
                </c:pt>
                <c:pt idx="13">
                  <c:v>0.4738</c:v>
                </c:pt>
                <c:pt idx="14">
                  <c:v>0.5222</c:v>
                </c:pt>
                <c:pt idx="15">
                  <c:v>0.4894</c:v>
                </c:pt>
                <c:pt idx="16">
                  <c:v>0.51129999999999998</c:v>
                </c:pt>
                <c:pt idx="17">
                  <c:v>0.38440000000000002</c:v>
                </c:pt>
                <c:pt idx="18">
                  <c:v>0.46889999999999998</c:v>
                </c:pt>
                <c:pt idx="19">
                  <c:v>0.47149999999999997</c:v>
                </c:pt>
                <c:pt idx="20">
                  <c:v>0.50660000000000005</c:v>
                </c:pt>
                <c:pt idx="21">
                  <c:v>0.5232</c:v>
                </c:pt>
                <c:pt idx="22">
                  <c:v>0.4551</c:v>
                </c:pt>
                <c:pt idx="23">
                  <c:v>0.46589999999999998</c:v>
                </c:pt>
                <c:pt idx="24">
                  <c:v>0.502</c:v>
                </c:pt>
                <c:pt idx="25">
                  <c:v>0.48459999999999998</c:v>
                </c:pt>
                <c:pt idx="26">
                  <c:v>0.41810000000000003</c:v>
                </c:pt>
                <c:pt idx="27">
                  <c:v>0.39529999999999998</c:v>
                </c:pt>
                <c:pt idx="28">
                  <c:v>0.4879</c:v>
                </c:pt>
                <c:pt idx="29">
                  <c:v>0.5444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34656"/>
        <c:axId val="42936192"/>
      </c:lineChart>
      <c:catAx>
        <c:axId val="42934656"/>
        <c:scaling>
          <c:orientation val="minMax"/>
        </c:scaling>
        <c:delete val="0"/>
        <c:axPos val="b"/>
        <c:majorTickMark val="out"/>
        <c:minorTickMark val="none"/>
        <c:tickLblPos val="nextTo"/>
        <c:crossAx val="42936192"/>
        <c:crosses val="autoZero"/>
        <c:auto val="1"/>
        <c:lblAlgn val="ctr"/>
        <c:lblOffset val="100"/>
        <c:noMultiLvlLbl val="0"/>
      </c:catAx>
      <c:valAx>
        <c:axId val="42936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934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188000538394242"/>
          <c:y val="0.37781797545577073"/>
          <c:w val="9.811999461605761E-2"/>
          <c:h val="0.24436369440306449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EOP</c:v>
          </c:tx>
          <c:cat>
            <c:strRef>
              <c:f>strength!$A$76:$A$105</c:f>
              <c:strCache>
                <c:ptCount val="30"/>
                <c:pt idx="0">
                  <c:v>FP1</c:v>
                </c:pt>
                <c:pt idx="1">
                  <c:v>FP2</c:v>
                </c:pt>
                <c:pt idx="2">
                  <c:v>F7</c:v>
                </c:pt>
                <c:pt idx="3">
                  <c:v>F3</c:v>
                </c:pt>
                <c:pt idx="4">
                  <c:v>Fz</c:v>
                </c:pt>
                <c:pt idx="5">
                  <c:v>F4</c:v>
                </c:pt>
                <c:pt idx="6">
                  <c:v>F8</c:v>
                </c:pt>
                <c:pt idx="7">
                  <c:v>FT7</c:v>
                </c:pt>
                <c:pt idx="8">
                  <c:v>FC3</c:v>
                </c:pt>
                <c:pt idx="9">
                  <c:v>FCz</c:v>
                </c:pt>
                <c:pt idx="10">
                  <c:v>FC4</c:v>
                </c:pt>
                <c:pt idx="11">
                  <c:v>FT8</c:v>
                </c:pt>
                <c:pt idx="12">
                  <c:v>T3</c:v>
                </c:pt>
                <c:pt idx="13">
                  <c:v>C3</c:v>
                </c:pt>
                <c:pt idx="14">
                  <c:v>Cz</c:v>
                </c:pt>
                <c:pt idx="15">
                  <c:v>C4</c:v>
                </c:pt>
                <c:pt idx="16">
                  <c:v>T4</c:v>
                </c:pt>
                <c:pt idx="17">
                  <c:v>TP7</c:v>
                </c:pt>
                <c:pt idx="18">
                  <c:v>CP3</c:v>
                </c:pt>
                <c:pt idx="19">
                  <c:v>CPz</c:v>
                </c:pt>
                <c:pt idx="20">
                  <c:v>CP4</c:v>
                </c:pt>
                <c:pt idx="21">
                  <c:v>TP8</c:v>
                </c:pt>
                <c:pt idx="22">
                  <c:v>T5</c:v>
                </c:pt>
                <c:pt idx="23">
                  <c:v>P3</c:v>
                </c:pt>
                <c:pt idx="24">
                  <c:v>Pz</c:v>
                </c:pt>
                <c:pt idx="25">
                  <c:v>P4</c:v>
                </c:pt>
                <c:pt idx="26">
                  <c:v>T6</c:v>
                </c:pt>
                <c:pt idx="27">
                  <c:v>O1</c:v>
                </c:pt>
                <c:pt idx="28">
                  <c:v>Oz</c:v>
                </c:pt>
                <c:pt idx="29">
                  <c:v>O2</c:v>
                </c:pt>
              </c:strCache>
            </c:strRef>
          </c:cat>
          <c:val>
            <c:numRef>
              <c:f>strength!$B$76:$B$105</c:f>
              <c:numCache>
                <c:formatCode>General</c:formatCode>
                <c:ptCount val="30"/>
                <c:pt idx="0">
                  <c:v>6.2799999999999995E-2</c:v>
                </c:pt>
                <c:pt idx="1">
                  <c:v>4.9799999999999997E-2</c:v>
                </c:pt>
                <c:pt idx="2">
                  <c:v>5.1200000000000002E-2</c:v>
                </c:pt>
                <c:pt idx="3">
                  <c:v>6.6500000000000004E-2</c:v>
                </c:pt>
                <c:pt idx="4">
                  <c:v>8.3299999999999999E-2</c:v>
                </c:pt>
                <c:pt idx="5">
                  <c:v>6.83E-2</c:v>
                </c:pt>
                <c:pt idx="6">
                  <c:v>4.48E-2</c:v>
                </c:pt>
                <c:pt idx="7">
                  <c:v>3.2800000000000003E-2</c:v>
                </c:pt>
                <c:pt idx="8">
                  <c:v>8.9800000000000005E-2</c:v>
                </c:pt>
                <c:pt idx="9">
                  <c:v>8.5800000000000001E-2</c:v>
                </c:pt>
                <c:pt idx="10">
                  <c:v>3.2800000000000003E-2</c:v>
                </c:pt>
                <c:pt idx="11">
                  <c:v>3.44E-2</c:v>
                </c:pt>
                <c:pt idx="12">
                  <c:v>2.35E-2</c:v>
                </c:pt>
                <c:pt idx="13">
                  <c:v>4.0500000000000001E-2</c:v>
                </c:pt>
                <c:pt idx="14">
                  <c:v>8.2699999999999996E-2</c:v>
                </c:pt>
                <c:pt idx="15">
                  <c:v>9.1999999999999998E-2</c:v>
                </c:pt>
                <c:pt idx="16">
                  <c:v>4.9200000000000001E-2</c:v>
                </c:pt>
                <c:pt idx="17">
                  <c:v>2.7300000000000001E-2</c:v>
                </c:pt>
                <c:pt idx="18">
                  <c:v>6.9199999999999998E-2</c:v>
                </c:pt>
                <c:pt idx="19">
                  <c:v>0.1022</c:v>
                </c:pt>
                <c:pt idx="20">
                  <c:v>9.7699999999999995E-2</c:v>
                </c:pt>
                <c:pt idx="21">
                  <c:v>8.7999999999999995E-2</c:v>
                </c:pt>
                <c:pt idx="22">
                  <c:v>4.0800000000000003E-2</c:v>
                </c:pt>
                <c:pt idx="23">
                  <c:v>0.1007</c:v>
                </c:pt>
                <c:pt idx="24">
                  <c:v>9.8299999999999998E-2</c:v>
                </c:pt>
                <c:pt idx="25">
                  <c:v>5.16E-2</c:v>
                </c:pt>
                <c:pt idx="26">
                  <c:v>4.5400000000000003E-2</c:v>
                </c:pt>
                <c:pt idx="27">
                  <c:v>4.4299999999999999E-2</c:v>
                </c:pt>
                <c:pt idx="28">
                  <c:v>0.1089</c:v>
                </c:pt>
                <c:pt idx="29">
                  <c:v>4.8899999999999999E-2</c:v>
                </c:pt>
              </c:numCache>
            </c:numRef>
          </c:val>
          <c:smooth val="0"/>
        </c:ser>
        <c:ser>
          <c:idx val="1"/>
          <c:order val="1"/>
          <c:tx>
            <c:v>Drive</c:v>
          </c:tx>
          <c:cat>
            <c:strRef>
              <c:f>strength!$A$76:$A$105</c:f>
              <c:strCache>
                <c:ptCount val="30"/>
                <c:pt idx="0">
                  <c:v>FP1</c:v>
                </c:pt>
                <c:pt idx="1">
                  <c:v>FP2</c:v>
                </c:pt>
                <c:pt idx="2">
                  <c:v>F7</c:v>
                </c:pt>
                <c:pt idx="3">
                  <c:v>F3</c:v>
                </c:pt>
                <c:pt idx="4">
                  <c:v>Fz</c:v>
                </c:pt>
                <c:pt idx="5">
                  <c:v>F4</c:v>
                </c:pt>
                <c:pt idx="6">
                  <c:v>F8</c:v>
                </c:pt>
                <c:pt idx="7">
                  <c:v>FT7</c:v>
                </c:pt>
                <c:pt idx="8">
                  <c:v>FC3</c:v>
                </c:pt>
                <c:pt idx="9">
                  <c:v>FCz</c:v>
                </c:pt>
                <c:pt idx="10">
                  <c:v>FC4</c:v>
                </c:pt>
                <c:pt idx="11">
                  <c:v>FT8</c:v>
                </c:pt>
                <c:pt idx="12">
                  <c:v>T3</c:v>
                </c:pt>
                <c:pt idx="13">
                  <c:v>C3</c:v>
                </c:pt>
                <c:pt idx="14">
                  <c:v>Cz</c:v>
                </c:pt>
                <c:pt idx="15">
                  <c:v>C4</c:v>
                </c:pt>
                <c:pt idx="16">
                  <c:v>T4</c:v>
                </c:pt>
                <c:pt idx="17">
                  <c:v>TP7</c:v>
                </c:pt>
                <c:pt idx="18">
                  <c:v>CP3</c:v>
                </c:pt>
                <c:pt idx="19">
                  <c:v>CPz</c:v>
                </c:pt>
                <c:pt idx="20">
                  <c:v>CP4</c:v>
                </c:pt>
                <c:pt idx="21">
                  <c:v>TP8</c:v>
                </c:pt>
                <c:pt idx="22">
                  <c:v>T5</c:v>
                </c:pt>
                <c:pt idx="23">
                  <c:v>P3</c:v>
                </c:pt>
                <c:pt idx="24">
                  <c:v>Pz</c:v>
                </c:pt>
                <c:pt idx="25">
                  <c:v>P4</c:v>
                </c:pt>
                <c:pt idx="26">
                  <c:v>T6</c:v>
                </c:pt>
                <c:pt idx="27">
                  <c:v>O1</c:v>
                </c:pt>
                <c:pt idx="28">
                  <c:v>Oz</c:v>
                </c:pt>
                <c:pt idx="29">
                  <c:v>O2</c:v>
                </c:pt>
              </c:strCache>
            </c:strRef>
          </c:cat>
          <c:val>
            <c:numRef>
              <c:f>strength!$C$76:$C$105</c:f>
              <c:numCache>
                <c:formatCode>General</c:formatCode>
                <c:ptCount val="30"/>
                <c:pt idx="0">
                  <c:v>0.1019</c:v>
                </c:pt>
                <c:pt idx="1">
                  <c:v>0.104</c:v>
                </c:pt>
                <c:pt idx="2">
                  <c:v>6.6600000000000006E-2</c:v>
                </c:pt>
                <c:pt idx="3">
                  <c:v>8.72E-2</c:v>
                </c:pt>
                <c:pt idx="4">
                  <c:v>0.1237</c:v>
                </c:pt>
                <c:pt idx="5">
                  <c:v>0.10780000000000001</c:v>
                </c:pt>
                <c:pt idx="6">
                  <c:v>6.9199999999999998E-2</c:v>
                </c:pt>
                <c:pt idx="7">
                  <c:v>2.2800000000000001E-2</c:v>
                </c:pt>
                <c:pt idx="8">
                  <c:v>0.17130000000000001</c:v>
                </c:pt>
                <c:pt idx="9">
                  <c:v>0.106</c:v>
                </c:pt>
                <c:pt idx="10">
                  <c:v>6.5000000000000002E-2</c:v>
                </c:pt>
                <c:pt idx="11">
                  <c:v>4.1099999999999998E-2</c:v>
                </c:pt>
                <c:pt idx="12">
                  <c:v>4.3099999999999999E-2</c:v>
                </c:pt>
                <c:pt idx="13">
                  <c:v>0.12720000000000001</c:v>
                </c:pt>
                <c:pt idx="14">
                  <c:v>0.1045</c:v>
                </c:pt>
                <c:pt idx="15">
                  <c:v>0.107</c:v>
                </c:pt>
                <c:pt idx="16">
                  <c:v>3.6600000000000001E-2</c:v>
                </c:pt>
                <c:pt idx="17">
                  <c:v>5.7299999999999997E-2</c:v>
                </c:pt>
                <c:pt idx="18">
                  <c:v>0.1489</c:v>
                </c:pt>
                <c:pt idx="19">
                  <c:v>7.1400000000000005E-2</c:v>
                </c:pt>
                <c:pt idx="20">
                  <c:v>0.12180000000000001</c:v>
                </c:pt>
                <c:pt idx="21">
                  <c:v>8.8200000000000001E-2</c:v>
                </c:pt>
                <c:pt idx="22">
                  <c:v>4.7199999999999999E-2</c:v>
                </c:pt>
                <c:pt idx="23">
                  <c:v>0.1734</c:v>
                </c:pt>
                <c:pt idx="24">
                  <c:v>0.15079999999999999</c:v>
                </c:pt>
                <c:pt idx="25">
                  <c:v>8.7400000000000005E-2</c:v>
                </c:pt>
                <c:pt idx="26">
                  <c:v>6.4899999999999999E-2</c:v>
                </c:pt>
                <c:pt idx="27">
                  <c:v>0.1023</c:v>
                </c:pt>
                <c:pt idx="28">
                  <c:v>0.16930000000000001</c:v>
                </c:pt>
                <c:pt idx="29">
                  <c:v>7.7499999999999999E-2</c:v>
                </c:pt>
              </c:numCache>
            </c:numRef>
          </c:val>
          <c:smooth val="0"/>
        </c:ser>
        <c:ser>
          <c:idx val="2"/>
          <c:order val="2"/>
          <c:tx>
            <c:v>DriveAdo</c:v>
          </c:tx>
          <c:cat>
            <c:strRef>
              <c:f>strength!$A$76:$A$105</c:f>
              <c:strCache>
                <c:ptCount val="30"/>
                <c:pt idx="0">
                  <c:v>FP1</c:v>
                </c:pt>
                <c:pt idx="1">
                  <c:v>FP2</c:v>
                </c:pt>
                <c:pt idx="2">
                  <c:v>F7</c:v>
                </c:pt>
                <c:pt idx="3">
                  <c:v>F3</c:v>
                </c:pt>
                <c:pt idx="4">
                  <c:v>Fz</c:v>
                </c:pt>
                <c:pt idx="5">
                  <c:v>F4</c:v>
                </c:pt>
                <c:pt idx="6">
                  <c:v>F8</c:v>
                </c:pt>
                <c:pt idx="7">
                  <c:v>FT7</c:v>
                </c:pt>
                <c:pt idx="8">
                  <c:v>FC3</c:v>
                </c:pt>
                <c:pt idx="9">
                  <c:v>FCz</c:v>
                </c:pt>
                <c:pt idx="10">
                  <c:v>FC4</c:v>
                </c:pt>
                <c:pt idx="11">
                  <c:v>FT8</c:v>
                </c:pt>
                <c:pt idx="12">
                  <c:v>T3</c:v>
                </c:pt>
                <c:pt idx="13">
                  <c:v>C3</c:v>
                </c:pt>
                <c:pt idx="14">
                  <c:v>Cz</c:v>
                </c:pt>
                <c:pt idx="15">
                  <c:v>C4</c:v>
                </c:pt>
                <c:pt idx="16">
                  <c:v>T4</c:v>
                </c:pt>
                <c:pt idx="17">
                  <c:v>TP7</c:v>
                </c:pt>
                <c:pt idx="18">
                  <c:v>CP3</c:v>
                </c:pt>
                <c:pt idx="19">
                  <c:v>CPz</c:v>
                </c:pt>
                <c:pt idx="20">
                  <c:v>CP4</c:v>
                </c:pt>
                <c:pt idx="21">
                  <c:v>TP8</c:v>
                </c:pt>
                <c:pt idx="22">
                  <c:v>T5</c:v>
                </c:pt>
                <c:pt idx="23">
                  <c:v>P3</c:v>
                </c:pt>
                <c:pt idx="24">
                  <c:v>Pz</c:v>
                </c:pt>
                <c:pt idx="25">
                  <c:v>P4</c:v>
                </c:pt>
                <c:pt idx="26">
                  <c:v>T6</c:v>
                </c:pt>
                <c:pt idx="27">
                  <c:v>O1</c:v>
                </c:pt>
                <c:pt idx="28">
                  <c:v>Oz</c:v>
                </c:pt>
                <c:pt idx="29">
                  <c:v>O2</c:v>
                </c:pt>
              </c:strCache>
            </c:strRef>
          </c:cat>
          <c:val>
            <c:numRef>
              <c:f>strength!$D$76:$D$105</c:f>
              <c:numCache>
                <c:formatCode>General</c:formatCode>
                <c:ptCount val="30"/>
                <c:pt idx="0">
                  <c:v>0.1069</c:v>
                </c:pt>
                <c:pt idx="1">
                  <c:v>0.14749999999999999</c:v>
                </c:pt>
                <c:pt idx="2">
                  <c:v>0.16719999999999999</c:v>
                </c:pt>
                <c:pt idx="3">
                  <c:v>0.16170000000000001</c:v>
                </c:pt>
                <c:pt idx="4">
                  <c:v>0.18190000000000001</c:v>
                </c:pt>
                <c:pt idx="5">
                  <c:v>0.13500000000000001</c:v>
                </c:pt>
                <c:pt idx="6">
                  <c:v>0.12839999999999999</c:v>
                </c:pt>
                <c:pt idx="7">
                  <c:v>5.7000000000000002E-2</c:v>
                </c:pt>
                <c:pt idx="8">
                  <c:v>0.13719999999999999</c:v>
                </c:pt>
                <c:pt idx="9">
                  <c:v>0.19889999999999999</c:v>
                </c:pt>
                <c:pt idx="10">
                  <c:v>0.1472</c:v>
                </c:pt>
                <c:pt idx="11">
                  <c:v>3.2599999999999997E-2</c:v>
                </c:pt>
                <c:pt idx="12">
                  <c:v>0.15379999999999999</c:v>
                </c:pt>
                <c:pt idx="13">
                  <c:v>0.16370000000000001</c:v>
                </c:pt>
                <c:pt idx="14">
                  <c:v>0.14599999999999999</c:v>
                </c:pt>
                <c:pt idx="15">
                  <c:v>0.18</c:v>
                </c:pt>
                <c:pt idx="16">
                  <c:v>0.2135</c:v>
                </c:pt>
                <c:pt idx="17">
                  <c:v>9.8500000000000004E-2</c:v>
                </c:pt>
                <c:pt idx="18">
                  <c:v>0.17230000000000001</c:v>
                </c:pt>
                <c:pt idx="19">
                  <c:v>0.1953</c:v>
                </c:pt>
                <c:pt idx="20">
                  <c:v>0.13189999999999999</c:v>
                </c:pt>
                <c:pt idx="21">
                  <c:v>0.19889999999999999</c:v>
                </c:pt>
                <c:pt idx="22">
                  <c:v>0.13719999999999999</c:v>
                </c:pt>
                <c:pt idx="23">
                  <c:v>0.14430000000000001</c:v>
                </c:pt>
                <c:pt idx="24">
                  <c:v>0.1207</c:v>
                </c:pt>
                <c:pt idx="25">
                  <c:v>0.16800000000000001</c:v>
                </c:pt>
                <c:pt idx="26">
                  <c:v>8.6499999999999994E-2</c:v>
                </c:pt>
                <c:pt idx="27">
                  <c:v>0.1303</c:v>
                </c:pt>
                <c:pt idx="28">
                  <c:v>0.128</c:v>
                </c:pt>
                <c:pt idx="29">
                  <c:v>8.2600000000000007E-2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809920"/>
        <c:axId val="97811456"/>
      </c:lineChart>
      <c:catAx>
        <c:axId val="97809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0"/>
            </a:pPr>
            <a:endParaRPr lang="en-US"/>
          </a:p>
        </c:txPr>
        <c:crossAx val="97811456"/>
        <c:crosses val="autoZero"/>
        <c:auto val="1"/>
        <c:lblAlgn val="ctr"/>
        <c:lblOffset val="100"/>
        <c:noMultiLvlLbl val="0"/>
      </c:catAx>
      <c:valAx>
        <c:axId val="97811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/>
            </a:pPr>
            <a:endParaRPr lang="en-US"/>
          </a:p>
        </c:txPr>
        <c:crossAx val="978099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5D7DA-734D-429D-A067-1D2538CDEE0B}" type="doc">
      <dgm:prSet loTypeId="urn:microsoft.com/office/officeart/2005/8/layout/lProcess3" loCatId="process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2369850-261D-40A2-9917-D86D7B9F1F49}">
      <dgm:prSet custT="1"/>
      <dgm:spPr>
        <a:xfrm>
          <a:off x="0" y="0"/>
          <a:ext cx="4364809" cy="569385"/>
        </a:xfrm>
        <a:gradFill rotWithShape="0">
          <a:gsLst>
            <a:gs pos="0">
              <a:srgbClr val="2D2D8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D2D8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D2D8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rtl="0"/>
          <a:r>
            <a:rPr lang="en-US" sz="3200" dirty="0" smtClean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rPr>
            <a:t>Introduction</a:t>
          </a:r>
          <a:endParaRPr lang="en-US" sz="3200" dirty="0">
            <a:solidFill>
              <a:srgbClr val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B47A875-4688-4DAF-B0FA-6B1BEFBA2512}" type="parTrans" cxnId="{2BFBE64E-0496-4276-A325-51AA19FDF613}">
      <dgm:prSet/>
      <dgm:spPr/>
      <dgm:t>
        <a:bodyPr/>
        <a:lstStyle/>
        <a:p>
          <a:endParaRPr lang="en-US"/>
        </a:p>
      </dgm:t>
    </dgm:pt>
    <dgm:pt modelId="{89910789-0638-4D57-BB91-B1FBE99453E1}" type="sibTrans" cxnId="{2BFBE64E-0496-4276-A325-51AA19FDF613}">
      <dgm:prSet/>
      <dgm:spPr/>
      <dgm:t>
        <a:bodyPr/>
        <a:lstStyle/>
        <a:p>
          <a:endParaRPr lang="en-US"/>
        </a:p>
      </dgm:t>
    </dgm:pt>
    <dgm:pt modelId="{E9F347B2-7A37-43B8-8C5C-80468046C495}">
      <dgm:prSet custT="1"/>
      <dgm:spPr>
        <a:xfrm>
          <a:off x="2" y="720081"/>
          <a:ext cx="4492081" cy="569385"/>
        </a:xfrm>
        <a:gradFill rotWithShape="0">
          <a:gsLst>
            <a:gs pos="0">
              <a:srgbClr val="2D2D8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D2D8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D2D8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rtl="0"/>
          <a:r>
            <a:rPr lang="en-US" sz="3200" dirty="0" smtClean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rPr>
            <a:t>Research Background</a:t>
          </a:r>
          <a:endParaRPr lang="en-US" sz="3200" dirty="0">
            <a:solidFill>
              <a:srgbClr val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5F8F321-DEBA-4DB2-BF67-B87C3F42E1C0}" type="parTrans" cxnId="{8E03249F-8B9A-42B8-BC44-316B0885003C}">
      <dgm:prSet/>
      <dgm:spPr/>
      <dgm:t>
        <a:bodyPr/>
        <a:lstStyle/>
        <a:p>
          <a:endParaRPr lang="en-US"/>
        </a:p>
      </dgm:t>
    </dgm:pt>
    <dgm:pt modelId="{BC3781CE-259A-4899-A183-FC235DCED2E1}" type="sibTrans" cxnId="{8E03249F-8B9A-42B8-BC44-316B0885003C}">
      <dgm:prSet/>
      <dgm:spPr/>
      <dgm:t>
        <a:bodyPr/>
        <a:lstStyle/>
        <a:p>
          <a:endParaRPr lang="en-US"/>
        </a:p>
      </dgm:t>
    </dgm:pt>
    <dgm:pt modelId="{7714ACD9-5728-401B-A8D6-20C399456646}">
      <dgm:prSet custT="1"/>
      <dgm:spPr>
        <a:xfrm>
          <a:off x="2" y="1429404"/>
          <a:ext cx="4481462" cy="569385"/>
        </a:xfrm>
        <a:gradFill rotWithShape="0">
          <a:gsLst>
            <a:gs pos="0">
              <a:srgbClr val="2D2D8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D2D8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D2D8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rtl="0"/>
          <a:r>
            <a:rPr lang="en-US" sz="3200" dirty="0" smtClean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rPr>
            <a:t>Research Objectives</a:t>
          </a:r>
          <a:endParaRPr lang="en-US" sz="3200" dirty="0">
            <a:solidFill>
              <a:srgbClr val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879F8A1-6997-4FA5-A98B-9DB85A3FC0D6}" type="parTrans" cxnId="{DAF9BA5C-51BB-40F3-8FFF-954A904DB70E}">
      <dgm:prSet/>
      <dgm:spPr/>
      <dgm:t>
        <a:bodyPr/>
        <a:lstStyle/>
        <a:p>
          <a:endParaRPr lang="en-US"/>
        </a:p>
      </dgm:t>
    </dgm:pt>
    <dgm:pt modelId="{21027919-545F-4F08-A64A-43412D76D56F}" type="sibTrans" cxnId="{DAF9BA5C-51BB-40F3-8FFF-954A904DB70E}">
      <dgm:prSet/>
      <dgm:spPr/>
      <dgm:t>
        <a:bodyPr/>
        <a:lstStyle/>
        <a:p>
          <a:endParaRPr lang="en-US"/>
        </a:p>
      </dgm:t>
    </dgm:pt>
    <dgm:pt modelId="{33125A70-191E-4410-912F-009EED493687}">
      <dgm:prSet custT="1"/>
      <dgm:spPr>
        <a:xfrm>
          <a:off x="2" y="3576295"/>
          <a:ext cx="4498842" cy="582737"/>
        </a:xfrm>
        <a:gradFill rotWithShape="0">
          <a:gsLst>
            <a:gs pos="0">
              <a:srgbClr val="2D2D8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D2D8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D2D8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rtl="0"/>
          <a:r>
            <a:rPr lang="en-US" sz="3200" dirty="0" smtClean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rPr>
            <a:t>Results and Discussion</a:t>
          </a:r>
          <a:endParaRPr lang="en-US" sz="3200" dirty="0">
            <a:solidFill>
              <a:srgbClr val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17902E8-9BA9-4FA3-955C-A6E028AF042E}" type="parTrans" cxnId="{61B3E34B-C9C9-4222-8387-B8231F5930AD}">
      <dgm:prSet/>
      <dgm:spPr/>
      <dgm:t>
        <a:bodyPr/>
        <a:lstStyle/>
        <a:p>
          <a:endParaRPr lang="en-AU"/>
        </a:p>
      </dgm:t>
    </dgm:pt>
    <dgm:pt modelId="{BDDF7D0D-3AF0-4613-9CC7-71A4CE2DA99C}" type="sibTrans" cxnId="{61B3E34B-C9C9-4222-8387-B8231F5930AD}">
      <dgm:prSet/>
      <dgm:spPr/>
      <dgm:t>
        <a:bodyPr/>
        <a:lstStyle/>
        <a:p>
          <a:endParaRPr lang="en-AU"/>
        </a:p>
      </dgm:t>
    </dgm:pt>
    <dgm:pt modelId="{CEE1305B-6D58-4A88-A9E8-930821FDB61A}">
      <dgm:prSet custT="1"/>
      <dgm:spPr>
        <a:xfrm>
          <a:off x="2" y="4296371"/>
          <a:ext cx="4498842" cy="582737"/>
        </a:xfrm>
        <a:gradFill rotWithShape="0">
          <a:gsLst>
            <a:gs pos="0">
              <a:srgbClr val="2D2D8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D2D8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D2D8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rtl="0"/>
          <a:r>
            <a:rPr lang="en-US" sz="3200" dirty="0" smtClean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rPr>
            <a:t>Conclusion</a:t>
          </a:r>
          <a:endParaRPr lang="en-US" sz="3200" dirty="0">
            <a:solidFill>
              <a:srgbClr val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F2C2D69-EDBC-4D2A-9E48-E092C5CCCE25}" type="parTrans" cxnId="{28191977-8BB3-4C4A-97F4-921F3AFC415B}">
      <dgm:prSet/>
      <dgm:spPr/>
      <dgm:t>
        <a:bodyPr/>
        <a:lstStyle/>
        <a:p>
          <a:endParaRPr lang="en-AU"/>
        </a:p>
      </dgm:t>
    </dgm:pt>
    <dgm:pt modelId="{CF0CCC3F-59D9-49F5-A539-D9C13285656F}" type="sibTrans" cxnId="{28191977-8BB3-4C4A-97F4-921F3AFC415B}">
      <dgm:prSet/>
      <dgm:spPr/>
      <dgm:t>
        <a:bodyPr/>
        <a:lstStyle/>
        <a:p>
          <a:endParaRPr lang="en-AU"/>
        </a:p>
      </dgm:t>
    </dgm:pt>
    <dgm:pt modelId="{D3A60273-5CF9-47C6-966F-133F7AA0C1FE}">
      <dgm:prSet custT="1"/>
      <dgm:spPr>
        <a:xfrm>
          <a:off x="2" y="2149483"/>
          <a:ext cx="4472665" cy="569385"/>
        </a:xfrm>
        <a:gradFill rotWithShape="0">
          <a:gsLst>
            <a:gs pos="0">
              <a:srgbClr val="2D2D8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D2D8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D2D8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rtl="0"/>
          <a:r>
            <a:rPr lang="en-US" sz="3200" dirty="0" smtClean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rPr>
            <a:t>Methodology</a:t>
          </a:r>
          <a:endParaRPr lang="en-US" sz="3200" dirty="0">
            <a:solidFill>
              <a:srgbClr val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5283D6D-6933-41E5-949B-982835043796}" type="sibTrans" cxnId="{173E1CFA-4C7D-44B6-9D50-C5E06C78DEF3}">
      <dgm:prSet/>
      <dgm:spPr/>
      <dgm:t>
        <a:bodyPr/>
        <a:lstStyle/>
        <a:p>
          <a:endParaRPr lang="en-US"/>
        </a:p>
      </dgm:t>
    </dgm:pt>
    <dgm:pt modelId="{5D1330A6-4B01-4DAE-BED6-D7A803A95162}" type="parTrans" cxnId="{173E1CFA-4C7D-44B6-9D50-C5E06C78DEF3}">
      <dgm:prSet/>
      <dgm:spPr/>
      <dgm:t>
        <a:bodyPr/>
        <a:lstStyle/>
        <a:p>
          <a:endParaRPr lang="en-US"/>
        </a:p>
      </dgm:t>
    </dgm:pt>
    <dgm:pt modelId="{45370B56-E32C-4E91-9896-3C3C40D0C0FD}" type="pres">
      <dgm:prSet presAssocID="{2F45D7DA-734D-429D-A067-1D2538CDEE0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B536E46-4AB3-477B-8488-B3E3379CD0B0}" type="pres">
      <dgm:prSet presAssocID="{92369850-261D-40A2-9917-D86D7B9F1F49}" presName="horFlow" presStyleCnt="0"/>
      <dgm:spPr/>
      <dgm:t>
        <a:bodyPr/>
        <a:lstStyle/>
        <a:p>
          <a:endParaRPr lang="en-AU"/>
        </a:p>
      </dgm:t>
    </dgm:pt>
    <dgm:pt modelId="{861CACE1-050C-4EB1-AA94-088DCDC9E05F}" type="pres">
      <dgm:prSet presAssocID="{92369850-261D-40A2-9917-D86D7B9F1F49}" presName="bigChev" presStyleLbl="node1" presStyleIdx="0" presStyleCnt="6" custScaleX="306633" custLinFactY="-19588" custLinFactNeighborX="-238" custLinFactNeighborY="-100000"/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502B1859-0A0A-4533-A4C0-CF06E7F8B925}" type="pres">
      <dgm:prSet presAssocID="{92369850-261D-40A2-9917-D86D7B9F1F49}" presName="vSp" presStyleCnt="0"/>
      <dgm:spPr/>
      <dgm:t>
        <a:bodyPr/>
        <a:lstStyle/>
        <a:p>
          <a:endParaRPr lang="en-AU"/>
        </a:p>
      </dgm:t>
    </dgm:pt>
    <dgm:pt modelId="{816A92EA-3F6D-4040-836D-681FA75120F5}" type="pres">
      <dgm:prSet presAssocID="{E9F347B2-7A37-43B8-8C5C-80468046C495}" presName="horFlow" presStyleCnt="0"/>
      <dgm:spPr/>
      <dgm:t>
        <a:bodyPr/>
        <a:lstStyle/>
        <a:p>
          <a:endParaRPr lang="en-AU"/>
        </a:p>
      </dgm:t>
    </dgm:pt>
    <dgm:pt modelId="{BE16AD94-7AE6-458B-9D7C-1273BDFB47A8}" type="pres">
      <dgm:prSet presAssocID="{E9F347B2-7A37-43B8-8C5C-80468046C495}" presName="bigChev" presStyleLbl="node1" presStyleIdx="1" presStyleCnt="6" custScaleX="315574" custLinFactNeighborX="-767" custLinFactNeighborY="-77776"/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DD02113-64E6-4C4B-BE5F-7E05424F3BDC}" type="pres">
      <dgm:prSet presAssocID="{E9F347B2-7A37-43B8-8C5C-80468046C495}" presName="vSp" presStyleCnt="0"/>
      <dgm:spPr/>
      <dgm:t>
        <a:bodyPr/>
        <a:lstStyle/>
        <a:p>
          <a:endParaRPr lang="en-AU"/>
        </a:p>
      </dgm:t>
    </dgm:pt>
    <dgm:pt modelId="{CC147035-722D-496A-B795-DF7BE0AA4C15}" type="pres">
      <dgm:prSet presAssocID="{7714ACD9-5728-401B-A8D6-20C399456646}" presName="horFlow" presStyleCnt="0"/>
      <dgm:spPr/>
      <dgm:t>
        <a:bodyPr/>
        <a:lstStyle/>
        <a:p>
          <a:endParaRPr lang="en-AU"/>
        </a:p>
      </dgm:t>
    </dgm:pt>
    <dgm:pt modelId="{EDDA6C22-4A01-4E66-A5E8-BCD1C3FD9054}" type="pres">
      <dgm:prSet presAssocID="{7714ACD9-5728-401B-A8D6-20C399456646}" presName="bigChev" presStyleLbl="node1" presStyleIdx="2" presStyleCnt="6" custScaleX="314828" custLinFactNeighborX="-394" custLinFactNeighborY="-57947"/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A624F72-28BA-48BE-A402-5E5C3E1236D5}" type="pres">
      <dgm:prSet presAssocID="{7714ACD9-5728-401B-A8D6-20C399456646}" presName="vSp" presStyleCnt="0"/>
      <dgm:spPr/>
      <dgm:t>
        <a:bodyPr/>
        <a:lstStyle/>
        <a:p>
          <a:endParaRPr lang="en-AU"/>
        </a:p>
      </dgm:t>
    </dgm:pt>
    <dgm:pt modelId="{61EE4149-9ABD-490E-996B-5DEDEDB71596}" type="pres">
      <dgm:prSet presAssocID="{D3A60273-5CF9-47C6-966F-133F7AA0C1FE}" presName="horFlow" presStyleCnt="0"/>
      <dgm:spPr/>
      <dgm:t>
        <a:bodyPr/>
        <a:lstStyle/>
        <a:p>
          <a:endParaRPr lang="en-AU"/>
        </a:p>
      </dgm:t>
    </dgm:pt>
    <dgm:pt modelId="{F06872D2-C6E0-49FB-936E-5602924F0B28}" type="pres">
      <dgm:prSet presAssocID="{D3A60273-5CF9-47C6-966F-133F7AA0C1FE}" presName="bigChev" presStyleLbl="node1" presStyleIdx="3" presStyleCnt="6" custScaleX="314210" custScaleY="100000" custLinFactNeighborX="-85" custLinFactNeighborY="-38119"/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55F678AE-27BD-4671-9C20-9CF19E6A3FF4}" type="pres">
      <dgm:prSet presAssocID="{D3A60273-5CF9-47C6-966F-133F7AA0C1FE}" presName="vSp" presStyleCnt="0"/>
      <dgm:spPr/>
    </dgm:pt>
    <dgm:pt modelId="{62408B20-5340-4347-ADCD-D1FE4DE55866}" type="pres">
      <dgm:prSet presAssocID="{33125A70-191E-4410-912F-009EED493687}" presName="horFlow" presStyleCnt="0"/>
      <dgm:spPr/>
    </dgm:pt>
    <dgm:pt modelId="{FADE64EB-F086-49FD-91F3-356C723CFC01}" type="pres">
      <dgm:prSet presAssocID="{33125A70-191E-4410-912F-009EED493687}" presName="bigChev" presStyleLbl="node1" presStyleIdx="4" presStyleCnt="6" custScaleX="316049" custScaleY="102345" custLinFactNeighborX="-1005" custLinFactNeighborY="-18290"/>
      <dgm:spPr>
        <a:prstGeom prst="chevron">
          <a:avLst/>
        </a:prstGeom>
      </dgm:spPr>
      <dgm:t>
        <a:bodyPr/>
        <a:lstStyle/>
        <a:p>
          <a:endParaRPr lang="en-AU"/>
        </a:p>
      </dgm:t>
    </dgm:pt>
    <dgm:pt modelId="{117D21E4-123C-460C-98FF-FACA5F3A5F08}" type="pres">
      <dgm:prSet presAssocID="{33125A70-191E-4410-912F-009EED493687}" presName="vSp" presStyleCnt="0"/>
      <dgm:spPr/>
    </dgm:pt>
    <dgm:pt modelId="{F3DD6E24-1329-470D-BBE5-8BC4606D3163}" type="pres">
      <dgm:prSet presAssocID="{CEE1305B-6D58-4A88-A9E8-930821FDB61A}" presName="horFlow" presStyleCnt="0"/>
      <dgm:spPr/>
    </dgm:pt>
    <dgm:pt modelId="{AE0070F5-548C-44E4-82C6-1E2C9FF31CFE}" type="pres">
      <dgm:prSet presAssocID="{CEE1305B-6D58-4A88-A9E8-930821FDB61A}" presName="bigChev" presStyleLbl="node1" presStyleIdx="5" presStyleCnt="6" custScaleX="316049" custScaleY="102345" custLinFactNeighborX="-1005" custLinFactNeighborY="-807"/>
      <dgm:spPr>
        <a:prstGeom prst="chevron">
          <a:avLst/>
        </a:prstGeom>
      </dgm:spPr>
      <dgm:t>
        <a:bodyPr/>
        <a:lstStyle/>
        <a:p>
          <a:endParaRPr lang="en-AU"/>
        </a:p>
      </dgm:t>
    </dgm:pt>
  </dgm:ptLst>
  <dgm:cxnLst>
    <dgm:cxn modelId="{173E1CFA-4C7D-44B6-9D50-C5E06C78DEF3}" srcId="{2F45D7DA-734D-429D-A067-1D2538CDEE0B}" destId="{D3A60273-5CF9-47C6-966F-133F7AA0C1FE}" srcOrd="3" destOrd="0" parTransId="{5D1330A6-4B01-4DAE-BED6-D7A803A95162}" sibTransId="{55283D6D-6933-41E5-949B-982835043796}"/>
    <dgm:cxn modelId="{BFD5E1E2-F8F3-41E6-91DD-EE4180E8DEF1}" type="presOf" srcId="{E9F347B2-7A37-43B8-8C5C-80468046C495}" destId="{BE16AD94-7AE6-458B-9D7C-1273BDFB47A8}" srcOrd="0" destOrd="0" presId="urn:microsoft.com/office/officeart/2005/8/layout/lProcess3"/>
    <dgm:cxn modelId="{DAF9BA5C-51BB-40F3-8FFF-954A904DB70E}" srcId="{2F45D7DA-734D-429D-A067-1D2538CDEE0B}" destId="{7714ACD9-5728-401B-A8D6-20C399456646}" srcOrd="2" destOrd="0" parTransId="{F879F8A1-6997-4FA5-A98B-9DB85A3FC0D6}" sibTransId="{21027919-545F-4F08-A64A-43412D76D56F}"/>
    <dgm:cxn modelId="{83623E10-E9D0-4BA2-A425-07D70BBEE14B}" type="presOf" srcId="{33125A70-191E-4410-912F-009EED493687}" destId="{FADE64EB-F086-49FD-91F3-356C723CFC01}" srcOrd="0" destOrd="0" presId="urn:microsoft.com/office/officeart/2005/8/layout/lProcess3"/>
    <dgm:cxn modelId="{2BFBE64E-0496-4276-A325-51AA19FDF613}" srcId="{2F45D7DA-734D-429D-A067-1D2538CDEE0B}" destId="{92369850-261D-40A2-9917-D86D7B9F1F49}" srcOrd="0" destOrd="0" parTransId="{BB47A875-4688-4DAF-B0FA-6B1BEFBA2512}" sibTransId="{89910789-0638-4D57-BB91-B1FBE99453E1}"/>
    <dgm:cxn modelId="{28191977-8BB3-4C4A-97F4-921F3AFC415B}" srcId="{2F45D7DA-734D-429D-A067-1D2538CDEE0B}" destId="{CEE1305B-6D58-4A88-A9E8-930821FDB61A}" srcOrd="5" destOrd="0" parTransId="{BF2C2D69-EDBC-4D2A-9E48-E092C5CCCE25}" sibTransId="{CF0CCC3F-59D9-49F5-A539-D9C13285656F}"/>
    <dgm:cxn modelId="{82016467-509C-41A6-A57A-BAF201454B76}" type="presOf" srcId="{D3A60273-5CF9-47C6-966F-133F7AA0C1FE}" destId="{F06872D2-C6E0-49FB-936E-5602924F0B28}" srcOrd="0" destOrd="0" presId="urn:microsoft.com/office/officeart/2005/8/layout/lProcess3"/>
    <dgm:cxn modelId="{61B3E34B-C9C9-4222-8387-B8231F5930AD}" srcId="{2F45D7DA-734D-429D-A067-1D2538CDEE0B}" destId="{33125A70-191E-4410-912F-009EED493687}" srcOrd="4" destOrd="0" parTransId="{717902E8-9BA9-4FA3-955C-A6E028AF042E}" sibTransId="{BDDF7D0D-3AF0-4613-9CC7-71A4CE2DA99C}"/>
    <dgm:cxn modelId="{4CC5FCE8-A756-4790-8194-CA96E5DF17BA}" type="presOf" srcId="{2F45D7DA-734D-429D-A067-1D2538CDEE0B}" destId="{45370B56-E32C-4E91-9896-3C3C40D0C0FD}" srcOrd="0" destOrd="0" presId="urn:microsoft.com/office/officeart/2005/8/layout/lProcess3"/>
    <dgm:cxn modelId="{76067B56-8F7C-4389-977E-74500453766E}" type="presOf" srcId="{CEE1305B-6D58-4A88-A9E8-930821FDB61A}" destId="{AE0070F5-548C-44E4-82C6-1E2C9FF31CFE}" srcOrd="0" destOrd="0" presId="urn:microsoft.com/office/officeart/2005/8/layout/lProcess3"/>
    <dgm:cxn modelId="{8E03249F-8B9A-42B8-BC44-316B0885003C}" srcId="{2F45D7DA-734D-429D-A067-1D2538CDEE0B}" destId="{E9F347B2-7A37-43B8-8C5C-80468046C495}" srcOrd="1" destOrd="0" parTransId="{35F8F321-DEBA-4DB2-BF67-B87C3F42E1C0}" sibTransId="{BC3781CE-259A-4899-A183-FC235DCED2E1}"/>
    <dgm:cxn modelId="{C8BFADE8-7D29-47DA-BFF1-13EB592050A1}" type="presOf" srcId="{7714ACD9-5728-401B-A8D6-20C399456646}" destId="{EDDA6C22-4A01-4E66-A5E8-BCD1C3FD9054}" srcOrd="0" destOrd="0" presId="urn:microsoft.com/office/officeart/2005/8/layout/lProcess3"/>
    <dgm:cxn modelId="{3719F5B8-BAD5-43E0-BE3D-0192E074031E}" type="presOf" srcId="{92369850-261D-40A2-9917-D86D7B9F1F49}" destId="{861CACE1-050C-4EB1-AA94-088DCDC9E05F}" srcOrd="0" destOrd="0" presId="urn:microsoft.com/office/officeart/2005/8/layout/lProcess3"/>
    <dgm:cxn modelId="{4559A097-6789-462D-8E43-2354BF8167F3}" type="presParOf" srcId="{45370B56-E32C-4E91-9896-3C3C40D0C0FD}" destId="{AB536E46-4AB3-477B-8488-B3E3379CD0B0}" srcOrd="0" destOrd="0" presId="urn:microsoft.com/office/officeart/2005/8/layout/lProcess3"/>
    <dgm:cxn modelId="{66E4DE68-65DC-4651-B65A-27A865102C2F}" type="presParOf" srcId="{AB536E46-4AB3-477B-8488-B3E3379CD0B0}" destId="{861CACE1-050C-4EB1-AA94-088DCDC9E05F}" srcOrd="0" destOrd="0" presId="urn:microsoft.com/office/officeart/2005/8/layout/lProcess3"/>
    <dgm:cxn modelId="{51EA7900-681F-4AB1-B77D-DD8D78034324}" type="presParOf" srcId="{45370B56-E32C-4E91-9896-3C3C40D0C0FD}" destId="{502B1859-0A0A-4533-A4C0-CF06E7F8B925}" srcOrd="1" destOrd="0" presId="urn:microsoft.com/office/officeart/2005/8/layout/lProcess3"/>
    <dgm:cxn modelId="{6A67B8DB-9ED2-47CF-BBF6-BB4E46D77A2A}" type="presParOf" srcId="{45370B56-E32C-4E91-9896-3C3C40D0C0FD}" destId="{816A92EA-3F6D-4040-836D-681FA75120F5}" srcOrd="2" destOrd="0" presId="urn:microsoft.com/office/officeart/2005/8/layout/lProcess3"/>
    <dgm:cxn modelId="{C37CD912-5274-4CA6-99BC-23F3C544DC21}" type="presParOf" srcId="{816A92EA-3F6D-4040-836D-681FA75120F5}" destId="{BE16AD94-7AE6-458B-9D7C-1273BDFB47A8}" srcOrd="0" destOrd="0" presId="urn:microsoft.com/office/officeart/2005/8/layout/lProcess3"/>
    <dgm:cxn modelId="{38C53759-09F4-4DBD-B640-5F7B17F00403}" type="presParOf" srcId="{45370B56-E32C-4E91-9896-3C3C40D0C0FD}" destId="{2DD02113-64E6-4C4B-BE5F-7E05424F3BDC}" srcOrd="3" destOrd="0" presId="urn:microsoft.com/office/officeart/2005/8/layout/lProcess3"/>
    <dgm:cxn modelId="{60D0B064-5B8B-4B1C-A098-A71E140DEEE0}" type="presParOf" srcId="{45370B56-E32C-4E91-9896-3C3C40D0C0FD}" destId="{CC147035-722D-496A-B795-DF7BE0AA4C15}" srcOrd="4" destOrd="0" presId="urn:microsoft.com/office/officeart/2005/8/layout/lProcess3"/>
    <dgm:cxn modelId="{163201B9-C2F0-480B-AA88-65D339AAFB54}" type="presParOf" srcId="{CC147035-722D-496A-B795-DF7BE0AA4C15}" destId="{EDDA6C22-4A01-4E66-A5E8-BCD1C3FD9054}" srcOrd="0" destOrd="0" presId="urn:microsoft.com/office/officeart/2005/8/layout/lProcess3"/>
    <dgm:cxn modelId="{5839C6C3-36C9-4CDE-AB71-72F56EA54D83}" type="presParOf" srcId="{45370B56-E32C-4E91-9896-3C3C40D0C0FD}" destId="{0A624F72-28BA-48BE-A402-5E5C3E1236D5}" srcOrd="5" destOrd="0" presId="urn:microsoft.com/office/officeart/2005/8/layout/lProcess3"/>
    <dgm:cxn modelId="{179800D1-3296-43BE-89BF-668BBC96C625}" type="presParOf" srcId="{45370B56-E32C-4E91-9896-3C3C40D0C0FD}" destId="{61EE4149-9ABD-490E-996B-5DEDEDB71596}" srcOrd="6" destOrd="0" presId="urn:microsoft.com/office/officeart/2005/8/layout/lProcess3"/>
    <dgm:cxn modelId="{2B483DB5-642C-46D2-A70D-34B1E33E4653}" type="presParOf" srcId="{61EE4149-9ABD-490E-996B-5DEDEDB71596}" destId="{F06872D2-C6E0-49FB-936E-5602924F0B28}" srcOrd="0" destOrd="0" presId="urn:microsoft.com/office/officeart/2005/8/layout/lProcess3"/>
    <dgm:cxn modelId="{299F8380-D656-485C-8C23-A368626ECA82}" type="presParOf" srcId="{45370B56-E32C-4E91-9896-3C3C40D0C0FD}" destId="{55F678AE-27BD-4671-9C20-9CF19E6A3FF4}" srcOrd="7" destOrd="0" presId="urn:microsoft.com/office/officeart/2005/8/layout/lProcess3"/>
    <dgm:cxn modelId="{B9A732CD-BD75-4376-B019-E79D1BB9E5A4}" type="presParOf" srcId="{45370B56-E32C-4E91-9896-3C3C40D0C0FD}" destId="{62408B20-5340-4347-ADCD-D1FE4DE55866}" srcOrd="8" destOrd="0" presId="urn:microsoft.com/office/officeart/2005/8/layout/lProcess3"/>
    <dgm:cxn modelId="{52CFC968-A327-465B-A7AB-A67470BCBEDB}" type="presParOf" srcId="{62408B20-5340-4347-ADCD-D1FE4DE55866}" destId="{FADE64EB-F086-49FD-91F3-356C723CFC01}" srcOrd="0" destOrd="0" presId="urn:microsoft.com/office/officeart/2005/8/layout/lProcess3"/>
    <dgm:cxn modelId="{2B19FC8E-CAF1-4894-B9EC-5025B378CB7C}" type="presParOf" srcId="{45370B56-E32C-4E91-9896-3C3C40D0C0FD}" destId="{117D21E4-123C-460C-98FF-FACA5F3A5F08}" srcOrd="9" destOrd="0" presId="urn:microsoft.com/office/officeart/2005/8/layout/lProcess3"/>
    <dgm:cxn modelId="{A56FD646-5A7B-4DBE-915B-74B4633CF4D8}" type="presParOf" srcId="{45370B56-E32C-4E91-9896-3C3C40D0C0FD}" destId="{F3DD6E24-1329-470D-BBE5-8BC4606D3163}" srcOrd="10" destOrd="0" presId="urn:microsoft.com/office/officeart/2005/8/layout/lProcess3"/>
    <dgm:cxn modelId="{9F15054B-BF6F-4ABD-B399-17FD56AC4D04}" type="presParOf" srcId="{F3DD6E24-1329-470D-BBE5-8BC4606D3163}" destId="{AE0070F5-548C-44E4-82C6-1E2C9FF31CF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CACE1-050C-4EB1-AA94-088DCDC9E05F}">
      <dsp:nvSpPr>
        <dsp:cNvPr id="0" name=""/>
        <dsp:cNvSpPr/>
      </dsp:nvSpPr>
      <dsp:spPr>
        <a:xfrm>
          <a:off x="0" y="0"/>
          <a:ext cx="4364809" cy="569385"/>
        </a:xfrm>
        <a:prstGeom prst="chevron">
          <a:avLst/>
        </a:prstGeom>
        <a:gradFill rotWithShape="0">
          <a:gsLst>
            <a:gs pos="0">
              <a:srgbClr val="2D2D8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D2D8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D2D8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rPr>
            <a:t>Introduction</a:t>
          </a:r>
          <a:endParaRPr lang="en-US" sz="3200" kern="1200" dirty="0">
            <a:solidFill>
              <a:srgbClr val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84693" y="0"/>
        <a:ext cx="3795424" cy="569385"/>
      </dsp:txXfrm>
    </dsp:sp>
    <dsp:sp modelId="{BE16AD94-7AE6-458B-9D7C-1273BDFB47A8}">
      <dsp:nvSpPr>
        <dsp:cNvPr id="0" name=""/>
        <dsp:cNvSpPr/>
      </dsp:nvSpPr>
      <dsp:spPr>
        <a:xfrm>
          <a:off x="0" y="725015"/>
          <a:ext cx="4492081" cy="569385"/>
        </a:xfrm>
        <a:prstGeom prst="chevron">
          <a:avLst/>
        </a:prstGeom>
        <a:gradFill rotWithShape="0">
          <a:gsLst>
            <a:gs pos="0">
              <a:srgbClr val="2D2D8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D2D8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D2D8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rPr>
            <a:t>Research Background</a:t>
          </a:r>
          <a:endParaRPr lang="en-US" sz="3200" kern="1200" dirty="0">
            <a:solidFill>
              <a:srgbClr val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84693" y="725015"/>
        <a:ext cx="3922696" cy="569385"/>
      </dsp:txXfrm>
    </dsp:sp>
    <dsp:sp modelId="{EDDA6C22-4A01-4E66-A5E8-BCD1C3FD9054}">
      <dsp:nvSpPr>
        <dsp:cNvPr id="0" name=""/>
        <dsp:cNvSpPr/>
      </dsp:nvSpPr>
      <dsp:spPr>
        <a:xfrm>
          <a:off x="0" y="1487018"/>
          <a:ext cx="4481462" cy="569385"/>
        </a:xfrm>
        <a:prstGeom prst="chevron">
          <a:avLst/>
        </a:prstGeom>
        <a:gradFill rotWithShape="0">
          <a:gsLst>
            <a:gs pos="0">
              <a:srgbClr val="2D2D8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D2D8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D2D8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rPr>
            <a:t>Research Objectives</a:t>
          </a:r>
          <a:endParaRPr lang="en-US" sz="3200" kern="1200" dirty="0">
            <a:solidFill>
              <a:srgbClr val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84693" y="1487018"/>
        <a:ext cx="3912077" cy="569385"/>
      </dsp:txXfrm>
    </dsp:sp>
    <dsp:sp modelId="{F06872D2-C6E0-49FB-936E-5602924F0B28}">
      <dsp:nvSpPr>
        <dsp:cNvPr id="0" name=""/>
        <dsp:cNvSpPr/>
      </dsp:nvSpPr>
      <dsp:spPr>
        <a:xfrm>
          <a:off x="0" y="2249015"/>
          <a:ext cx="4472665" cy="569385"/>
        </a:xfrm>
        <a:prstGeom prst="chevron">
          <a:avLst/>
        </a:prstGeom>
        <a:gradFill rotWithShape="0">
          <a:gsLst>
            <a:gs pos="0">
              <a:srgbClr val="2D2D8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D2D8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D2D8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rPr>
            <a:t>Methodology</a:t>
          </a:r>
          <a:endParaRPr lang="en-US" sz="3200" kern="1200" dirty="0">
            <a:solidFill>
              <a:srgbClr val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84693" y="2249015"/>
        <a:ext cx="3903280" cy="569385"/>
      </dsp:txXfrm>
    </dsp:sp>
    <dsp:sp modelId="{FADE64EB-F086-49FD-91F3-356C723CFC01}">
      <dsp:nvSpPr>
        <dsp:cNvPr id="0" name=""/>
        <dsp:cNvSpPr/>
      </dsp:nvSpPr>
      <dsp:spPr>
        <a:xfrm>
          <a:off x="0" y="3011018"/>
          <a:ext cx="4498842" cy="582737"/>
        </a:xfrm>
        <a:prstGeom prst="chevron">
          <a:avLst/>
        </a:prstGeom>
        <a:gradFill rotWithShape="0">
          <a:gsLst>
            <a:gs pos="0">
              <a:srgbClr val="2D2D8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D2D8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D2D8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rPr>
            <a:t>Results and Discussion</a:t>
          </a:r>
          <a:endParaRPr lang="en-US" sz="3200" kern="1200" dirty="0">
            <a:solidFill>
              <a:srgbClr val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91369" y="3011018"/>
        <a:ext cx="3916105" cy="582737"/>
      </dsp:txXfrm>
    </dsp:sp>
    <dsp:sp modelId="{AE0070F5-548C-44E4-82C6-1E2C9FF31CFE}">
      <dsp:nvSpPr>
        <dsp:cNvPr id="0" name=""/>
        <dsp:cNvSpPr/>
      </dsp:nvSpPr>
      <dsp:spPr>
        <a:xfrm>
          <a:off x="0" y="3773015"/>
          <a:ext cx="4498842" cy="582737"/>
        </a:xfrm>
        <a:prstGeom prst="chevron">
          <a:avLst/>
        </a:prstGeom>
        <a:gradFill rotWithShape="0">
          <a:gsLst>
            <a:gs pos="0">
              <a:srgbClr val="2D2D8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D2D8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D2D8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rPr>
            <a:t>Conclusion</a:t>
          </a:r>
          <a:endParaRPr lang="en-US" sz="3200" kern="1200" dirty="0">
            <a:solidFill>
              <a:srgbClr val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91369" y="3773015"/>
        <a:ext cx="3916105" cy="582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9D6CE-8B26-4D3F-AA0B-BC3DF1FF4B35}" type="datetimeFigureOut">
              <a:rPr lang="en-AU" smtClean="0"/>
              <a:t>10/02/2015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8514B-2A78-402B-A09D-5EBC4C2EE7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2062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99670-9AAB-4F52-B3BF-2F2DC7AE6959}" type="datetimeFigureOut">
              <a:rPr lang="en-AU" smtClean="0"/>
              <a:t>10/02/2015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EEB8A-7ADC-44CA-9406-F7460901DC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010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D26C5-F0A9-400F-9FD0-E330148CE9D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678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9D90-F719-4D93-A7B6-7D7BE15752D5}" type="datetime1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5F88-B094-467B-B14A-5A77D3750259}" type="datetime1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2F4B-AB2E-46E0-B886-D82556A54150}" type="datetime1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" y="2590"/>
            <a:ext cx="9140546" cy="6855410"/>
          </a:xfrm>
          <a:prstGeom prst="rect">
            <a:avLst/>
          </a:prstGeom>
        </p:spPr>
      </p:pic>
      <p:sp>
        <p:nvSpPr>
          <p:cNvPr id="8200" name="Rectangle 8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440000" y="3384550"/>
            <a:ext cx="5791200" cy="3873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440000" y="3868737"/>
            <a:ext cx="6019800" cy="385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5" y="5977919"/>
            <a:ext cx="1624455" cy="48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61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9575" y="428625"/>
            <a:ext cx="8258175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AU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4337" y="1295400"/>
            <a:ext cx="8258175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62556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5" y="5977919"/>
            <a:ext cx="1624455" cy="48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05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" y="4916073"/>
            <a:ext cx="9138480" cy="19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9575" y="428625"/>
            <a:ext cx="8258175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AU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4337" y="1295400"/>
            <a:ext cx="8258175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5" y="5977919"/>
            <a:ext cx="1624455" cy="48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35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76750" cy="5562556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819650" y="266700"/>
            <a:ext cx="4114800" cy="66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19650" y="981075"/>
            <a:ext cx="4114800" cy="395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Text</a:t>
            </a:r>
            <a:endParaRPr lang="en-AU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62556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5" y="5977919"/>
            <a:ext cx="1624455" cy="48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66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" y="4916073"/>
            <a:ext cx="9138480" cy="19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76750" cy="5410200"/>
          </a:xfrm>
          <a:custGeom>
            <a:avLst/>
            <a:gdLst>
              <a:gd name="connsiteX0" fmla="*/ 0 w 4476750"/>
              <a:gd name="connsiteY0" fmla="*/ 0 h 6858000"/>
              <a:gd name="connsiteX1" fmla="*/ 4476750 w 4476750"/>
              <a:gd name="connsiteY1" fmla="*/ 0 h 6858000"/>
              <a:gd name="connsiteX2" fmla="*/ 4476750 w 4476750"/>
              <a:gd name="connsiteY2" fmla="*/ 6858000 h 6858000"/>
              <a:gd name="connsiteX3" fmla="*/ 0 w 4476750"/>
              <a:gd name="connsiteY3" fmla="*/ 6858000 h 6858000"/>
              <a:gd name="connsiteX4" fmla="*/ 0 w 4476750"/>
              <a:gd name="connsiteY4" fmla="*/ 0 h 6858000"/>
              <a:gd name="connsiteX0" fmla="*/ 0 w 4476750"/>
              <a:gd name="connsiteY0" fmla="*/ 0 h 6858000"/>
              <a:gd name="connsiteX1" fmla="*/ 4476750 w 4476750"/>
              <a:gd name="connsiteY1" fmla="*/ 0 h 6858000"/>
              <a:gd name="connsiteX2" fmla="*/ 4476750 w 4476750"/>
              <a:gd name="connsiteY2" fmla="*/ 6858000 h 6858000"/>
              <a:gd name="connsiteX3" fmla="*/ 0 w 4476750"/>
              <a:gd name="connsiteY3" fmla="*/ 4914900 h 6858000"/>
              <a:gd name="connsiteX4" fmla="*/ 0 w 4476750"/>
              <a:gd name="connsiteY4" fmla="*/ 0 h 6858000"/>
              <a:gd name="connsiteX0" fmla="*/ 0 w 4476750"/>
              <a:gd name="connsiteY0" fmla="*/ 0 h 5429250"/>
              <a:gd name="connsiteX1" fmla="*/ 4476750 w 4476750"/>
              <a:gd name="connsiteY1" fmla="*/ 0 h 5429250"/>
              <a:gd name="connsiteX2" fmla="*/ 4476750 w 4476750"/>
              <a:gd name="connsiteY2" fmla="*/ 5429250 h 5429250"/>
              <a:gd name="connsiteX3" fmla="*/ 0 w 4476750"/>
              <a:gd name="connsiteY3" fmla="*/ 4914900 h 5429250"/>
              <a:gd name="connsiteX4" fmla="*/ 0 w 4476750"/>
              <a:gd name="connsiteY4" fmla="*/ 0 h 5429250"/>
              <a:gd name="connsiteX0" fmla="*/ 0 w 4476750"/>
              <a:gd name="connsiteY0" fmla="*/ 0 h 5429250"/>
              <a:gd name="connsiteX1" fmla="*/ 4476750 w 4476750"/>
              <a:gd name="connsiteY1" fmla="*/ 0 h 5429250"/>
              <a:gd name="connsiteX2" fmla="*/ 4476750 w 4476750"/>
              <a:gd name="connsiteY2" fmla="*/ 5429250 h 5429250"/>
              <a:gd name="connsiteX3" fmla="*/ 0 w 4476750"/>
              <a:gd name="connsiteY3" fmla="*/ 4924425 h 5429250"/>
              <a:gd name="connsiteX4" fmla="*/ 0 w 4476750"/>
              <a:gd name="connsiteY4" fmla="*/ 0 h 542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750" h="5429250">
                <a:moveTo>
                  <a:pt x="0" y="0"/>
                </a:moveTo>
                <a:lnTo>
                  <a:pt x="4476750" y="0"/>
                </a:lnTo>
                <a:lnTo>
                  <a:pt x="4476750" y="5429250"/>
                </a:lnTo>
                <a:lnTo>
                  <a:pt x="0" y="492442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819650" y="266700"/>
            <a:ext cx="4114800" cy="66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19650" y="981075"/>
            <a:ext cx="4114800" cy="395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Text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5" y="5977919"/>
            <a:ext cx="1624455" cy="48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79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10125" y="0"/>
            <a:ext cx="4333875" cy="5562556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3375" y="266700"/>
            <a:ext cx="4114800" cy="66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AU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1028700"/>
            <a:ext cx="4114800" cy="395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Text</a:t>
            </a:r>
            <a:endParaRPr lang="en-AU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62556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5" y="5977919"/>
            <a:ext cx="1624455" cy="48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53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" y="4916073"/>
            <a:ext cx="9138480" cy="19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5" y="5977919"/>
            <a:ext cx="1624455" cy="482860"/>
          </a:xfrm>
          <a:prstGeom prst="rect">
            <a:avLst/>
          </a:prstGeom>
        </p:spPr>
      </p:pic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10125" y="-9526"/>
            <a:ext cx="4333875" cy="5953125"/>
          </a:xfrm>
          <a:custGeom>
            <a:avLst/>
            <a:gdLst>
              <a:gd name="connsiteX0" fmla="*/ 0 w 4333875"/>
              <a:gd name="connsiteY0" fmla="*/ 0 h 6858000"/>
              <a:gd name="connsiteX1" fmla="*/ 4333875 w 4333875"/>
              <a:gd name="connsiteY1" fmla="*/ 0 h 6858000"/>
              <a:gd name="connsiteX2" fmla="*/ 4333875 w 4333875"/>
              <a:gd name="connsiteY2" fmla="*/ 6858000 h 6858000"/>
              <a:gd name="connsiteX3" fmla="*/ 0 w 4333875"/>
              <a:gd name="connsiteY3" fmla="*/ 6858000 h 6858000"/>
              <a:gd name="connsiteX4" fmla="*/ 0 w 4333875"/>
              <a:gd name="connsiteY4" fmla="*/ 0 h 6858000"/>
              <a:gd name="connsiteX0" fmla="*/ 0 w 4333875"/>
              <a:gd name="connsiteY0" fmla="*/ 0 h 6858000"/>
              <a:gd name="connsiteX1" fmla="*/ 4333875 w 4333875"/>
              <a:gd name="connsiteY1" fmla="*/ 0 h 6858000"/>
              <a:gd name="connsiteX2" fmla="*/ 4333875 w 4333875"/>
              <a:gd name="connsiteY2" fmla="*/ 6858000 h 6858000"/>
              <a:gd name="connsiteX3" fmla="*/ 0 w 4333875"/>
              <a:gd name="connsiteY3" fmla="*/ 5476875 h 6858000"/>
              <a:gd name="connsiteX4" fmla="*/ 0 w 4333875"/>
              <a:gd name="connsiteY4" fmla="*/ 0 h 6858000"/>
              <a:gd name="connsiteX0" fmla="*/ 0 w 4333875"/>
              <a:gd name="connsiteY0" fmla="*/ 0 h 5953125"/>
              <a:gd name="connsiteX1" fmla="*/ 4333875 w 4333875"/>
              <a:gd name="connsiteY1" fmla="*/ 0 h 5953125"/>
              <a:gd name="connsiteX2" fmla="*/ 4333875 w 4333875"/>
              <a:gd name="connsiteY2" fmla="*/ 5953125 h 5953125"/>
              <a:gd name="connsiteX3" fmla="*/ 0 w 4333875"/>
              <a:gd name="connsiteY3" fmla="*/ 5476875 h 5953125"/>
              <a:gd name="connsiteX4" fmla="*/ 0 w 4333875"/>
              <a:gd name="connsiteY4" fmla="*/ 0 h 5953125"/>
              <a:gd name="connsiteX0" fmla="*/ 0 w 4333875"/>
              <a:gd name="connsiteY0" fmla="*/ 0 h 5953125"/>
              <a:gd name="connsiteX1" fmla="*/ 4333875 w 4333875"/>
              <a:gd name="connsiteY1" fmla="*/ 0 h 5953125"/>
              <a:gd name="connsiteX2" fmla="*/ 4333875 w 4333875"/>
              <a:gd name="connsiteY2" fmla="*/ 5953125 h 5953125"/>
              <a:gd name="connsiteX3" fmla="*/ 0 w 4333875"/>
              <a:gd name="connsiteY3" fmla="*/ 5467350 h 5953125"/>
              <a:gd name="connsiteX4" fmla="*/ 0 w 4333875"/>
              <a:gd name="connsiteY4" fmla="*/ 0 h 595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3875" h="5953125">
                <a:moveTo>
                  <a:pt x="0" y="0"/>
                </a:moveTo>
                <a:lnTo>
                  <a:pt x="4333875" y="0"/>
                </a:lnTo>
                <a:lnTo>
                  <a:pt x="4333875" y="5953125"/>
                </a:lnTo>
                <a:lnTo>
                  <a:pt x="0" y="54673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3375" y="266700"/>
            <a:ext cx="4114800" cy="66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AU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1028700"/>
            <a:ext cx="4114800" cy="395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2576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 smtClean="0"/>
              <a:t>INSERT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2091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D562-840A-4F7A-9CE8-D745D1E6DC47}" type="datetime1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9D90-F719-4D93-A7B6-7D7BE15752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69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D562-840A-4F7A-9CE8-D745D1E6DC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40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C0DC-CFD5-46DD-8EF8-7ECADA2CC3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05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305A-083C-4129-AB4D-2B2B3C71F7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60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C22E-B7BC-4C62-BE6B-92B47E0E52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04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BF2-E29A-4E4A-91A6-5CD93AB103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20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529B-EE76-4115-989B-60BCC4AB33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60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F450-6FA5-442B-ADA1-C50FB70B0E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49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06D9-B305-42D6-888F-0001498AD8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50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5F88-B094-467B-B14A-5A77D37502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8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C0DC-CFD5-46DD-8EF8-7ECADA2CC3DE}" type="datetime1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2F4B-AB2E-46E0-B886-D82556A541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55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10125" y="0"/>
            <a:ext cx="4333875" cy="5562556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3375" y="266700"/>
            <a:ext cx="4114800" cy="66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AU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1028700"/>
            <a:ext cx="4114800" cy="395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Text</a:t>
            </a:r>
            <a:endParaRPr lang="en-AU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62556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5" y="5977919"/>
            <a:ext cx="1624455" cy="48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3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62556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9575" y="428625"/>
            <a:ext cx="8258175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AU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4337" y="1295400"/>
            <a:ext cx="8258175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5" y="5977919"/>
            <a:ext cx="1624455" cy="48286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107" y="6237073"/>
            <a:ext cx="783893" cy="3479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47DC9E-2672-4DB5-903E-7A6C014851B6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5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305A-083C-4129-AB4D-2B2B3C71F7D9}" type="datetime1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C22E-B7BC-4C62-BE6B-92B47E0E5271}" type="datetime1">
              <a:rPr lang="en-US" smtClean="0"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BF2-E29A-4E4A-91A6-5CD93AB103E9}" type="datetime1">
              <a:rPr lang="en-US" smtClean="0"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529B-EE76-4115-989B-60BCC4AB3303}" type="datetime1">
              <a:rPr lang="en-US" smtClean="0"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F450-6FA5-442B-ADA1-C50FB70B0E5E}" type="datetime1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06D9-B305-42D6-888F-0001498AD853}" type="datetime1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23249-38B6-4009-9820-C7D598EB4978}" type="datetime1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2971800" y="387352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itchFamily="-65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itchFamily="-65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pitchFamily="-65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itchFamily="-65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pitchFamily="-65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-65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23249-38B6-4009-9820-C7D598EB49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7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5" Type="http://schemas.openxmlformats.org/officeDocument/2006/relationships/image" Target="../media/image27.png"/><Relationship Id="rId10" Type="http://schemas.openxmlformats.org/officeDocument/2006/relationships/image" Target="../media/image22.emf"/><Relationship Id="rId4" Type="http://schemas.openxmlformats.org/officeDocument/2006/relationships/image" Target="../media/image15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#_ENREF_13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#_ENREF_13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#_ENREF_4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png"/><Relationship Id="rId4" Type="http://schemas.openxmlformats.org/officeDocument/2006/relationships/hyperlink" Target="#_ENREF_10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#_ENREF_15"/><Relationship Id="rId7" Type="http://schemas.openxmlformats.org/officeDocument/2006/relationships/hyperlink" Target="#_ENREF_1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Relationship Id="rId6" Type="http://schemas.openxmlformats.org/officeDocument/2006/relationships/hyperlink" Target="#_ENREF_12"/><Relationship Id="rId5" Type="http://schemas.openxmlformats.org/officeDocument/2006/relationships/hyperlink" Target="#_ENREF_13"/><Relationship Id="rId4" Type="http://schemas.openxmlformats.org/officeDocument/2006/relationships/hyperlink" Target="#_ENREF_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574" y="4572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ts val="1200"/>
              </a:spcBef>
              <a:spcAft>
                <a:spcPct val="0"/>
              </a:spcAft>
              <a:defRPr/>
            </a:pPr>
            <a:r>
              <a:rPr lang="en-A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Transfer Entropy and Information Flow Patterns in Functional Brain Networks during Cognitive Activity</a:t>
            </a:r>
            <a:endParaRPr lang="en-A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3480" y="3276600"/>
            <a:ext cx="6156959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90900" lvl="0" algn="ctr" eaLnBrk="0" fontAlgn="base" hangingPunct="0">
              <a:spcBef>
                <a:spcPct val="50000"/>
              </a:spcBef>
              <a:defRPr/>
            </a:pPr>
            <a:r>
              <a:rPr lang="en-A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A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endParaRPr lang="en-A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900" lvl="0" algn="ctr" eaLnBrk="0" fontAlgn="base" hangingPunct="0">
              <a:spcBef>
                <a:spcPct val="50000"/>
              </a:spcBef>
              <a:defRPr/>
            </a:pPr>
            <a:r>
              <a:rPr lang="en-A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Md. Hedayetul Islam </a:t>
            </a:r>
            <a:r>
              <a:rPr lang="en-A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Shovon</a:t>
            </a:r>
          </a:p>
          <a:p>
            <a:pPr marL="90900" lvl="0" algn="ctr" eaLnBrk="0" fontAlgn="base" hangingPunct="0">
              <a:spcBef>
                <a:spcPct val="50000"/>
              </a:spcBef>
              <a:defRPr/>
            </a:pPr>
            <a:r>
              <a:rPr lang="en-A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Cognitive Neuroengineering Laboratory</a:t>
            </a:r>
          </a:p>
          <a:p>
            <a:pPr marL="90900" lvl="0" algn="ctr" eaLnBrk="0" fontAlgn="base" hangingPunct="0">
              <a:spcBef>
                <a:spcPct val="50000"/>
              </a:spcBef>
              <a:defRPr/>
            </a:pPr>
            <a:r>
              <a:rPr lang="en-A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University of South Australia</a:t>
            </a:r>
            <a:endParaRPr lang="en-A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900" lvl="0" algn="ctr" eaLnBrk="0" fontAlgn="base" hangingPunct="0">
              <a:spcBef>
                <a:spcPct val="50000"/>
              </a:spcBef>
              <a:defRPr/>
            </a:pPr>
            <a:r>
              <a:rPr lang="en-A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AU" sz="2000" b="1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A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February, 2015</a:t>
            </a:r>
            <a:endParaRPr lang="en-A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51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5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7709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Research Objectives </a:t>
            </a:r>
            <a:endParaRPr lang="en-A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2950" y="1905000"/>
            <a:ext cx="77041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The research objectives are three fold:</a:t>
            </a:r>
          </a:p>
          <a:p>
            <a:pPr>
              <a:defRPr/>
            </a:pPr>
            <a:endParaRPr lang="en-US" alt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Explore the application of information theoretic NTE measure to construct EEG based directed functional brain network</a:t>
            </a:r>
          </a:p>
          <a:p>
            <a:pPr>
              <a:defRPr/>
            </a:pPr>
            <a:endParaRPr lang="en-US" alt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To quantify the topological features of the constructed directed functional brain network during different cognitive states; and</a:t>
            </a:r>
          </a:p>
          <a:p>
            <a:pPr>
              <a:defRPr/>
            </a:pPr>
            <a:endParaRPr lang="en-US" alt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To determine information flow patterns during different cognitive states</a:t>
            </a:r>
          </a:p>
        </p:txBody>
      </p:sp>
    </p:spTree>
    <p:extLst>
      <p:ext uri="{BB962C8B-B14F-4D97-AF65-F5344CB8AC3E}">
        <p14:creationId xmlns:p14="http://schemas.microsoft.com/office/powerpoint/2010/main" val="36940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673" y="294991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A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4363" y="1447800"/>
            <a:ext cx="3348037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AU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Study participants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66800" y="2057400"/>
            <a:ext cx="7924800" cy="2438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Six healthy right handed adults (4 males, 2 females)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Age range 19-59</a:t>
            </a:r>
            <a:endParaRPr lang="en-US" alt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Recruited </a:t>
            </a:r>
            <a:r>
              <a:rPr lang="en-US" alt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 the staff, student and academic populations of the University of South Australia (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Mawson</a:t>
            </a:r>
            <a:r>
              <a:rPr lang="en-US" alt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Lakes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 </a:t>
            </a:r>
            <a:r>
              <a:rPr lang="en-US" alt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 known psychological, neurological or psychiatric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disorder</a:t>
            </a:r>
            <a:endParaRPr lang="en-US" alt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 normal or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corrected-to-normal vision</a:t>
            </a:r>
            <a:endParaRPr lang="en-US" alt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endParaRPr lang="en-US" altLang="en-US" sz="2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eaLnBrk="0" hangingPunct="0"/>
            <a:endParaRPr lang="en-US" altLang="en-US" sz="2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buFont typeface="Arial" charset="0"/>
              <a:buChar char="•"/>
            </a:pPr>
            <a:endParaRPr lang="en-US" altLang="en-US" sz="2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/>
            <a:r>
              <a:rPr lang="en-US" alt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40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673" y="294991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 (Cont.)</a:t>
            </a:r>
            <a:endParaRPr lang="en-A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400" y="1371600"/>
            <a:ext cx="6624637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AU" alt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EEG Data Acquisition</a:t>
            </a:r>
            <a:endParaRPr lang="en-AU" alt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297" y="1981200"/>
            <a:ext cx="3525701" cy="16278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" y="2009089"/>
            <a:ext cx="1900237" cy="16278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50256" y="4648200"/>
            <a:ext cx="7688943" cy="19050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AU" sz="2200" dirty="0">
                <a:latin typeface="Times New Roman" pitchFamily="18" charset="0"/>
                <a:cs typeface="Times New Roman" pitchFamily="18" charset="0"/>
              </a:rPr>
              <a:t>Sampling rate 1000 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Hz, 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30 EEG channels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, 2 reference channel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1 Hz – 70 Hz band pass filter with 50 Hz notch filter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Eye </a:t>
            </a:r>
            <a:r>
              <a:rPr lang="en-AU" sz="2200" dirty="0">
                <a:latin typeface="Times New Roman" pitchFamily="18" charset="0"/>
                <a:cs typeface="Times New Roman" pitchFamily="18" charset="0"/>
              </a:rPr>
              <a:t>blinks are detected using template matching methods of </a:t>
            </a:r>
            <a:r>
              <a:rPr lang="en-AU" sz="2200" dirty="0" err="1">
                <a:latin typeface="Times New Roman" pitchFamily="18" charset="0"/>
                <a:cs typeface="Times New Roman" pitchFamily="18" charset="0"/>
              </a:rPr>
              <a:t>Neuroscan</a:t>
            </a:r>
            <a:r>
              <a:rPr lang="en-AU" sz="2200" dirty="0">
                <a:latin typeface="Times New Roman" pitchFamily="18" charset="0"/>
                <a:cs typeface="Times New Roman" pitchFamily="18" charset="0"/>
              </a:rPr>
              <a:t> Curry software and removed using Principal Component Analysis (PCA)</a:t>
            </a:r>
          </a:p>
          <a:p>
            <a:pPr marL="342900" indent="-342900">
              <a:buFont typeface="Arial" pitchFamily="34" charset="0"/>
              <a:buChar char="•"/>
            </a:pPr>
            <a:endParaRPr lang="en-A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07963" y="4150249"/>
            <a:ext cx="6624637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AU" alt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EEG Recording Criteria and Pre-processing</a:t>
            </a:r>
            <a:endParaRPr lang="en-AU" alt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09"/>
          <a:stretch/>
        </p:blipFill>
        <p:spPr>
          <a:xfrm>
            <a:off x="2865323" y="2027170"/>
            <a:ext cx="1970314" cy="16278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8162" y="3694360"/>
            <a:ext cx="202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Eyes Open (EOP)</a:t>
            </a:r>
            <a:endParaRPr lang="en-A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3657600"/>
            <a:ext cx="202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Driving (Drive)</a:t>
            </a:r>
            <a:endParaRPr lang="en-A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3657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Driving with Audio Distraction (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DriveAdo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A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1524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Entropy Analysis Framework (TEAF)</a:t>
            </a:r>
            <a:endParaRPr lang="en-A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Canvas 67"/>
          <p:cNvGrpSpPr/>
          <p:nvPr/>
        </p:nvGrpSpPr>
        <p:grpSpPr>
          <a:xfrm>
            <a:off x="1608036" y="1676400"/>
            <a:ext cx="6469164" cy="4603105"/>
            <a:chOff x="-15068" y="-1"/>
            <a:chExt cx="4441018" cy="3223242"/>
          </a:xfrm>
        </p:grpSpPr>
        <p:sp>
          <p:nvSpPr>
            <p:cNvPr id="48" name="Rectangle 47"/>
            <p:cNvSpPr/>
            <p:nvPr/>
          </p:nvSpPr>
          <p:spPr>
            <a:xfrm>
              <a:off x="0" y="-1"/>
              <a:ext cx="4425950" cy="3223242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sp>
        <p:sp>
          <p:nvSpPr>
            <p:cNvPr id="49" name="Right Arrow 48"/>
            <p:cNvSpPr/>
            <p:nvPr/>
          </p:nvSpPr>
          <p:spPr>
            <a:xfrm>
              <a:off x="2140904" y="490490"/>
              <a:ext cx="84980" cy="172523"/>
            </a:xfrm>
            <a:prstGeom prst="rightArrow">
              <a:avLst/>
            </a:prstGeom>
            <a:noFill/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08375" y="73491"/>
              <a:ext cx="1835871" cy="951690"/>
            </a:xfrm>
            <a:prstGeom prst="rect">
              <a:avLst/>
            </a:prstGeom>
            <a:noFill/>
            <a:ln w="127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1" name="Picture 50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59" y="277562"/>
              <a:ext cx="556012" cy="487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2" name="AutoShape 25"/>
            <p:cNvCxnSpPr>
              <a:cxnSpLocks noChangeShapeType="1"/>
            </p:cNvCxnSpPr>
            <p:nvPr/>
          </p:nvCxnSpPr>
          <p:spPr bwMode="auto">
            <a:xfrm>
              <a:off x="882392" y="490491"/>
              <a:ext cx="241691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3" name="Picture 52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" t="845" r="20067" b="18991"/>
            <a:stretch/>
          </p:blipFill>
          <p:spPr>
            <a:xfrm>
              <a:off x="1163912" y="290087"/>
              <a:ext cx="678101" cy="450487"/>
            </a:xfrm>
            <a:prstGeom prst="rect">
              <a:avLst/>
            </a:prstGeom>
          </p:spPr>
        </p:pic>
        <p:sp>
          <p:nvSpPr>
            <p:cNvPr id="54" name="TextBox 11"/>
            <p:cNvSpPr txBox="1"/>
            <p:nvPr/>
          </p:nvSpPr>
          <p:spPr>
            <a:xfrm>
              <a:off x="1168997" y="141724"/>
              <a:ext cx="902970" cy="2967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144145" algn="just" defTabSz="914400" eaLnBrk="1" fontAlgn="auto" latin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Raw EEG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F243E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Data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55" name="TextBox 13"/>
            <p:cNvSpPr txBox="1"/>
            <p:nvPr/>
          </p:nvSpPr>
          <p:spPr>
            <a:xfrm>
              <a:off x="218329" y="46443"/>
              <a:ext cx="1569816" cy="2410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144145" algn="ctr" defTabSz="914400" eaLnBrk="1" fontAlgn="auto" latin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EEG Data Acquisition</a:t>
              </a:r>
              <a:endPara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56" name="TextBox 10"/>
            <p:cNvSpPr txBox="1"/>
            <p:nvPr/>
          </p:nvSpPr>
          <p:spPr>
            <a:xfrm>
              <a:off x="57163" y="111521"/>
              <a:ext cx="839470" cy="17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144145" algn="ctr" defTabSz="914400" eaLnBrk="1" fontAlgn="auto" latin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F243E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Participant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362048" y="111521"/>
              <a:ext cx="1875108" cy="904791"/>
            </a:xfrm>
            <a:prstGeom prst="rect">
              <a:avLst/>
            </a:prstGeom>
            <a:noFill/>
            <a:ln w="127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144145" algn="just" defTabSz="914400" eaLnBrk="1" fontAlgn="auto" latin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 </a:t>
              </a:r>
              <a:endParaRPr kumimoji="0" lang="en-AU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  <a:p>
              <a:pPr marL="0" marR="0" lvl="0" indent="144145" algn="just" defTabSz="914400" eaLnBrk="1" fontAlgn="auto" latin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 </a:t>
              </a:r>
              <a:endParaRPr kumimoji="0" lang="en-AU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01820" y="314960"/>
              <a:ext cx="614280" cy="40298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14776" y="319905"/>
              <a:ext cx="568663" cy="402221"/>
            </a:xfrm>
            <a:prstGeom prst="rect">
              <a:avLst/>
            </a:prstGeom>
          </p:spPr>
        </p:pic>
        <p:cxnSp>
          <p:nvCxnSpPr>
            <p:cNvPr id="60" name="AutoShape 25"/>
            <p:cNvCxnSpPr>
              <a:cxnSpLocks noChangeShapeType="1"/>
            </p:cNvCxnSpPr>
            <p:nvPr/>
          </p:nvCxnSpPr>
          <p:spPr bwMode="auto">
            <a:xfrm>
              <a:off x="3041315" y="490492"/>
              <a:ext cx="4193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TextBox 11"/>
            <p:cNvSpPr txBox="1"/>
            <p:nvPr/>
          </p:nvSpPr>
          <p:spPr>
            <a:xfrm>
              <a:off x="2862012" y="336446"/>
              <a:ext cx="801055" cy="3502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144145" algn="just" defTabSz="914400" eaLnBrk="1" fontAlgn="auto" latin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Pre-processing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62" name="TextBox 13"/>
            <p:cNvSpPr txBox="1"/>
            <p:nvPr/>
          </p:nvSpPr>
          <p:spPr>
            <a:xfrm>
              <a:off x="2548149" y="73491"/>
              <a:ext cx="1471720" cy="2594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144145" algn="ctr" defTabSz="914400" eaLnBrk="1" fontAlgn="auto" latin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EEG Signal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Pre-processing</a:t>
              </a:r>
              <a:endPara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63" name="TextBox 11"/>
            <p:cNvSpPr txBox="1"/>
            <p:nvPr/>
          </p:nvSpPr>
          <p:spPr>
            <a:xfrm>
              <a:off x="2325851" y="178941"/>
              <a:ext cx="902335" cy="17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144145" algn="just" defTabSz="914400" eaLnBrk="1" fontAlgn="auto" latin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Raw EEG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10253F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Data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64" name="TextBox 11"/>
            <p:cNvSpPr txBox="1"/>
            <p:nvPr/>
          </p:nvSpPr>
          <p:spPr>
            <a:xfrm>
              <a:off x="-15068" y="1166955"/>
              <a:ext cx="887335" cy="16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144145" algn="ctr" defTabSz="914400" eaLnBrk="1" fontAlgn="auto" latin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Pre-processed EEG </a:t>
              </a: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10253F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Data</a:t>
              </a:r>
              <a:endParaRPr kumimoji="0" lang="en-AU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 flipV="1">
              <a:off x="106427" y="1095106"/>
              <a:ext cx="4213095" cy="813183"/>
            </a:xfrm>
            <a:prstGeom prst="rect">
              <a:avLst/>
            </a:prstGeom>
            <a:noFill/>
            <a:ln w="127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144145" algn="just" defTabSz="914400" eaLnBrk="1" fontAlgn="auto" latinLnBrk="0" hangingPunct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 </a:t>
              </a:r>
              <a:endPara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  <a:p>
              <a:pPr marL="0" marR="0" lvl="0" indent="144145" algn="just" defTabSz="914400" eaLnBrk="1" fontAlgn="auto" latinLnBrk="0" hangingPunct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 </a:t>
              </a:r>
              <a:endPara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96633" y="1249749"/>
              <a:ext cx="1576903" cy="621220"/>
            </a:xfrm>
            <a:prstGeom prst="rect">
              <a:avLst/>
            </a:prstGeom>
            <a:noFill/>
            <a:ln w="12700" cap="flat" cmpd="sng" algn="ctr">
              <a:solidFill>
                <a:srgbClr val="1F497D"/>
              </a:solidFill>
              <a:prstDash val="sysDot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144145" algn="just" defTabSz="914400" eaLnBrk="1" fontAlgn="auto" latinLnBrk="0" hangingPunct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 </a:t>
              </a: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  <a:p>
              <a:pPr marL="0" marR="0" lvl="0" indent="144145" algn="just" defTabSz="914400" eaLnBrk="1" fontAlgn="auto" latinLnBrk="0" hangingPunct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 </a:t>
              </a: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67" name="Right Arrow 66"/>
            <p:cNvSpPr/>
            <p:nvPr/>
          </p:nvSpPr>
          <p:spPr>
            <a:xfrm rot="5400000">
              <a:off x="2952321" y="964404"/>
              <a:ext cx="68270" cy="172085"/>
            </a:xfrm>
            <a:prstGeom prst="rightArrow">
              <a:avLst>
                <a:gd name="adj1" fmla="val 50000"/>
                <a:gd name="adj2" fmla="val 42384"/>
              </a:avLst>
            </a:prstGeom>
            <a:noFill/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144145" algn="just" defTabSz="914400" eaLnBrk="1" fontAlgn="auto" latin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 </a:t>
              </a:r>
              <a:endParaRPr kumimoji="0" lang="en-AU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431" y="1349190"/>
              <a:ext cx="585099" cy="461761"/>
            </a:xfrm>
            <a:prstGeom prst="rect">
              <a:avLst/>
            </a:prstGeom>
          </p:spPr>
        </p:pic>
        <p:sp>
          <p:nvSpPr>
            <p:cNvPr id="69" name="Flowchart: Magnetic Disk 68"/>
            <p:cNvSpPr/>
            <p:nvPr/>
          </p:nvSpPr>
          <p:spPr>
            <a:xfrm>
              <a:off x="3590536" y="1338703"/>
              <a:ext cx="692560" cy="471765"/>
            </a:xfrm>
            <a:prstGeom prst="flowChartMagneticDisk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7"/>
            <a:srcRect l="2525" t="6416" r="24332" b="6036"/>
            <a:stretch/>
          </p:blipFill>
          <p:spPr>
            <a:xfrm>
              <a:off x="926521" y="1338703"/>
              <a:ext cx="589265" cy="485896"/>
            </a:xfrm>
            <a:prstGeom prst="rect">
              <a:avLst/>
            </a:prstGeom>
          </p:spPr>
        </p:pic>
        <p:cxnSp>
          <p:nvCxnSpPr>
            <p:cNvPr id="71" name="AutoShape 25"/>
            <p:cNvCxnSpPr>
              <a:cxnSpLocks noChangeShapeType="1"/>
            </p:cNvCxnSpPr>
            <p:nvPr/>
          </p:nvCxnSpPr>
          <p:spPr bwMode="auto">
            <a:xfrm>
              <a:off x="734512" y="1576302"/>
              <a:ext cx="1621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8"/>
            <a:srcRect l="6018" t="7902" r="25798" b="6838"/>
            <a:stretch/>
          </p:blipFill>
          <p:spPr>
            <a:xfrm>
              <a:off x="1909839" y="1342282"/>
              <a:ext cx="534586" cy="507203"/>
            </a:xfrm>
            <a:prstGeom prst="rect">
              <a:avLst/>
            </a:prstGeom>
          </p:spPr>
        </p:pic>
        <p:cxnSp>
          <p:nvCxnSpPr>
            <p:cNvPr id="73" name="AutoShape 25"/>
            <p:cNvCxnSpPr>
              <a:cxnSpLocks noChangeShapeType="1"/>
            </p:cNvCxnSpPr>
            <p:nvPr/>
          </p:nvCxnSpPr>
          <p:spPr bwMode="auto">
            <a:xfrm flipV="1">
              <a:off x="2528005" y="1587586"/>
              <a:ext cx="351063" cy="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9"/>
            <a:srcRect l="3590" t="2900" r="23337" b="5274"/>
            <a:stretch/>
          </p:blipFill>
          <p:spPr>
            <a:xfrm>
              <a:off x="2915967" y="1359574"/>
              <a:ext cx="522842" cy="468480"/>
            </a:xfrm>
            <a:prstGeom prst="rect">
              <a:avLst/>
            </a:prstGeom>
          </p:spPr>
        </p:pic>
        <p:sp>
          <p:nvSpPr>
            <p:cNvPr id="75" name="TextBox 11"/>
            <p:cNvSpPr txBox="1"/>
            <p:nvPr/>
          </p:nvSpPr>
          <p:spPr>
            <a:xfrm>
              <a:off x="973454" y="1462438"/>
              <a:ext cx="1402715" cy="3334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144145" algn="ctr" defTabSz="914400" eaLnBrk="1" fontAlgn="auto" latin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-</a:t>
              </a:r>
              <a:endPara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76" name="TextBox 11"/>
            <p:cNvSpPr txBox="1"/>
            <p:nvPr/>
          </p:nvSpPr>
          <p:spPr>
            <a:xfrm>
              <a:off x="465396" y="1195650"/>
              <a:ext cx="1402715" cy="17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144145" algn="ctr" defTabSz="914400" eaLnBrk="1" fontAlgn="auto" latin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Transfer Entropy Matrix</a:t>
              </a:r>
              <a:endParaRPr kumimoji="0" lang="en-AU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77" name="TextBox 11"/>
            <p:cNvSpPr txBox="1"/>
            <p:nvPr/>
          </p:nvSpPr>
          <p:spPr>
            <a:xfrm>
              <a:off x="1752457" y="1191286"/>
              <a:ext cx="1004934" cy="2770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144145" algn="just" defTabSz="914400" eaLnBrk="1" fontAlgn="auto" latin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Noise/ Bias Matrix</a:t>
              </a:r>
              <a:endParaRPr kumimoji="0" lang="en-AU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78" name="TextBox 11"/>
            <p:cNvSpPr txBox="1"/>
            <p:nvPr/>
          </p:nvSpPr>
          <p:spPr>
            <a:xfrm>
              <a:off x="2549434" y="1124582"/>
              <a:ext cx="1189324" cy="4158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144145" algn="ctr" defTabSz="914400" eaLnBrk="1" fontAlgn="auto" latin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Normalized Transfer </a:t>
              </a:r>
              <a:endParaRPr kumimoji="0" lang="en-AU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  <a:p>
              <a:pPr marL="0" marR="0" lvl="0" indent="144145" algn="ctr" defTabSz="914400" eaLnBrk="1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Entropy matrix</a:t>
              </a:r>
              <a:endParaRPr kumimoji="0" lang="en-AU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79" name="TextBox 11"/>
            <p:cNvSpPr txBox="1"/>
            <p:nvPr/>
          </p:nvSpPr>
          <p:spPr>
            <a:xfrm>
              <a:off x="3280497" y="178941"/>
              <a:ext cx="1008380" cy="17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144145" algn="l" defTabSz="914400" eaLnBrk="1" fontAlgn="auto" latin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Pre-processed EEG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10253F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Data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80" name="TextBox 11"/>
            <p:cNvSpPr txBox="1"/>
            <p:nvPr/>
          </p:nvSpPr>
          <p:spPr>
            <a:xfrm>
              <a:off x="2345610" y="1409080"/>
              <a:ext cx="882576" cy="3549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144145" algn="just" defTabSz="914400" eaLnBrk="1" fontAlgn="auto" latin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Normalization</a:t>
              </a:r>
              <a:endParaRPr kumimoji="0" lang="en-AU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cxnSp>
          <p:nvCxnSpPr>
            <p:cNvPr id="81" name="AutoShape 25"/>
            <p:cNvCxnSpPr>
              <a:cxnSpLocks noChangeShapeType="1"/>
            </p:cNvCxnSpPr>
            <p:nvPr/>
          </p:nvCxnSpPr>
          <p:spPr bwMode="auto">
            <a:xfrm>
              <a:off x="3476127" y="1614892"/>
              <a:ext cx="115684" cy="4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" name="TextBox 13"/>
            <p:cNvSpPr txBox="1"/>
            <p:nvPr/>
          </p:nvSpPr>
          <p:spPr>
            <a:xfrm>
              <a:off x="1182696" y="1074262"/>
              <a:ext cx="2000250" cy="17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144145" algn="ctr" defTabSz="914400" eaLnBrk="1" fontAlgn="auto" latin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Graph Database Construction</a:t>
              </a:r>
              <a:endPara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83" name="TextBox 11"/>
            <p:cNvSpPr txBox="1"/>
            <p:nvPr/>
          </p:nvSpPr>
          <p:spPr>
            <a:xfrm>
              <a:off x="1391938" y="1540459"/>
              <a:ext cx="923960" cy="3383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144145" algn="just" defTabSz="914400" eaLnBrk="1" fontAlgn="auto" latin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(Subtraction)</a:t>
              </a:r>
              <a:endParaRPr kumimoji="0" lang="en-AU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84" name="Right Arrow 83"/>
            <p:cNvSpPr/>
            <p:nvPr/>
          </p:nvSpPr>
          <p:spPr>
            <a:xfrm rot="5400000">
              <a:off x="3059955" y="1856931"/>
              <a:ext cx="68734" cy="171450"/>
            </a:xfrm>
            <a:prstGeom prst="rightArrow">
              <a:avLst/>
            </a:prstGeom>
            <a:noFill/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144145" algn="just" defTabSz="914400" eaLnBrk="1" fontAlgn="auto" latinLnBrk="0" hangingPunct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 </a:t>
              </a:r>
              <a:endPara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85" name="TextBox 13"/>
            <p:cNvSpPr txBox="1"/>
            <p:nvPr/>
          </p:nvSpPr>
          <p:spPr>
            <a:xfrm>
              <a:off x="872267" y="1953978"/>
              <a:ext cx="3110671" cy="2801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144145" defTabSz="914400" eaLnBrk="1" fontAlgn="auto" latin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Results/ Visualization / Graph Theoretical Analysis /Statistical Analysis</a:t>
              </a:r>
              <a:endPara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5396" y="2094043"/>
              <a:ext cx="2443549" cy="508824"/>
            </a:xfrm>
            <a:prstGeom prst="rect">
              <a:avLst/>
            </a:prstGeom>
          </p:spPr>
        </p:pic>
        <p:sp>
          <p:nvSpPr>
            <p:cNvPr id="87" name="TextBox 11"/>
            <p:cNvSpPr txBox="1"/>
            <p:nvPr/>
          </p:nvSpPr>
          <p:spPr>
            <a:xfrm>
              <a:off x="3385118" y="1487101"/>
              <a:ext cx="1002853" cy="41064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146050" algn="ctr" defTabSz="914400" eaLnBrk="1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Graph Database</a:t>
              </a:r>
              <a:endParaRPr kumimoji="0" lang="en-AU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  <a:p>
              <a:pPr marL="0" marR="0" lvl="0" indent="146050" algn="ctr" defTabSz="914400" eaLnBrk="1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Weighted/Binary/</a:t>
              </a:r>
              <a:endParaRPr kumimoji="0" lang="en-AU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  <a:p>
              <a:pPr marL="0" marR="0" lvl="0" indent="146050" algn="ctr" defTabSz="914400" eaLnBrk="1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Binary (Influential edge)</a:t>
              </a:r>
              <a:endParaRPr kumimoji="0" lang="en-AU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  <a:p>
              <a:pPr marL="0" marR="0" lvl="0" indent="146050" algn="just" defTabSz="914400" eaLnBrk="1" fontAlgn="auto" latin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 </a:t>
              </a:r>
              <a:endParaRPr kumimoji="0" lang="en-AU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</p:grpSp>
      <p:sp>
        <p:nvSpPr>
          <p:cNvPr id="88" name="TextBox 7"/>
          <p:cNvSpPr txBox="1"/>
          <p:nvPr/>
        </p:nvSpPr>
        <p:spPr>
          <a:xfrm>
            <a:off x="2219439" y="2743200"/>
            <a:ext cx="2276361" cy="2984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lvl="0" indent="-342900" algn="l" fontAlgn="auto" hangingPunct="1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en-AU" sz="700" b="1" kern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Baseline – Eyes </a:t>
            </a:r>
            <a:r>
              <a:rPr lang="en-AU" sz="700" b="1" kern="120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Open</a:t>
            </a:r>
            <a:endParaRPr lang="en-AU" sz="7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/>
              <a:ea typeface="Times New Roman"/>
            </a:endParaRPr>
          </a:p>
          <a:p>
            <a:pPr marL="342900" lvl="0" indent="-342900" algn="l" fontAlgn="auto" hangingPunct="1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en-AU" sz="700" b="1" kern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Cognitive load – Driving, Driving Audio</a:t>
            </a:r>
            <a:endParaRPr lang="en-AU" sz="7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/>
              <a:ea typeface="Times New Roman"/>
            </a:endParaRPr>
          </a:p>
        </p:txBody>
      </p:sp>
      <p:sp>
        <p:nvSpPr>
          <p:cNvPr id="89" name="TextBox 14"/>
          <p:cNvSpPr txBox="1"/>
          <p:nvPr/>
        </p:nvSpPr>
        <p:spPr>
          <a:xfrm>
            <a:off x="5724791" y="2560955"/>
            <a:ext cx="1903044" cy="4870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144145" algn="just" hangingPunct="0">
              <a:lnSpc>
                <a:spcPts val="1200"/>
              </a:lnSpc>
              <a:spcAft>
                <a:spcPts val="0"/>
              </a:spcAft>
            </a:pPr>
            <a:r>
              <a:rPr lang="en-US" sz="700" b="1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</a:t>
            </a:r>
            <a:endParaRPr lang="en-AU" sz="700" dirty="0">
              <a:effectLst/>
              <a:latin typeface="Times New Roman"/>
              <a:ea typeface="Times New Roman"/>
            </a:endParaRPr>
          </a:p>
          <a:p>
            <a:pPr marL="342900" lvl="0" indent="-342900" algn="l" fontAlgn="auto" hangingPunct="1">
              <a:lnSpc>
                <a:spcPts val="1200"/>
              </a:lnSpc>
              <a:spcAft>
                <a:spcPts val="0"/>
              </a:spcAft>
              <a:buFont typeface="Wingdings"/>
              <a:buChar char=""/>
            </a:pPr>
            <a:r>
              <a:rPr lang="en-AU" sz="700" b="1" kern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Filtering (Band Pass, Notch)</a:t>
            </a:r>
            <a:endParaRPr lang="en-AU" sz="7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/>
              <a:ea typeface="Times New Roman"/>
            </a:endParaRPr>
          </a:p>
          <a:p>
            <a:pPr marL="342900" lvl="0" indent="-342900" algn="l" fontAlgn="auto" hangingPunct="1">
              <a:lnSpc>
                <a:spcPts val="1200"/>
              </a:lnSpc>
              <a:spcAft>
                <a:spcPts val="0"/>
              </a:spcAft>
              <a:buFont typeface="Wingdings"/>
              <a:buChar char=""/>
            </a:pPr>
            <a:r>
              <a:rPr lang="en-AU" sz="700" b="1" kern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Eye Blink Removal (</a:t>
            </a:r>
            <a:r>
              <a:rPr lang="en-AU" sz="700" b="1" kern="1200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PCA)</a:t>
            </a:r>
            <a:endParaRPr lang="en-AU" sz="7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/>
              <a:ea typeface="Times New Roman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083078" y="4520973"/>
            <a:ext cx="5849557" cy="1651227"/>
          </a:xfrm>
          <a:prstGeom prst="rect">
            <a:avLst/>
          </a:prstGeom>
          <a:noFill/>
          <a:ln w="12700" cap="flat" cmpd="sng" algn="ctr">
            <a:solidFill>
              <a:srgbClr val="92D05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44145" algn="just" hangingPunct="0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latin typeface="Times New Roman"/>
                <a:ea typeface="Times New Roman"/>
              </a:rPr>
              <a:t> </a:t>
            </a:r>
            <a:endParaRPr lang="en-AU" sz="1200">
              <a:effectLst/>
              <a:latin typeface="Times New Roman"/>
              <a:ea typeface="Times New Roman"/>
            </a:endParaRPr>
          </a:p>
          <a:p>
            <a:pPr indent="144145" algn="just" hangingPunct="0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latin typeface="Times New Roman"/>
                <a:ea typeface="Times New Roman"/>
              </a:rPr>
              <a:t> </a:t>
            </a:r>
            <a:endParaRPr lang="en-AU" sz="1200">
              <a:effectLst/>
              <a:latin typeface="Times New Roman"/>
              <a:ea typeface="Times New Roman"/>
            </a:endParaRPr>
          </a:p>
          <a:p>
            <a:pPr indent="144145" algn="just" hangingPunct="0">
              <a:lnSpc>
                <a:spcPts val="1200"/>
              </a:lnSpc>
              <a:spcAft>
                <a:spcPts val="0"/>
              </a:spcAft>
            </a:pPr>
            <a:r>
              <a:rPr lang="en-US" sz="1000">
                <a:effectLst/>
                <a:latin typeface="Times New Roman"/>
                <a:ea typeface="Times New Roman"/>
              </a:rPr>
              <a:t> </a:t>
            </a:r>
            <a:endParaRPr lang="en-AU" sz="1000">
              <a:effectLst/>
              <a:latin typeface="Times New Roman"/>
              <a:ea typeface="Times New Roman"/>
            </a:endParaRPr>
          </a:p>
        </p:txBody>
      </p:sp>
      <p:pic>
        <p:nvPicPr>
          <p:cNvPr id="91" name="Picture 90"/>
          <p:cNvPicPr/>
          <p:nvPr/>
        </p:nvPicPr>
        <p:blipFill rotWithShape="1">
          <a:blip r:embed="rId11"/>
          <a:srcRect l="2181" t="12632" r="2898" b="1755"/>
          <a:stretch/>
        </p:blipFill>
        <p:spPr>
          <a:xfrm>
            <a:off x="2217320" y="5475707"/>
            <a:ext cx="1191500" cy="64084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2" name="Picture 91"/>
          <p:cNvPicPr/>
          <p:nvPr/>
        </p:nvPicPr>
        <p:blipFill rotWithShape="1">
          <a:blip r:embed="rId12"/>
          <a:srcRect l="2040" t="9606" r="3441" b="4980"/>
          <a:stretch/>
        </p:blipFill>
        <p:spPr>
          <a:xfrm>
            <a:off x="3501214" y="5475706"/>
            <a:ext cx="1055832" cy="6363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3" name="Picture 92"/>
          <p:cNvPicPr/>
          <p:nvPr/>
        </p:nvPicPr>
        <p:blipFill>
          <a:blip r:embed="rId13"/>
          <a:stretch>
            <a:fillRect/>
          </a:stretch>
        </p:blipFill>
        <p:spPr>
          <a:xfrm>
            <a:off x="4613214" y="5440780"/>
            <a:ext cx="1106046" cy="706247"/>
          </a:xfrm>
          <a:prstGeom prst="rect">
            <a:avLst/>
          </a:prstGeom>
        </p:spPr>
      </p:pic>
      <p:pic>
        <p:nvPicPr>
          <p:cNvPr id="94" name="Picture 93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288" y="4796809"/>
            <a:ext cx="2147604" cy="62590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34" y="5475706"/>
            <a:ext cx="2179666" cy="62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0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5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and Discussion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4397" y="1524001"/>
            <a:ext cx="76409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NTE matrices (each are 30 by 30 in size) during EOP, Drive and </a:t>
            </a:r>
            <a:r>
              <a:rPr lang="en-AU" sz="2200" dirty="0" err="1" smtClean="0">
                <a:latin typeface="Times New Roman" pitchFamily="18" charset="0"/>
                <a:cs typeface="Times New Roman" pitchFamily="18" charset="0"/>
              </a:rPr>
              <a:t>DriveAdo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 was calculated </a:t>
            </a:r>
            <a:r>
              <a:rPr lang="en-AU" sz="2200" dirty="0">
                <a:latin typeface="Times New Roman" pitchFamily="18" charset="0"/>
                <a:cs typeface="Times New Roman" pitchFamily="18" charset="0"/>
              </a:rPr>
              <a:t>by computing NTE for each pairs of electrodes of EEG 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data</a:t>
            </a:r>
          </a:p>
          <a:p>
            <a:pPr marL="342900" indent="-342900">
              <a:buFont typeface="Arial" pitchFamily="34" charset="0"/>
              <a:buChar char="•"/>
            </a:pPr>
            <a:endParaRPr lang="en-AU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Increased information flow during cognitive load is demonstrated by the appearance of more cluttered brighter pixels </a:t>
            </a:r>
          </a:p>
          <a:p>
            <a:pPr marL="342900" indent="-342900">
              <a:buFont typeface="Arial" pitchFamily="34" charset="0"/>
              <a:buChar char="•"/>
            </a:pPr>
            <a:endParaRPr lang="en-AU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A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2029" y="615315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latin typeface="Times New Roman" pitchFamily="18" charset="0"/>
                <a:cs typeface="Times New Roman" pitchFamily="18" charset="0"/>
              </a:rPr>
              <a:t>EOP</a:t>
            </a:r>
            <a:endParaRPr lang="en-A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8029" y="615315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latin typeface="Times New Roman" pitchFamily="18" charset="0"/>
                <a:cs typeface="Times New Roman" pitchFamily="18" charset="0"/>
              </a:rPr>
              <a:t>Drive</a:t>
            </a:r>
            <a:endParaRPr lang="en-A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0344" y="615315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err="1" smtClean="0">
                <a:latin typeface="Times New Roman" pitchFamily="18" charset="0"/>
                <a:cs typeface="Times New Roman" pitchFamily="18" charset="0"/>
              </a:rPr>
              <a:t>DriveAdo</a:t>
            </a:r>
            <a:endParaRPr lang="en-A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Canvas 3"/>
          <p:cNvGrpSpPr/>
          <p:nvPr/>
        </p:nvGrpSpPr>
        <p:grpSpPr>
          <a:xfrm>
            <a:off x="898626" y="4038600"/>
            <a:ext cx="7640955" cy="2667000"/>
            <a:chOff x="0" y="0"/>
            <a:chExt cx="3907155" cy="73152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3907155" cy="731520"/>
            </a:xfrm>
            <a:prstGeom prst="rect">
              <a:avLst/>
            </a:prstGeom>
          </p:spPr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44105" t="32120" r="44105" b="43502"/>
            <a:stretch/>
          </p:blipFill>
          <p:spPr>
            <a:xfrm>
              <a:off x="2337864" y="56715"/>
              <a:ext cx="870530" cy="49935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43926" t="32437" r="43962" b="43463"/>
            <a:stretch/>
          </p:blipFill>
          <p:spPr>
            <a:xfrm>
              <a:off x="198710" y="56393"/>
              <a:ext cx="935145" cy="48702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/>
            <a:srcRect l="43780" t="32412" r="43859" b="43499"/>
            <a:stretch/>
          </p:blipFill>
          <p:spPr>
            <a:xfrm>
              <a:off x="1283925" y="61153"/>
              <a:ext cx="901969" cy="48226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/>
            <a:srcRect l="56833" t="32640" r="41529" b="43377"/>
            <a:stretch/>
          </p:blipFill>
          <p:spPr>
            <a:xfrm>
              <a:off x="3436933" y="56393"/>
              <a:ext cx="156095" cy="523598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620000" y="41148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0.1</a:t>
            </a:r>
            <a:endParaRPr lang="en-A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11829" y="59098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0.0</a:t>
            </a:r>
            <a:endParaRPr lang="en-A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5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Functional Brain Network Metrics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Connectivity Density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524000"/>
            <a:ext cx="8153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Connectivity density represents the actual number of edges as a proportion to the total number of possible edges</a:t>
            </a:r>
          </a:p>
          <a:p>
            <a:pPr marL="342900" indent="-342900">
              <a:buFont typeface="Arial" pitchFamily="34" charset="0"/>
              <a:buChar char="•"/>
            </a:pPr>
            <a:endParaRPr lang="en-AU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More connections are established during cognitive load to facilitate more active information flow than baseline condition (EOP)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577307"/>
              </p:ext>
            </p:extLst>
          </p:nvPr>
        </p:nvGraphicFramePr>
        <p:xfrm>
          <a:off x="2057400" y="3352800"/>
          <a:ext cx="4763676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40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5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33233"/>
            <a:ext cx="7772400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Functional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Brain Network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Metrics</a:t>
            </a:r>
          </a:p>
          <a:p>
            <a:r>
              <a:rPr lang="en-A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Clustering Coefficient</a:t>
            </a:r>
            <a:endParaRPr lang="en-A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219200"/>
            <a:ext cx="807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Clustering coefficient for node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represents the ratio between all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directed triangles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actually formed by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and the number of all possible triangles that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could form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200" dirty="0">
                <a:latin typeface="Times New Roman" pitchFamily="18" charset="0"/>
                <a:cs typeface="Times New Roman" pitchFamily="18" charset="0"/>
              </a:rPr>
              <a:t>Clustering coefficient value 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also increases </a:t>
            </a:r>
            <a:r>
              <a:rPr lang="en-AU" sz="2200" dirty="0">
                <a:latin typeface="Times New Roman" pitchFamily="18" charset="0"/>
                <a:cs typeface="Times New Roman" pitchFamily="18" charset="0"/>
              </a:rPr>
              <a:t>during cognition than baseline condition (EOP) </a:t>
            </a:r>
            <a:endParaRPr lang="en-A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As a consequence, information transfer among the neighbour nodes increases during cognitive load</a:t>
            </a:r>
          </a:p>
          <a:p>
            <a:pPr marL="342900" indent="-342900">
              <a:buFont typeface="Arial" pitchFamily="34" charset="0"/>
              <a:buChar char="•"/>
            </a:pPr>
            <a:endParaRPr lang="en-A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58148"/>
              </p:ext>
            </p:extLst>
          </p:nvPr>
        </p:nvGraphicFramePr>
        <p:xfrm>
          <a:off x="609600" y="3581400"/>
          <a:ext cx="8424444" cy="270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45334" y="6206836"/>
            <a:ext cx="1659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>
                <a:latin typeface="Times New Roman" pitchFamily="18" charset="0"/>
                <a:cs typeface="Times New Roman" pitchFamily="18" charset="0"/>
              </a:rPr>
              <a:t>Electrodes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834296" y="4610541"/>
            <a:ext cx="270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>
                <a:latin typeface="Times New Roman" pitchFamily="18" charset="0"/>
                <a:cs typeface="Times New Roman" pitchFamily="18" charset="0"/>
              </a:rPr>
              <a:t>Clustering Coefficient</a:t>
            </a:r>
          </a:p>
        </p:txBody>
      </p:sp>
    </p:spTree>
    <p:extLst>
      <p:ext uri="{BB962C8B-B14F-4D97-AF65-F5344CB8AC3E}">
        <p14:creationId xmlns:p14="http://schemas.microsoft.com/office/powerpoint/2010/main" val="36940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5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0"/>
            <a:ext cx="80829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Directed Functional Brain Network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(Weighted)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478" y="1295400"/>
            <a:ext cx="82127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NTE matrices without applying any threshold were used to construct </a:t>
            </a:r>
            <a:r>
              <a:rPr lang="en-A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weighted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 directed functional brain network</a:t>
            </a:r>
            <a:endParaRPr lang="en-AU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Node </a:t>
            </a:r>
            <a:r>
              <a:rPr lang="en-A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strength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 represents the total of all incoming and outgoing link weights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Most of the nodes (underpinning neuronal populations) send and receive more information during cognitive load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534448"/>
              </p:ext>
            </p:extLst>
          </p:nvPr>
        </p:nvGraphicFramePr>
        <p:xfrm>
          <a:off x="691551" y="3579268"/>
          <a:ext cx="8458200" cy="247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45334" y="6007382"/>
            <a:ext cx="2582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>
                <a:latin typeface="Times New Roman" pitchFamily="18" charset="0"/>
                <a:cs typeface="Times New Roman" pitchFamily="18" charset="0"/>
              </a:rPr>
              <a:t>Node position - Electrodes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724340" y="4652105"/>
            <a:ext cx="270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>
                <a:latin typeface="Times New Roman" pitchFamily="18" charset="0"/>
                <a:cs typeface="Times New Roman" pitchFamily="18" charset="0"/>
              </a:rPr>
              <a:t>Node Strength</a:t>
            </a:r>
          </a:p>
        </p:txBody>
      </p:sp>
    </p:spTree>
    <p:extLst>
      <p:ext uri="{BB962C8B-B14F-4D97-AF65-F5344CB8AC3E}">
        <p14:creationId xmlns:p14="http://schemas.microsoft.com/office/powerpoint/2010/main" val="36940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5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Statistical Analysis</a:t>
            </a:r>
            <a:endParaRPr lang="en-A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1718" y="5739760"/>
            <a:ext cx="1659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>
                <a:latin typeface="Times New Roman" pitchFamily="18" charset="0"/>
                <a:cs typeface="Times New Roman" pitchFamily="18" charset="0"/>
              </a:rPr>
              <a:t>P1 </a:t>
            </a:r>
            <a:endParaRPr lang="en-A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0261" y="5697314"/>
            <a:ext cx="1735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>
                <a:latin typeface="Times New Roman" pitchFamily="18" charset="0"/>
                <a:cs typeface="Times New Roman" pitchFamily="18" charset="0"/>
              </a:rPr>
              <a:t>P2</a:t>
            </a:r>
            <a:endParaRPr lang="en-A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5697314"/>
            <a:ext cx="1735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AU" sz="1600" b="1" dirty="0" smtClean="0">
                <a:latin typeface="Times New Roman" pitchFamily="18" charset="0"/>
                <a:cs typeface="Times New Roman" pitchFamily="18" charset="0"/>
              </a:rPr>
              <a:t>P3 </a:t>
            </a:r>
            <a:endParaRPr lang="en-A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6309" y="4217075"/>
            <a:ext cx="13438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Y Axis</a:t>
            </a:r>
          </a:p>
          <a:p>
            <a:r>
              <a:rPr lang="en-A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1: EOP</a:t>
            </a:r>
          </a:p>
          <a:p>
            <a:r>
              <a:rPr lang="en-A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2: Drive</a:t>
            </a:r>
          </a:p>
          <a:p>
            <a:r>
              <a:rPr lang="en-A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AU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DriveAdo</a:t>
            </a:r>
            <a:endParaRPr lang="en-A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AU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A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A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A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307923"/>
              </p:ext>
            </p:extLst>
          </p:nvPr>
        </p:nvGraphicFramePr>
        <p:xfrm>
          <a:off x="685800" y="2391370"/>
          <a:ext cx="8020752" cy="1571030"/>
        </p:xfrm>
        <a:graphic>
          <a:graphicData uri="http://schemas.openxmlformats.org/drawingml/2006/table">
            <a:tbl>
              <a:tblPr/>
              <a:tblGrid>
                <a:gridCol w="883678"/>
                <a:gridCol w="589120"/>
                <a:gridCol w="925760"/>
                <a:gridCol w="1293533"/>
                <a:gridCol w="894625"/>
                <a:gridCol w="1262399"/>
                <a:gridCol w="898502"/>
                <a:gridCol w="1273135"/>
              </a:tblGrid>
              <a:tr h="199430">
                <a:tc rowSpan="2" gridSpan="2"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b="1" dirty="0">
                          <a:effectLst/>
                          <a:latin typeface="Times New Roman"/>
                          <a:ea typeface="Times New Roman"/>
                        </a:rPr>
                        <a:t>States</a:t>
                      </a:r>
                      <a:endParaRPr lang="en-A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effectLst/>
                          <a:latin typeface="Times New Roman"/>
                          <a:ea typeface="Times New Roman"/>
                        </a:rPr>
                        <a:t>P </a:t>
                      </a:r>
                      <a:r>
                        <a:rPr lang="en-US" sz="115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A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effectLst/>
                          <a:latin typeface="Times New Roman"/>
                          <a:ea typeface="Times New Roman"/>
                        </a:rPr>
                        <a:t>P </a:t>
                      </a:r>
                      <a:r>
                        <a:rPr lang="en-US" sz="115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A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effectLst/>
                          <a:latin typeface="Times New Roman"/>
                          <a:ea typeface="Times New Roman"/>
                        </a:rPr>
                        <a:t>P </a:t>
                      </a:r>
                      <a:r>
                        <a:rPr lang="en-US" sz="1150" b="1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A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28600"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Times New Roman"/>
                          <a:ea typeface="Times New Roman"/>
                        </a:rPr>
                        <a:t>Mean Diff</a:t>
                      </a:r>
                      <a:endParaRPr lang="en-A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Times New Roman"/>
                          <a:ea typeface="Times New Roman"/>
                        </a:rPr>
                        <a:t>95% CI</a:t>
                      </a:r>
                      <a:endParaRPr lang="en-A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Times New Roman"/>
                          <a:ea typeface="Times New Roman"/>
                        </a:rPr>
                        <a:t>Mean Diff</a:t>
                      </a:r>
                      <a:endParaRPr lang="en-AU" sz="11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Times New Roman"/>
                          <a:ea typeface="Times New Roman"/>
                        </a:rPr>
                        <a:t>95% CI</a:t>
                      </a:r>
                      <a:endParaRPr lang="en-AU" sz="11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Times New Roman"/>
                          <a:ea typeface="Times New Roman"/>
                        </a:rPr>
                        <a:t>Mean Diff</a:t>
                      </a:r>
                      <a:endParaRPr lang="en-AU" sz="11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Times New Roman"/>
                          <a:ea typeface="Times New Roman"/>
                        </a:rPr>
                        <a:t>95% CI</a:t>
                      </a:r>
                      <a:endParaRPr lang="en-AU" sz="11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737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Times New Roman"/>
                          <a:ea typeface="Times New Roman"/>
                        </a:rPr>
                        <a:t>Drive</a:t>
                      </a:r>
                      <a:endParaRPr lang="en-AU" sz="11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Times New Roman"/>
                          <a:ea typeface="Times New Roman"/>
                        </a:rPr>
                        <a:t>EOP</a:t>
                      </a:r>
                      <a:endParaRPr lang="en-A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Times New Roman"/>
                          <a:ea typeface="Times New Roman"/>
                        </a:rPr>
                        <a:t>0.0244</a:t>
                      </a:r>
                      <a:endParaRPr lang="en-A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Times New Roman"/>
                          <a:ea typeface="Times New Roman"/>
                        </a:rPr>
                        <a:t>[0.0244,0.0651]</a:t>
                      </a:r>
                      <a:endParaRPr lang="en-A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Times New Roman"/>
                          <a:ea typeface="Times New Roman"/>
                        </a:rPr>
                        <a:t>0.0218</a:t>
                      </a:r>
                      <a:endParaRPr lang="en-A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Times New Roman"/>
                          <a:ea typeface="Times New Roman"/>
                        </a:rPr>
                        <a:t>[-0.0033,0.0469</a:t>
                      </a:r>
                      <a:r>
                        <a:rPr lang="en-US" sz="1150" dirty="0">
                          <a:effectLst/>
                          <a:latin typeface="Times New Roman"/>
                          <a:ea typeface="Times New Roman"/>
                        </a:rPr>
                        <a:t>]</a:t>
                      </a:r>
                      <a:endParaRPr lang="en-A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b="1" dirty="0">
                          <a:effectLst/>
                          <a:latin typeface="Times New Roman"/>
                          <a:ea typeface="Times New Roman"/>
                        </a:rPr>
                        <a:t>0.0155</a:t>
                      </a:r>
                      <a:r>
                        <a:rPr lang="en-US" sz="1150" b="1" baseline="30000" dirty="0"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endParaRPr lang="en-A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b="1" dirty="0">
                          <a:effectLst/>
                          <a:latin typeface="Times New Roman"/>
                          <a:ea typeface="Times New Roman"/>
                        </a:rPr>
                        <a:t>[ 0.0053, 0.0258]</a:t>
                      </a:r>
                      <a:endParaRPr lang="en-A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737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Times New Roman"/>
                          <a:ea typeface="Times New Roman"/>
                        </a:rPr>
                        <a:t>DriveAdo</a:t>
                      </a:r>
                      <a:endParaRPr lang="en-AU" sz="11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Times New Roman"/>
                          <a:ea typeface="Times New Roman"/>
                        </a:rPr>
                        <a:t>Drive</a:t>
                      </a:r>
                      <a:endParaRPr lang="en-A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Times New Roman"/>
                          <a:ea typeface="Times New Roman"/>
                        </a:rPr>
                        <a:t>-0.0108</a:t>
                      </a:r>
                      <a:endParaRPr lang="en-A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Times New Roman"/>
                          <a:ea typeface="Times New Roman"/>
                        </a:rPr>
                        <a:t>[-0.0329,0.0113</a:t>
                      </a:r>
                      <a:r>
                        <a:rPr lang="en-US" sz="1150" dirty="0">
                          <a:effectLst/>
                          <a:latin typeface="Times New Roman"/>
                          <a:ea typeface="Times New Roman"/>
                        </a:rPr>
                        <a:t>]</a:t>
                      </a:r>
                      <a:endParaRPr lang="en-A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Times New Roman"/>
                          <a:ea typeface="Times New Roman"/>
                        </a:rPr>
                        <a:t>0.0239</a:t>
                      </a:r>
                      <a:endParaRPr lang="en-A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Times New Roman"/>
                          <a:ea typeface="Times New Roman"/>
                        </a:rPr>
                        <a:t>[-0.0071,0.0550</a:t>
                      </a:r>
                      <a:r>
                        <a:rPr lang="en-US" sz="1150" dirty="0">
                          <a:effectLst/>
                          <a:latin typeface="Times New Roman"/>
                          <a:ea typeface="Times New Roman"/>
                        </a:rPr>
                        <a:t>]</a:t>
                      </a:r>
                      <a:endParaRPr lang="en-A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b="1" dirty="0">
                          <a:effectLst/>
                          <a:latin typeface="Times New Roman"/>
                          <a:ea typeface="Times New Roman"/>
                        </a:rPr>
                        <a:t>0.0235</a:t>
                      </a:r>
                      <a:r>
                        <a:rPr lang="en-US" sz="1150" b="1" baseline="30000" dirty="0"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endParaRPr lang="en-A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b="1" dirty="0">
                          <a:effectLst/>
                          <a:latin typeface="Times New Roman"/>
                          <a:ea typeface="Times New Roman"/>
                        </a:rPr>
                        <a:t>[ 0.0110, 0.0360]</a:t>
                      </a:r>
                      <a:endParaRPr lang="en-A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26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dirty="0" err="1">
                          <a:effectLst/>
                          <a:latin typeface="Times New Roman"/>
                          <a:ea typeface="Times New Roman"/>
                        </a:rPr>
                        <a:t>DriveAdo</a:t>
                      </a:r>
                      <a:endParaRPr lang="en-A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Times New Roman"/>
                          <a:ea typeface="Times New Roman"/>
                        </a:rPr>
                        <a:t>EOP</a:t>
                      </a:r>
                      <a:endParaRPr lang="en-A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b="1">
                          <a:effectLst/>
                          <a:latin typeface="Times New Roman"/>
                          <a:ea typeface="Times New Roman"/>
                        </a:rPr>
                        <a:t>0.0339</a:t>
                      </a:r>
                      <a:r>
                        <a:rPr lang="en-US" sz="1150" b="1" baseline="30000"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endParaRPr lang="en-AU" sz="11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b="1" dirty="0">
                          <a:effectLst/>
                          <a:latin typeface="Times New Roman"/>
                          <a:ea typeface="Times New Roman"/>
                        </a:rPr>
                        <a:t>[0.0191,0.0487]</a:t>
                      </a:r>
                      <a:endParaRPr lang="en-A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b="1" dirty="0">
                          <a:effectLst/>
                          <a:latin typeface="Times New Roman"/>
                          <a:ea typeface="Times New Roman"/>
                        </a:rPr>
                        <a:t>0.0457</a:t>
                      </a:r>
                      <a:r>
                        <a:rPr lang="en-US" sz="1150" b="1" baseline="30000" dirty="0"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endParaRPr lang="en-A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b="1" dirty="0">
                          <a:effectLst/>
                          <a:latin typeface="Times New Roman"/>
                          <a:ea typeface="Times New Roman"/>
                        </a:rPr>
                        <a:t>[0.0200,0.0715]</a:t>
                      </a:r>
                      <a:endParaRPr lang="en-A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b="1" dirty="0">
                          <a:effectLst/>
                          <a:latin typeface="Times New Roman"/>
                          <a:ea typeface="Times New Roman"/>
                        </a:rPr>
                        <a:t>0.039</a:t>
                      </a:r>
                      <a:r>
                        <a:rPr lang="en-US" sz="1150" b="1" baseline="30000" dirty="0"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endParaRPr lang="en-A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50" b="1" dirty="0">
                          <a:effectLst/>
                          <a:latin typeface="Times New Roman"/>
                          <a:ea typeface="Times New Roman"/>
                        </a:rPr>
                        <a:t>[0.0285, 0.0495]</a:t>
                      </a:r>
                      <a:endParaRPr lang="en-A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150627" y="3929390"/>
            <a:ext cx="298222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r>
              <a:rPr kumimoji="0" lang="en-AU" sz="11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</a:t>
            </a: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Mean difference is significant at p&lt; .05 level.</a:t>
            </a:r>
            <a:endParaRPr kumimoji="0" lang="en-A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245513"/>
            <a:ext cx="6824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Statistical Validation using t-test and one way ANOVA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1240" y="593615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Mean information flow is significantly different in EOP and </a:t>
            </a:r>
            <a:r>
              <a:rPr lang="en-AU" sz="2200" dirty="0" err="1" smtClean="0">
                <a:latin typeface="Times New Roman" pitchFamily="18" charset="0"/>
                <a:cs typeface="Times New Roman" pitchFamily="18" charset="0"/>
              </a:rPr>
              <a:t>DriveAdo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 experiments for all the participants</a:t>
            </a:r>
            <a:endParaRPr lang="en-A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Canvas 25"/>
          <p:cNvGrpSpPr/>
          <p:nvPr/>
        </p:nvGrpSpPr>
        <p:grpSpPr>
          <a:xfrm>
            <a:off x="381000" y="4147764"/>
            <a:ext cx="7772401" cy="1896754"/>
            <a:chOff x="-185909" y="0"/>
            <a:chExt cx="4697675" cy="134239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4423410" cy="1342390"/>
            </a:xfrm>
            <a:prstGeom prst="rect">
              <a:avLst/>
            </a:prstGeom>
          </p:spPr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1468457" y="1016589"/>
              <a:ext cx="1569528" cy="29583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indent="146050" algn="just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rPr>
                <a:t>Mean of Total Information Flow</a:t>
              </a:r>
              <a:endParaRPr lang="en-AU" sz="12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indent="146050" algn="just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rPr>
                <a:t>              </a:t>
              </a:r>
              <a:endParaRPr lang="en-AU" sz="12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3005547" y="1025536"/>
              <a:ext cx="1506219" cy="19093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indent="146050" algn="just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rPr>
                <a:t>Mean of Total Information Flow</a:t>
              </a:r>
              <a:endParaRPr lang="en-AU" sz="12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indent="146050" algn="just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rPr>
                <a:t>                </a:t>
              </a:r>
              <a:endParaRPr lang="en-AU" sz="1200" dirty="0">
                <a:effectLst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8424" t="9494" r="1585" b="10126"/>
            <a:stretch/>
          </p:blipFill>
          <p:spPr>
            <a:xfrm>
              <a:off x="-47742" y="39272"/>
              <a:ext cx="1460977" cy="1004898"/>
            </a:xfrm>
            <a:prstGeom prst="rect">
              <a:avLst/>
            </a:prstGeom>
          </p:spPr>
        </p:pic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 rot="16200000">
              <a:off x="-628256" y="459167"/>
              <a:ext cx="1127034" cy="24233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indent="144145" algn="ctr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Cognitive</a:t>
              </a:r>
              <a:r>
                <a:rPr lang="en-US" sz="1200" b="1" dirty="0">
                  <a:effectLst/>
                  <a:latin typeface="Times New Roman"/>
                  <a:ea typeface="Times New Roman"/>
                </a:rPr>
                <a:t> </a:t>
              </a:r>
              <a:r>
                <a:rPr lang="en-US" sz="1200" dirty="0">
                  <a:effectLst/>
                  <a:latin typeface="Times New Roman"/>
                  <a:ea typeface="Times New Roman"/>
                </a:rPr>
                <a:t>States</a:t>
              </a:r>
              <a:endParaRPr lang="en-AU" sz="1200" dirty="0"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/>
            <a:srcRect l="7286" t="9595" r="2954" b="10443"/>
            <a:stretch/>
          </p:blipFill>
          <p:spPr>
            <a:xfrm>
              <a:off x="1518149" y="50936"/>
              <a:ext cx="1378705" cy="100373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/>
            <a:srcRect l="8573" t="11199" r="5029" b="8817"/>
            <a:stretch/>
          </p:blipFill>
          <p:spPr>
            <a:xfrm>
              <a:off x="3033348" y="78996"/>
              <a:ext cx="1386306" cy="995354"/>
            </a:xfrm>
            <a:prstGeom prst="rect">
              <a:avLst/>
            </a:prstGeom>
          </p:spPr>
        </p:pic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 rot="16200000">
              <a:off x="906852" y="473131"/>
              <a:ext cx="1088766" cy="14250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indent="146050" algn="ctr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Cognitive States</a:t>
              </a:r>
              <a:endParaRPr lang="en-A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 rot="16200000">
              <a:off x="2510339" y="418881"/>
              <a:ext cx="1050956" cy="2806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indent="146050" algn="ctr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Cognitive States</a:t>
              </a:r>
              <a:endParaRPr lang="en-A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-59490" y="1025535"/>
              <a:ext cx="1623695" cy="31063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indent="146050" algn="just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Mean of Total Information Flow</a:t>
              </a:r>
              <a:endParaRPr lang="en-AU" sz="1200" dirty="0">
                <a:effectLst/>
                <a:latin typeface="Times New Roman"/>
                <a:ea typeface="Times New Roman"/>
              </a:endParaRPr>
            </a:p>
            <a:p>
              <a:pPr indent="146050" algn="just" hangingPunct="0">
                <a:lnSpc>
                  <a:spcPts val="1200"/>
                </a:lnSpc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               </a:t>
              </a:r>
              <a:endParaRPr lang="en-AU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16091" y="1621928"/>
            <a:ext cx="8346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In each cognitive state, the total information flow from each electrode to all other electrodes was calculated</a:t>
            </a:r>
            <a:endParaRPr lang="en-A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574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81200" y="330176"/>
            <a:ext cx="568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AU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AU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273" y="1880616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Directed functional brain network constructed using NTE is sensitive to cognitive load</a:t>
            </a:r>
          </a:p>
          <a:p>
            <a:pPr marL="342900" indent="-342900">
              <a:buFont typeface="Arial" pitchFamily="34" charset="0"/>
              <a:buChar char="•"/>
            </a:pPr>
            <a:endParaRPr lang="en-A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This sensitivity of NTE based functional brain network has the potential to assist in the development of quantitative metrics to measure cognition</a:t>
            </a:r>
          </a:p>
          <a:p>
            <a:pPr marL="342900" indent="-342900">
              <a:buFont typeface="Arial" pitchFamily="34" charset="0"/>
              <a:buChar char="•"/>
            </a:pPr>
            <a:endParaRPr lang="en-A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This NTE approach may be applied in the clinical diagnosis of cognitive impairments</a:t>
            </a:r>
          </a:p>
        </p:txBody>
      </p:sp>
    </p:spTree>
    <p:extLst>
      <p:ext uri="{BB962C8B-B14F-4D97-AF65-F5344CB8AC3E}">
        <p14:creationId xmlns:p14="http://schemas.microsoft.com/office/powerpoint/2010/main" val="36940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574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38400" y="237292"/>
            <a:ext cx="56896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AU" alt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Presentation Outline</a:t>
            </a:r>
            <a:endParaRPr lang="en-AU" alt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358933"/>
              </p:ext>
            </p:extLst>
          </p:nvPr>
        </p:nvGraphicFramePr>
        <p:xfrm>
          <a:off x="2339752" y="1484784"/>
          <a:ext cx="4498848" cy="4879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63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574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81200" y="330176"/>
            <a:ext cx="568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AU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Work</a:t>
            </a:r>
            <a:endParaRPr lang="en-AU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300" y="1752600"/>
            <a:ext cx="815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Increase the sample size</a:t>
            </a:r>
          </a:p>
          <a:p>
            <a:endParaRPr lang="en-AU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200" dirty="0">
                <a:latin typeface="Times New Roman" pitchFamily="18" charset="0"/>
                <a:cs typeface="Times New Roman" pitchFamily="18" charset="0"/>
              </a:rPr>
              <a:t>Remove the spurious links from the directed graph which 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AU" sz="2200" dirty="0">
                <a:latin typeface="Times New Roman" pitchFamily="18" charset="0"/>
                <a:cs typeface="Times New Roman" pitchFamily="18" charset="0"/>
              </a:rPr>
              <a:t>formed due to cascade or common driver effects </a:t>
            </a:r>
            <a:endParaRPr lang="en-A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A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Apply </a:t>
            </a:r>
            <a:r>
              <a:rPr lang="en-AU" sz="2200" dirty="0">
                <a:latin typeface="Times New Roman" pitchFamily="18" charset="0"/>
                <a:cs typeface="Times New Roman" pitchFamily="18" charset="0"/>
              </a:rPr>
              <a:t>various graph mining algorithms on the constructed directed functional brain networks to detect and 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track possible information </a:t>
            </a:r>
            <a:r>
              <a:rPr lang="en-AU" sz="2200" dirty="0">
                <a:latin typeface="Times New Roman" pitchFamily="18" charset="0"/>
                <a:cs typeface="Times New Roman" pitchFamily="18" charset="0"/>
              </a:rPr>
              <a:t>flow direction patterns during 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cognition</a:t>
            </a:r>
          </a:p>
        </p:txBody>
      </p:sp>
    </p:spTree>
    <p:extLst>
      <p:ext uri="{BB962C8B-B14F-4D97-AF65-F5344CB8AC3E}">
        <p14:creationId xmlns:p14="http://schemas.microsoft.com/office/powerpoint/2010/main" val="48238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574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2950" y="317452"/>
            <a:ext cx="5403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References</a:t>
            </a:r>
            <a:endParaRPr kumimoji="0" lang="en-AU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295400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 hangingPunct="0">
              <a:buFont typeface="Arial" pitchFamily="34" charset="0"/>
              <a:buChar char="•"/>
            </a:pP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Rubinov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M.,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Sporns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O.: Complex network measures of brain connectivity: uses and interpretations. 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Neuroimage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52,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1059-1069 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2010)</a:t>
            </a:r>
          </a:p>
          <a:p>
            <a:pPr lvl="0" algn="just" hangingPunct="0"/>
            <a:endParaRPr lang="en-AU" sz="1200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just" hangingPunct="0">
              <a:buFont typeface="Arial" pitchFamily="34" charset="0"/>
              <a:buChar char="•"/>
            </a:pP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Bullmore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E.,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Sporns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O.: Complex brain networks: graph theoretical analysis of structural and functional systems.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Nature Reviews Neuroscience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10,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186-198 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2009)</a:t>
            </a:r>
          </a:p>
          <a:p>
            <a:pPr lvl="0" algn="just" hangingPunct="0"/>
            <a:endParaRPr lang="en-AU" sz="1200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just" hangingPunct="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Nandagopal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N.D.,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Vijayalakshmi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R., Cocks, B., Dahal, N., Dasari, N.,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Thilaga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M.,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Dharwez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S.: Computational Techniques for Characterizing Cognition Using EEG Data – New Approaches. 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Procedia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 Computer Science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22,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699-708 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2013)</a:t>
            </a:r>
          </a:p>
          <a:p>
            <a:pPr lvl="0" algn="just" hangingPunct="0"/>
            <a:endParaRPr lang="en-AU" sz="1200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just" hangingPunct="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Vicente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R.,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Wibral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M., Lindner, M.,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Pipa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G.: Transfer entropy—a model-free measure of effective connectivity for the neurosciences.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Journal of computational neuroscience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30,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45-67 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2011)</a:t>
            </a:r>
          </a:p>
          <a:p>
            <a:pPr lvl="0" algn="just" hangingPunct="0"/>
            <a:endParaRPr lang="en-AU" sz="1200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just" hangingPunct="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Schreiber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T.: Measuring information transfer.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Physical review letters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85,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461 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2000)</a:t>
            </a:r>
          </a:p>
          <a:p>
            <a:pPr lvl="0" algn="just" hangingPunct="0"/>
            <a:endParaRPr lang="en-AU" sz="1200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just" hangingPunct="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Chávez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M.,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Martinerie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J., Le Van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Quyen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M.: Statistical assessment of nonlinear causality: application to epileptic EEG signals.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Journal of Neuroscience Methods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124,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113-128 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2003)</a:t>
            </a:r>
          </a:p>
          <a:p>
            <a:pPr lvl="0" algn="just" hangingPunct="0"/>
            <a:endParaRPr lang="en-AU" sz="1200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just" hangingPunct="0">
              <a:buFont typeface="Arial" pitchFamily="34" charset="0"/>
              <a:buChar char="•"/>
            </a:pP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Gourévitch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B.,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Eggermont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J.J.: Evaluating information transfer between auditory cortical neurons.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Journal of Neurophysiology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97,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2533-2543 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2007)</a:t>
            </a:r>
          </a:p>
          <a:p>
            <a:pPr lvl="0" algn="just" hangingPunct="0"/>
            <a:endParaRPr lang="en-AU" sz="1200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just" hangingPunct="0">
              <a:buFont typeface="Arial" pitchFamily="34" charset="0"/>
              <a:buChar char="•"/>
            </a:pP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Sabesan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S., Narayanan, K., Prasad, A.,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Iasemidis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L.,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Spanias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A.,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Tsakalis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K.: Information flow in coupled nonlinear systems: Application to the epileptic human brain. 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Data Mining in Biomedicine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pp. 483-503. Springer 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2007)</a:t>
            </a:r>
          </a:p>
          <a:p>
            <a:pPr lvl="0" algn="just" hangingPunct="0"/>
            <a:endParaRPr lang="en-AU" sz="1200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just" hangingPunct="0">
              <a:buFont typeface="Arial" pitchFamily="34" charset="0"/>
              <a:buChar char="•"/>
            </a:pP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Neymotin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S.A., Jacobs, K.M., Fenton, A.A., Lytton, W.W.: Synaptic information transfer in computer models of neocortical columns.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Journal of computational neuroscience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30,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69-84 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2011)</a:t>
            </a:r>
          </a:p>
          <a:p>
            <a:pPr lvl="0" algn="just" hangingPunct="0"/>
            <a:endParaRPr lang="en-AU" sz="1200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just" hangingPunct="0">
              <a:buFont typeface="Arial" pitchFamily="34" charset="0"/>
              <a:buChar char="•"/>
            </a:pP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Fagiolo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G.: Clustering in complex directed networks.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Physical Review 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76,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026107 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2007)</a:t>
            </a:r>
          </a:p>
          <a:p>
            <a:pPr lvl="0" algn="just" hangingPunct="0"/>
            <a:endParaRPr lang="en-A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just" hangingPunct="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Watts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D.J.,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Strogatz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S.H.: Collective dynamics of ‘small-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world’networks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Nature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393,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440-442 (1998)</a:t>
            </a:r>
            <a:endParaRPr lang="en-AU" sz="1200" dirty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A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574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09800" y="330176"/>
            <a:ext cx="5403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Questions and Comments</a:t>
            </a:r>
            <a:endParaRPr kumimoji="0" lang="en-AU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D:\VoIP Interception\Research proposal Template\My Proposal\thank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631026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0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574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1732041" y="1307068"/>
            <a:ext cx="5581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rgbClr val="FF0000"/>
                </a:solidFill>
              </a:rPr>
              <a:t>Directed Functional Brain Network during Driving</a:t>
            </a:r>
          </a:p>
        </p:txBody>
      </p:sp>
      <p:sp>
        <p:nvSpPr>
          <p:cNvPr id="191" name="Right Arrow 190">
            <a:hlinkClick r:id="rId3" action="ppaction://hlinksldjump"/>
          </p:cNvPr>
          <p:cNvSpPr/>
          <p:nvPr/>
        </p:nvSpPr>
        <p:spPr bwMode="auto">
          <a:xfrm rot="10800000">
            <a:off x="6915137" y="6114034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" name="Picture 6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9" t="9737" r="26204" b="19474"/>
          <a:stretch/>
        </p:blipFill>
        <p:spPr bwMode="auto">
          <a:xfrm>
            <a:off x="1968817" y="2278016"/>
            <a:ext cx="4812983" cy="3970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Oval 61"/>
          <p:cNvSpPr/>
          <p:nvPr/>
        </p:nvSpPr>
        <p:spPr>
          <a:xfrm>
            <a:off x="1905000" y="2057400"/>
            <a:ext cx="4812983" cy="42989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63" name="Oval 62"/>
          <p:cNvSpPr/>
          <p:nvPr/>
        </p:nvSpPr>
        <p:spPr>
          <a:xfrm flipH="1">
            <a:off x="6705600" y="3962400"/>
            <a:ext cx="345917" cy="533400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44145" algn="just" hangingPunct="0">
              <a:lnSpc>
                <a:spcPts val="1200"/>
              </a:lnSpc>
              <a:spcAft>
                <a:spcPts val="0"/>
              </a:spcAft>
            </a:pPr>
            <a:r>
              <a:rPr lang="en-US" sz="1000" dirty="0">
                <a:effectLst/>
                <a:latin typeface="Times New Roman"/>
                <a:ea typeface="Times New Roman"/>
              </a:rPr>
              <a:t> </a:t>
            </a:r>
            <a:endParaRPr lang="en-AU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4" name="Oval 63"/>
          <p:cNvSpPr/>
          <p:nvPr/>
        </p:nvSpPr>
        <p:spPr>
          <a:xfrm flipH="1">
            <a:off x="1559083" y="3886200"/>
            <a:ext cx="345917" cy="533400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44145" algn="just" hangingPunct="0">
              <a:lnSpc>
                <a:spcPts val="1200"/>
              </a:lnSpc>
              <a:spcAft>
                <a:spcPts val="0"/>
              </a:spcAft>
            </a:pPr>
            <a:r>
              <a:rPr lang="en-US" sz="1000" dirty="0">
                <a:effectLst/>
                <a:latin typeface="Times New Roman"/>
                <a:ea typeface="Times New Roman"/>
              </a:rPr>
              <a:t> </a:t>
            </a:r>
            <a:endParaRPr lang="en-AU" sz="10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038600" y="1828800"/>
            <a:ext cx="272891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4311491" y="1828800"/>
            <a:ext cx="358855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038600" y="2514600"/>
            <a:ext cx="736600" cy="0"/>
          </a:xfrm>
          <a:prstGeom prst="straightConnector1">
            <a:avLst/>
          </a:prstGeom>
          <a:ln w="25400">
            <a:solidFill>
              <a:srgbClr val="3EFC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334000" y="2666999"/>
            <a:ext cx="533400" cy="266702"/>
          </a:xfrm>
          <a:prstGeom prst="straightConnector1">
            <a:avLst/>
          </a:prstGeom>
          <a:ln w="25400">
            <a:solidFill>
              <a:srgbClr val="3EFC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038600" y="2666999"/>
            <a:ext cx="1828800" cy="304802"/>
          </a:xfrm>
          <a:prstGeom prst="straightConnector1">
            <a:avLst/>
          </a:prstGeom>
          <a:ln w="25400">
            <a:solidFill>
              <a:srgbClr val="3EFC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64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5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13816" y="1365854"/>
            <a:ext cx="6629400" cy="78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pitchFamily="-65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pitchFamily="-65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pitchFamily="-65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pitchFamily="-65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pitchFamily="-65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AU" altLang="en-US" sz="2600" kern="0" dirty="0" smtClean="0">
                <a:solidFill>
                  <a:srgbClr val="17509F"/>
                </a:solidFill>
              </a:rPr>
              <a:t>Mental Health Issues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86384" y="1981200"/>
            <a:ext cx="7859871" cy="3630613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AU" altLang="en-US" sz="2200" kern="0" dirty="0" smtClean="0">
                <a:latin typeface="Times New Roman" pitchFamily="18" charset="0"/>
                <a:cs typeface="Times New Roman" pitchFamily="18" charset="0"/>
              </a:rPr>
              <a:t>Mental health is a serious issue world wide</a:t>
            </a:r>
          </a:p>
          <a:p>
            <a:pPr>
              <a:defRPr/>
            </a:pPr>
            <a:r>
              <a:rPr lang="en-AU" altLang="en-US" sz="2200" kern="0" dirty="0" smtClean="0">
                <a:latin typeface="Times New Roman" pitchFamily="18" charset="0"/>
                <a:cs typeface="Times New Roman" pitchFamily="18" charset="0"/>
              </a:rPr>
              <a:t>25% of world population suffer from mental disorders (WHO, 2013)</a:t>
            </a:r>
          </a:p>
          <a:p>
            <a:pPr>
              <a:defRPr/>
            </a:pPr>
            <a:r>
              <a:rPr lang="en-AU" altLang="en-US" sz="2200" kern="0" dirty="0" smtClean="0">
                <a:latin typeface="Times New Roman" pitchFamily="18" charset="0"/>
                <a:cs typeface="Times New Roman" pitchFamily="18" charset="0"/>
              </a:rPr>
              <a:t>Mental disorders rank first among illnesses that result in disability – US, Canada and Western Europe</a:t>
            </a:r>
          </a:p>
          <a:p>
            <a:pPr>
              <a:defRPr/>
            </a:pPr>
            <a:r>
              <a:rPr lang="en-AU" altLang="en-US" sz="2200" kern="0" dirty="0" smtClean="0">
                <a:latin typeface="Times New Roman" pitchFamily="18" charset="0"/>
                <a:cs typeface="Times New Roman" pitchFamily="18" charset="0"/>
              </a:rPr>
              <a:t>Global cost of mental illness ~$2.5T in 2010 and projected to increase to $6T by 2030 (NIMH 2013)</a:t>
            </a:r>
          </a:p>
          <a:p>
            <a:pPr>
              <a:defRPr/>
            </a:pPr>
            <a:r>
              <a:rPr lang="en-AU" altLang="en-US" sz="2200" kern="0" dirty="0" smtClean="0">
                <a:latin typeface="Times New Roman" pitchFamily="18" charset="0"/>
                <a:cs typeface="Times New Roman" pitchFamily="18" charset="0"/>
              </a:rPr>
              <a:t>Someone commits suicide every 40 seconds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81200" y="228600"/>
            <a:ext cx="619283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AU" altLang="en-US" sz="3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Introduction - </a:t>
            </a:r>
            <a:r>
              <a:rPr lang="en-AU" altLang="en-US" sz="38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AU" altLang="en-US" sz="3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0016" y="5486400"/>
            <a:ext cx="7363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altLang="en-US" sz="2400" b="1" kern="0" dirty="0">
                <a:solidFill>
                  <a:srgbClr val="FF0000"/>
                </a:solidFill>
              </a:rPr>
              <a:t>Mental health</a:t>
            </a:r>
            <a:r>
              <a:rPr lang="en-AU" altLang="en-US" sz="2400" kern="0" dirty="0">
                <a:solidFill>
                  <a:srgbClr val="FF0000"/>
                </a:solidFill>
              </a:rPr>
              <a:t> refers to our cognitive, and/or emotional wellbeing - it is all about how we think, feel and behave.</a:t>
            </a:r>
          </a:p>
        </p:txBody>
      </p:sp>
    </p:spTree>
    <p:extLst>
      <p:ext uri="{BB962C8B-B14F-4D97-AF65-F5344CB8AC3E}">
        <p14:creationId xmlns:p14="http://schemas.microsoft.com/office/powerpoint/2010/main" val="369403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574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35150" y="152400"/>
            <a:ext cx="619283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Introduction (Cont.) </a:t>
            </a:r>
            <a:endParaRPr kumimoji="0" lang="en-AU" altLang="en-US" sz="3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9243" y="1412874"/>
            <a:ext cx="619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Brain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375444" y="1905000"/>
                <a:ext cx="5872956" cy="4562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Char char="•"/>
                  <a:defRPr/>
                </a:pPr>
                <a:r>
                  <a:rPr lang="en-AU" sz="2200" dirty="0">
                    <a:latin typeface="Times New Roman" pitchFamily="18" charset="0"/>
                    <a:cs typeface="Times New Roman" pitchFamily="18" charset="0"/>
                  </a:rPr>
                  <a:t>100 Billion neurons – Each neuron connecting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200" b="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200" b="0" i="1">
                            <a:latin typeface="Cambria Math" panose="02040503050406030204" pitchFamily="18" charset="0"/>
                          </a:rPr>
                          <m:t>4 </m:t>
                        </m:r>
                      </m:sup>
                    </m:sSup>
                  </m:oMath>
                </a14:m>
                <a:r>
                  <a:rPr lang="en-AU" sz="2200" dirty="0">
                    <a:latin typeface="Times New Roman" pitchFamily="18" charset="0"/>
                    <a:cs typeface="Times New Roman" pitchFamily="18" charset="0"/>
                  </a:rPr>
                  <a:t>other neurons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Char char="•"/>
                  <a:defRPr/>
                </a:pPr>
                <a:r>
                  <a:rPr lang="en-AU" sz="2200" dirty="0">
                    <a:latin typeface="Times New Roman" pitchFamily="18" charset="0"/>
                    <a:cs typeface="Times New Roman" pitchFamily="18" charset="0"/>
                  </a:rPr>
                  <a:t>&gt; 100 Trillion interconnections – dense, complex and </a:t>
                </a:r>
                <a:r>
                  <a:rPr lang="en-AU" sz="2200" dirty="0" smtClean="0">
                    <a:latin typeface="Times New Roman" pitchFamily="18" charset="0"/>
                    <a:cs typeface="Times New Roman" pitchFamily="18" charset="0"/>
                  </a:rPr>
                  <a:t>dynamic network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Char char="•"/>
                  <a:defRPr/>
                </a:pPr>
                <a:r>
                  <a:rPr lang="en-AU" sz="2200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AU" sz="2200" dirty="0" smtClean="0">
                    <a:latin typeface="Times New Roman" pitchFamily="18" charset="0"/>
                    <a:cs typeface="Times New Roman" pitchFamily="18" charset="0"/>
                  </a:rPr>
                  <a:t>ore </a:t>
                </a:r>
                <a:r>
                  <a:rPr lang="en-AU" sz="2200" dirty="0">
                    <a:latin typeface="Times New Roman" pitchFamily="18" charset="0"/>
                    <a:cs typeface="Times New Roman" pitchFamily="18" charset="0"/>
                  </a:rPr>
                  <a:t>complex than the </a:t>
                </a:r>
                <a:r>
                  <a:rPr lang="en-AU" sz="2200" dirty="0" smtClean="0">
                    <a:latin typeface="Times New Roman" pitchFamily="18" charset="0"/>
                    <a:cs typeface="Times New Roman" pitchFamily="18" charset="0"/>
                  </a:rPr>
                  <a:t>telecommunication </a:t>
                </a:r>
                <a:r>
                  <a:rPr lang="en-AU" sz="2200" dirty="0">
                    <a:latin typeface="Times New Roman" pitchFamily="18" charset="0"/>
                    <a:cs typeface="Times New Roman" pitchFamily="18" charset="0"/>
                  </a:rPr>
                  <a:t>network on this </a:t>
                </a:r>
                <a:r>
                  <a:rPr lang="en-AU" sz="2200" dirty="0" smtClean="0">
                    <a:latin typeface="Times New Roman" pitchFamily="18" charset="0"/>
                    <a:cs typeface="Times New Roman" pitchFamily="18" charset="0"/>
                  </a:rPr>
                  <a:t>planet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Char char="•"/>
                  <a:defRPr/>
                </a:pPr>
                <a:r>
                  <a:rPr lang="en-AU" sz="2200" dirty="0" smtClean="0">
                    <a:latin typeface="Times New Roman" pitchFamily="18" charset="0"/>
                    <a:cs typeface="Times New Roman" pitchFamily="18" charset="0"/>
                  </a:rPr>
                  <a:t>How </a:t>
                </a:r>
                <a:r>
                  <a:rPr lang="en-AU" sz="2200" dirty="0">
                    <a:latin typeface="Times New Roman" pitchFamily="18" charset="0"/>
                    <a:cs typeface="Times New Roman" pitchFamily="18" charset="0"/>
                  </a:rPr>
                  <a:t>to detect information exchange in such a network while brain performs cognitive function?</a:t>
                </a:r>
              </a:p>
              <a:p>
                <a:pPr marL="342900" marR="0" lvl="0" indent="-34290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endParaRPr kumimoji="0" lang="en-US" altLang="en-US" sz="2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444" y="1905000"/>
                <a:ext cx="5872956" cy="4562475"/>
              </a:xfrm>
              <a:prstGeom prst="rect">
                <a:avLst/>
              </a:prstGeom>
              <a:blipFill rotWithShape="1">
                <a:blip r:embed="rId3"/>
                <a:stretch>
                  <a:fillRect l="-2804" t="-1872" r="-34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1682747"/>
            <a:ext cx="2819401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8364" y="4962525"/>
            <a:ext cx="619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Electroencephalography (EEG)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9243" y="5464176"/>
            <a:ext cx="5796757" cy="116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Recording of brain electrical activity by placing multiple electrodes on the scalp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altLang="en-US" sz="2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temporal </a:t>
            </a:r>
            <a:r>
              <a:rPr lang="en-US" altLang="en-US" sz="2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resolution and cheaper </a:t>
            </a:r>
            <a:r>
              <a:rPr lang="en-US" altLang="en-US" sz="2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costs</a:t>
            </a:r>
            <a:r>
              <a:rPr lang="en-US" altLang="en-US" sz="2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alt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2571751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0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574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26440" y="253425"/>
            <a:ext cx="783656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General Approach</a:t>
            </a:r>
            <a:endParaRPr kumimoji="0" lang="en-AU" altLang="en-US" sz="3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87487" y="2043427"/>
            <a:ext cx="6361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Statistical Measures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3020752"/>
            <a:ext cx="2020887" cy="215366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9" name="Up Arrow 8"/>
          <p:cNvSpPr/>
          <p:nvPr/>
        </p:nvSpPr>
        <p:spPr>
          <a:xfrm rot="5400000">
            <a:off x="1835306" y="3933948"/>
            <a:ext cx="1381061" cy="327274"/>
          </a:xfrm>
          <a:prstGeom prst="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2702174" y="2043426"/>
            <a:ext cx="4076483" cy="42255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2794619" y="2514124"/>
            <a:ext cx="406338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20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Linear</a:t>
            </a:r>
            <a:r>
              <a:rPr lang="en-AU" altLang="en-US" sz="2000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Cross Correlation</a:t>
            </a: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Pearson’s </a:t>
            </a:r>
            <a:r>
              <a:rPr lang="en-US" altLang="en-US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Correlation Coefficient</a:t>
            </a:r>
            <a:endParaRPr lang="en-US" altLang="en-US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Coherence</a:t>
            </a: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en-US" kern="0" dirty="0" smtClean="0">
                <a:latin typeface="Times New Roman" pitchFamily="18" charset="0"/>
                <a:cs typeface="Times New Roman" pitchFamily="18" charset="0"/>
              </a:rPr>
              <a:t>Partial </a:t>
            </a:r>
            <a:r>
              <a:rPr lang="en-US" altLang="en-US" kern="0" dirty="0">
                <a:latin typeface="Times New Roman" pitchFamily="18" charset="0"/>
                <a:cs typeface="Times New Roman" pitchFamily="18" charset="0"/>
              </a:rPr>
              <a:t>Directed </a:t>
            </a:r>
            <a:r>
              <a:rPr lang="en-US" altLang="en-US" kern="0" dirty="0" smtClean="0">
                <a:latin typeface="Times New Roman" pitchFamily="18" charset="0"/>
                <a:cs typeface="Times New Roman" pitchFamily="18" charset="0"/>
              </a:rPr>
              <a:t>Coherence</a:t>
            </a: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en-US" kern="0" dirty="0">
                <a:latin typeface="Times New Roman" pitchFamily="18" charset="0"/>
                <a:cs typeface="Times New Roman" pitchFamily="18" charset="0"/>
              </a:rPr>
              <a:t>Granger </a:t>
            </a:r>
            <a:r>
              <a:rPr lang="en-US" altLang="en-US" kern="0" dirty="0" smtClean="0">
                <a:latin typeface="Times New Roman" pitchFamily="18" charset="0"/>
                <a:cs typeface="Times New Roman" pitchFamily="18" charset="0"/>
              </a:rPr>
              <a:t>Causality</a:t>
            </a: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US" altLang="en-US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20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Nonlinear</a:t>
            </a:r>
            <a:r>
              <a:rPr lang="en-AU" altLang="en-US" sz="2000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altLang="en-US" kern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Mutual Information</a:t>
            </a: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Partial Mutual Information</a:t>
            </a: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en-US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Transfer </a:t>
            </a:r>
            <a:r>
              <a:rPr lang="en-US" altLang="en-US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Entropy (TE)</a:t>
            </a:r>
            <a:endParaRPr lang="en-US" altLang="en-US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Up Arrow 11"/>
          <p:cNvSpPr/>
          <p:nvPr/>
        </p:nvSpPr>
        <p:spPr>
          <a:xfrm rot="5400000">
            <a:off x="6242098" y="4096018"/>
            <a:ext cx="1381061" cy="307942"/>
          </a:xfrm>
          <a:prstGeom prst="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971800"/>
            <a:ext cx="1799305" cy="2324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81800" y="5562600"/>
            <a:ext cx="2443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latin typeface="Times New Roman" pitchFamily="18" charset="0"/>
                <a:cs typeface="Times New Roman" pitchFamily="18" charset="0"/>
              </a:rPr>
              <a:t>Functional brain network</a:t>
            </a:r>
            <a:endParaRPr lang="en-A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297" y="5486400"/>
            <a:ext cx="1263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latin typeface="Times New Roman" pitchFamily="18" charset="0"/>
                <a:cs typeface="Times New Roman" pitchFamily="18" charset="0"/>
              </a:rPr>
              <a:t>EEG signals</a:t>
            </a:r>
            <a:endParaRPr lang="en-A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808163" y="1271587"/>
            <a:ext cx="6192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AU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EEG data to functional brain networks</a:t>
            </a:r>
          </a:p>
        </p:txBody>
      </p:sp>
    </p:spTree>
    <p:extLst>
      <p:ext uri="{BB962C8B-B14F-4D97-AF65-F5344CB8AC3E}">
        <p14:creationId xmlns:p14="http://schemas.microsoft.com/office/powerpoint/2010/main" val="369403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5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28700" y="100887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Research Background</a:t>
            </a:r>
          </a:p>
          <a:p>
            <a:r>
              <a:rPr lang="en-A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Transfer Entropy (TE)</a:t>
            </a:r>
            <a:endParaRPr lang="en-AU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15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AU" sz="2200" dirty="0">
                <a:latin typeface="Times New Roman" pitchFamily="18" charset="0"/>
                <a:cs typeface="Times New Roman" pitchFamily="18" charset="0"/>
              </a:rPr>
              <a:t>An information theoretical 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measure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which determines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direction and quantifies the information transfer between two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processes</a:t>
            </a:r>
          </a:p>
          <a:p>
            <a:endParaRPr lang="en-A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TE estimates the amount of activity of a system which is not dependent on its own past activity but on the past activity of another system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hlinkClick r:id="rId3" action="ppaction://hlinkfile" tooltip="Schreiber, 2000 #3"/>
              </a:rPr>
              <a:t>Schreiber, 2000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A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352800"/>
            <a:ext cx="3429000" cy="24769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29000" y="3810000"/>
                <a:ext cx="1295400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1" i="1" smtClean="0">
                          <a:latin typeface="Cambria Math"/>
                        </a:rPr>
                        <m:t>𝑻</m:t>
                      </m:r>
                      <m:sSub>
                        <m:sSubPr>
                          <m:ctrlPr>
                            <a:rPr lang="en-A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1" i="1" smtClean="0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AU" b="1" i="1" smtClean="0">
                              <a:latin typeface="Cambria Math"/>
                            </a:rPr>
                            <m:t>𝒚</m:t>
                          </m:r>
                          <m:r>
                            <a:rPr lang="en-AU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AU" b="1" i="1" smtClean="0">
                              <a:latin typeface="Cambria Math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A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810000"/>
                <a:ext cx="1295400" cy="391261"/>
              </a:xfrm>
              <a:prstGeom prst="rect">
                <a:avLst/>
              </a:prstGeom>
              <a:blipFill rotWithShape="1"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7700" y="5949148"/>
                <a:ext cx="815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AU" sz="1600" dirty="0" smtClean="0">
                    <a:latin typeface="Times New Roman" pitchFamily="18" charset="0"/>
                    <a:cs typeface="Times New Roman" pitchFamily="18" charset="0"/>
                  </a:rPr>
                  <a:t>Here, </a:t>
                </a:r>
                <a14:m>
                  <m:oMath xmlns:m="http://schemas.openxmlformats.org/officeDocument/2006/math">
                    <m:r>
                      <a:rPr lang="en-AU" sz="16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AU" sz="1600" dirty="0" smtClean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AU" sz="16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AU" sz="1600" dirty="0" smtClean="0">
                    <a:latin typeface="Times New Roman" pitchFamily="18" charset="0"/>
                    <a:cs typeface="Times New Roman" pitchFamily="18" charset="0"/>
                  </a:rPr>
                  <a:t> are two systems/processes</a:t>
                </a:r>
                <a:r>
                  <a:rPr lang="en-AU" sz="1600" dirty="0">
                    <a:latin typeface="Times New Roman" pitchFamily="18" charset="0"/>
                    <a:cs typeface="Times New Roman" pitchFamily="18" charset="0"/>
                  </a:rPr>
                  <a:t>;</a:t>
                </a:r>
                <a:r>
                  <a:rPr lang="en-AU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AU" sz="16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AU" sz="16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AU" sz="1600" b="0" i="1" smtClean="0">
                            <a:latin typeface="Cambria Math"/>
                            <a:cs typeface="Times New Roman" pitchFamily="18" charset="0"/>
                          </a:rPr>
                          <m:t>+1 </m:t>
                        </m:r>
                      </m:sub>
                    </m:sSub>
                  </m:oMath>
                </a14:m>
                <a:r>
                  <a:rPr lang="en-AU" sz="1600" dirty="0" smtClean="0">
                    <a:latin typeface="Times New Roman" pitchFamily="18" charset="0"/>
                    <a:cs typeface="Times New Roman" pitchFamily="18" charset="0"/>
                  </a:rPr>
                  <a:t>represents the present observation of </a:t>
                </a:r>
                <a14:m>
                  <m:oMath xmlns:m="http://schemas.openxmlformats.org/officeDocument/2006/math">
                    <m:r>
                      <a:rPr lang="en-AU" sz="16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AU" sz="16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AU" sz="16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AU" sz="16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1600" dirty="0" smtClean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AU" sz="16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AU" sz="16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1600" dirty="0">
                    <a:latin typeface="Times New Roman" pitchFamily="18" charset="0"/>
                    <a:cs typeface="Times New Roman" pitchFamily="18" charset="0"/>
                  </a:rPr>
                  <a:t>represents </a:t>
                </a:r>
                <a:r>
                  <a:rPr lang="en-AU" sz="1600" dirty="0" smtClean="0">
                    <a:latin typeface="Times New Roman" pitchFamily="18" charset="0"/>
                    <a:cs typeface="Times New Roman" pitchFamily="18" charset="0"/>
                  </a:rPr>
                  <a:t>the past observation </a:t>
                </a:r>
                <a:r>
                  <a:rPr lang="en-AU" sz="1600" dirty="0">
                    <a:latin typeface="Times New Roman" pitchFamily="18" charset="0"/>
                    <a:cs typeface="Times New Roman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AU" sz="1600" i="1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AU" sz="1600" dirty="0" smtClean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AU" sz="16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AU" sz="16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AU" sz="1600" dirty="0" smtClean="0">
                    <a:latin typeface="Times New Roman" pitchFamily="18" charset="0"/>
                    <a:cs typeface="Times New Roman" pitchFamily="18" charset="0"/>
                  </a:rPr>
                  <a:t>respectively</a:t>
                </a:r>
                <a:endParaRPr lang="en-A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5949148"/>
                <a:ext cx="8153400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224" t="-3125" b="-12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0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5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27709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Transfer Entropy (TE) (Cont.)</a:t>
            </a:r>
            <a:endParaRPr lang="en-A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2"/>
              <p:cNvSpPr txBox="1">
                <a:spLocks/>
              </p:cNvSpPr>
              <p:nvPr/>
            </p:nvSpPr>
            <p:spPr>
              <a:xfrm>
                <a:off x="457200" y="1333500"/>
                <a:ext cx="8915400" cy="16383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US" sz="2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TE from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is defined as </a:t>
                </a:r>
                <a:r>
                  <a:rPr lang="en-US" sz="2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follows (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  <a:hlinkClick r:id="rId3" action="ppaction://hlinkfile" tooltip="Schreiber, 2000 #3"/>
                  </a:rPr>
                  <a:t>Schreiber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hlinkClick r:id="rId3" action="ppaction://hlinkfile" tooltip="Schreiber, 2000 #3"/>
                  </a:rPr>
                  <a:t>,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  <a:hlinkClick r:id="rId3" action="ppaction://hlinkfile" tooltip="Schreiber, 2000 #3"/>
                  </a:rPr>
                  <a:t>2000</a:t>
                </a:r>
                <a:r>
                  <a:rPr lang="en-US" sz="2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):</a:t>
                </a:r>
                <a:endParaRPr lang="en-US" sz="22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  <m:sSub>
                        <m:sSubPr>
                          <m:ctrlPr>
                            <a:rPr lang="en-AU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AU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AU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2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AU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AU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AU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2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2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AU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2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AU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AU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AU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AU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AU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AU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2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+1 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AU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AU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2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. 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AU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AU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AU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AU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AU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2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. 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AU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AU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2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+1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AU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  <m:r>
                                <a:rPr lang="en-AU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(1)</m:t>
                              </m:r>
                            </m:e>
                          </m:func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en-AU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33500"/>
                <a:ext cx="8915400" cy="1638300"/>
              </a:xfrm>
              <a:prstGeom prst="rect">
                <a:avLst/>
              </a:prstGeom>
              <a:blipFill rotWithShape="1">
                <a:blip r:embed="rId4"/>
                <a:stretch>
                  <a:fillRect l="-752" t="-22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2895600"/>
                <a:ext cx="8153400" cy="319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denotes the status (value) of signal/system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denotes the status of signal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  <m:r>
                          <a:rPr lang="en-US" sz="2200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denotes the status of signal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𝑛</m:t>
                    </m:r>
                    <m:r>
                      <a:rPr lang="en-US" sz="2200" i="1">
                        <a:latin typeface="Cambria Math"/>
                      </a:rPr>
                      <m:t>+1</m:t>
                    </m:r>
                  </m:oMath>
                </a14:m>
                <a:endParaRPr lang="en-AU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AU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TE is in the range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0≤</m:t>
                    </m:r>
                    <m:sSub>
                      <m:sSubPr>
                        <m:ctrlPr>
                          <a:rPr lang="en-A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𝑇𝐸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𝑦</m:t>
                        </m:r>
                        <m:r>
                          <a:rPr lang="en-US" sz="2200" i="1">
                            <a:latin typeface="Cambria Math"/>
                          </a:rPr>
                          <m:t>→</m:t>
                        </m:r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&lt;∞.</m:t>
                    </m:r>
                    <m:r>
                      <a:rPr lang="en-AU" sz="22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𝑇𝐸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𝑦</m:t>
                        </m:r>
                        <m:r>
                          <a:rPr lang="en-US" sz="2200" i="1">
                            <a:latin typeface="Cambria Math"/>
                          </a:rPr>
                          <m:t>→</m:t>
                        </m:r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A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𝑇𝐸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  <m:r>
                          <a:rPr lang="en-US" sz="2200" i="1">
                            <a:latin typeface="Cambria Math"/>
                          </a:rPr>
                          <m:t>→</m:t>
                        </m:r>
                        <m:r>
                          <a:rPr lang="en-US" sz="22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.There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is another similar equation for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𝑇</m:t>
                    </m:r>
                    <m:sSub>
                      <m:sSubPr>
                        <m:ctrlPr>
                          <a:rPr lang="en-A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  <m:r>
                          <a:rPr lang="en-US" sz="2200" i="1">
                            <a:latin typeface="Cambria Math"/>
                          </a:rPr>
                          <m:t>→</m:t>
                        </m:r>
                        <m:r>
                          <a:rPr lang="en-US" sz="22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endParaRPr lang="en-AU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AU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AU" sz="2200" dirty="0" smtClean="0">
                    <a:latin typeface="Times New Roman" pitchFamily="18" charset="0"/>
                    <a:cs typeface="Times New Roman" pitchFamily="18" charset="0"/>
                  </a:rPr>
                  <a:t>In the context of EEG signals, TE detects </a:t>
                </a:r>
                <a:r>
                  <a:rPr lang="en-AU" sz="2200" dirty="0">
                    <a:latin typeface="Times New Roman" pitchFamily="18" charset="0"/>
                    <a:cs typeface="Times New Roman" pitchFamily="18" charset="0"/>
                  </a:rPr>
                  <a:t>the influence </a:t>
                </a:r>
                <a:r>
                  <a:rPr lang="en-AU" sz="2200" dirty="0" smtClean="0">
                    <a:latin typeface="Times New Roman" pitchFamily="18" charset="0"/>
                    <a:cs typeface="Times New Roman" pitchFamily="18" charset="0"/>
                  </a:rPr>
                  <a:t>of one node (underpinning neuronal population) to </a:t>
                </a:r>
                <a:r>
                  <a:rPr lang="en-AU" sz="2200" dirty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AU" sz="2200" dirty="0" smtClean="0">
                    <a:latin typeface="Times New Roman" pitchFamily="18" charset="0"/>
                    <a:cs typeface="Times New Roman" pitchFamily="18" charset="0"/>
                  </a:rPr>
                  <a:t>another</a:t>
                </a:r>
                <a:endParaRPr lang="en-AU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95600"/>
                <a:ext cx="8153400" cy="3192669"/>
              </a:xfrm>
              <a:prstGeom prst="rect">
                <a:avLst/>
              </a:prstGeom>
              <a:blipFill rotWithShape="1">
                <a:blip r:embed="rId5"/>
                <a:stretch>
                  <a:fillRect l="-822" t="-1145" r="-598" b="-28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0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5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71600" y="27709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Normalized Transfer Entropy (NTE)</a:t>
            </a:r>
            <a:endParaRPr lang="en-A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2"/>
              <p:cNvSpPr txBox="1">
                <a:spLocks/>
              </p:cNvSpPr>
              <p:nvPr/>
            </p:nvSpPr>
            <p:spPr>
              <a:xfrm>
                <a:off x="536275" y="1371600"/>
                <a:ext cx="8077200" cy="5410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hangingPunct="0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TE measures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usually contain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some noise</a:t>
                </a:r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 hangingPunct="0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Noise can be removed from TE by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subtracting the average transfer entropy from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using shuffled version of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denoted by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&lt; </m:t>
                    </m:r>
                    <m:r>
                      <a:rPr lang="en-US" sz="2200" i="1">
                        <a:latin typeface="Cambria Math"/>
                      </a:rPr>
                      <m:t>𝑇</m:t>
                    </m:r>
                    <m:sSub>
                      <m:sSubPr>
                        <m:ctrlPr>
                          <a:rPr lang="en-A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AU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𝑠h𝑢𝑓𝑓𝑙𝑒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→</m:t>
                        </m:r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&gt;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, over several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shuffles</a:t>
                </a:r>
              </a:p>
              <a:p>
                <a:pPr hangingPunct="0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Normalized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transfer entropy (NTE)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with respect to the total information in sequence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is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defined as follows (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  <a:hlinkClick r:id="rId3" action="ppaction://hlinkfile" tooltip="Gourévitch, 2007 #4"/>
                  </a:rPr>
                  <a:t>Gourévitch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  <a:hlinkClick r:id="rId3" action="ppaction://hlinkfile" tooltip="Gourévitch, 2007 #4"/>
                  </a:rPr>
                  <a:t>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  <a:hlinkClick r:id="rId3" action="ppaction://hlinkfile" tooltip="Gourévitch, 2007 #4"/>
                  </a:rPr>
                  <a:t>&amp;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  <a:hlinkClick r:id="rId3" action="ppaction://hlinkfile" tooltip="Gourévitch, 2007 #4"/>
                  </a:rPr>
                  <a:t>Eggermont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  <a:hlinkClick r:id="rId3" action="ppaction://hlinkfile" tooltip="Gourévitch, 2007 #4"/>
                  </a:rPr>
                  <a:t>, 2007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  <a:hlinkClick r:id="rId4" action="ppaction://hlinkfile" tooltip="Neymotin, 2011 #7"/>
                  </a:rPr>
                  <a:t>Neymotin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  <a:hlinkClick r:id="rId4" action="ppaction://hlinkfile" tooltip="Neymotin, 2011 #7"/>
                  </a:rPr>
                  <a:t>, Jacobs, Fenton, &amp; Lytton,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  <a:hlinkClick r:id="rId4" action="ppaction://hlinkfile" tooltip="Neymotin, 2011 #7"/>
                  </a:rPr>
                  <a:t>2011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):</a:t>
                </a:r>
                <a:endParaRPr lang="en-AU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hangingPunct="0">
                  <a:buNone/>
                </a:pPr>
                <a:r>
                  <a:rPr lang="en-US" sz="2200" dirty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𝑁𝑇</m:t>
                    </m:r>
                    <m:sSub>
                      <m:sSubPr>
                        <m:ctrlPr>
                          <a:rPr lang="en-A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𝑦</m:t>
                        </m:r>
                        <m:r>
                          <a:rPr lang="en-US" sz="2200">
                            <a:latin typeface="Cambria Math"/>
                          </a:rPr>
                          <m:t>→</m:t>
                        </m:r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2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AU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  <m:sSub>
                          <m:sSubPr>
                            <m:ctrlPr>
                              <a:rPr lang="en-AU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200">
                                <a:latin typeface="Cambria Math"/>
                              </a:rPr>
                              <m:t>→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r>
                          <a:rPr lang="en-US" sz="2200">
                            <a:latin typeface="Cambria Math"/>
                          </a:rPr>
                          <m:t> &lt; </m:t>
                        </m:r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  <m:sSub>
                          <m:sSubPr>
                            <m:ctrlPr>
                              <a:rPr lang="en-AU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AU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𝑠h𝑢𝑓𝑓𝑙𝑒</m:t>
                                </m:r>
                              </m:sub>
                            </m:sSub>
                            <m:r>
                              <a:rPr lang="en-US" sz="2200">
                                <a:latin typeface="Cambria Math"/>
                              </a:rPr>
                              <m:t>→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2200">
                            <a:latin typeface="Cambria Math"/>
                          </a:rPr>
                          <m:t>&gt;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𝐻</m:t>
                        </m:r>
                        <m:r>
                          <a:rPr lang="en-US" sz="220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AU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20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sz="220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AU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20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n-AU" sz="2200" dirty="0" smtClean="0">
                    <a:latin typeface="Times New Roman" pitchFamily="18" charset="0"/>
                    <a:cs typeface="Times New Roman" pitchFamily="18" charset="0"/>
                  </a:rPr>
                  <a:t>            (2)</a:t>
                </a:r>
                <a:endParaRPr lang="en-AU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 hangingPunct="0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NTE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is in the range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0≤</m:t>
                    </m:r>
                    <m:r>
                      <a:rPr lang="en-US" sz="2200" i="1">
                        <a:latin typeface="Cambria Math"/>
                      </a:rPr>
                      <m:t>𝑁𝑇</m:t>
                    </m:r>
                    <m:sSub>
                      <m:sSubPr>
                        <m:ctrlPr>
                          <a:rPr lang="en-A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𝑦</m:t>
                        </m:r>
                        <m:r>
                          <a:rPr lang="en-US" sz="2200">
                            <a:latin typeface="Cambria Math"/>
                          </a:rPr>
                          <m:t>→</m:t>
                        </m:r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≤1 </m:t>
                    </m:r>
                  </m:oMath>
                </a14:m>
                <a:endParaRPr lang="en-AU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hangingPunct="0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NTE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is 0 when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transfers no information to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, and is 1 when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transfers maximal information to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𝑥</m:t>
                    </m:r>
                  </m:oMath>
                </a14:m>
                <a:endParaRPr lang="en-AU" sz="22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5" y="1371600"/>
                <a:ext cx="8077200" cy="5410200"/>
              </a:xfrm>
              <a:prstGeom prst="rect">
                <a:avLst/>
              </a:prstGeom>
              <a:blipFill rotWithShape="1">
                <a:blip r:embed="rId5"/>
                <a:stretch>
                  <a:fillRect l="-906" t="-676" r="-13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0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51" y="1241822"/>
            <a:ext cx="8991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Advantages of TE</a:t>
            </a:r>
          </a:p>
          <a:p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	- Direction of information transfer</a:t>
            </a:r>
          </a:p>
          <a:p>
            <a:r>
              <a:rPr lang="en-A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- Model free</a:t>
            </a:r>
          </a:p>
          <a:p>
            <a:r>
              <a:rPr lang="en-A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AU" sz="2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onlinear </a:t>
            </a:r>
            <a:r>
              <a:rPr lang="en-US" sz="2400" dirty="0"/>
              <a:t>(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hlinkClick r:id="rId3" action="ppaction://hlinkfile" tooltip="Vicente, 2011 #1"/>
              </a:rPr>
              <a:t>Vicente et al., 2011</a:t>
            </a:r>
            <a:r>
              <a:rPr lang="en-US" sz="2400" dirty="0" smtClean="0"/>
              <a:t>)</a:t>
            </a:r>
            <a:endParaRPr lang="en-A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A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Recent Applications of TE:</a:t>
            </a:r>
          </a:p>
          <a:p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	- identifying information transfer between auditory cortical    	  	  neurons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hlinkClick r:id="rId4" action="ppaction://hlinkfile" tooltip="Gourévitch, 2007 #4"/>
              </a:rPr>
              <a:t>Gourévitch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4" action="ppaction://hlinkfile" tooltip="Gourévitch, 2007 #4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hlinkClick r:id="rId4" action="ppaction://hlinkfile" tooltip="Gourévitch, 2007 #4"/>
              </a:rPr>
              <a:t>&amp;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hlinkClick r:id="rId4" action="ppaction://hlinkfile" tooltip="Gourévitch, 2007 #4"/>
              </a:rPr>
              <a:t>Eggermont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hlinkClick r:id="rId4" action="ppaction://hlinkfile" tooltip="Gourévitch, 2007 #4"/>
              </a:rPr>
              <a:t>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4" action="ppaction://hlinkfile" tooltip="Gourévitch, 2007 #4"/>
              </a:rPr>
              <a:t>2007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A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	- investigating the influence of heart rate on breath rate and vice  	    	  versa 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5" action="ppaction://hlinkfile" tooltip="Schreiber, 2000 #3"/>
              </a:rPr>
              <a:t>Schreiber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hlinkClick r:id="rId5" action="ppaction://hlinkfile" tooltip="Schreiber, 2000 #3"/>
              </a:rPr>
              <a:t>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5" action="ppaction://hlinkfile" tooltip="Schreiber, 2000 #3"/>
              </a:rPr>
              <a:t>2000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A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	- localization of the epileptic focus of epileptic patients </a:t>
            </a:r>
          </a:p>
          <a:p>
            <a:r>
              <a:rPr lang="en-A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hlinkClick r:id="rId6" action="ppaction://hlinkfile" tooltip="Sabesan, 2007 #2"/>
              </a:rPr>
              <a:t>Sabesan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6" action="ppaction://hlinkfile" tooltip="Sabesan, 2007 #2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hlinkClick r:id="rId6" action="ppaction://hlinkfile" tooltip="Sabesan, 2007 #2"/>
              </a:rPr>
              <a:t>et al.,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6" action="ppaction://hlinkfile" tooltip="Sabesan, 2007 #2"/>
              </a:rPr>
              <a:t>2007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A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But, TE has not been applied to the construction functional </a:t>
            </a:r>
            <a:r>
              <a:rPr lang="en-AU" sz="2200" dirty="0">
                <a:latin typeface="Times New Roman" pitchFamily="18" charset="0"/>
                <a:cs typeface="Times New Roman" pitchFamily="18" charset="0"/>
              </a:rPr>
              <a:t>brain network extensively 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hlinkClick r:id="rId7" action="ppaction://hlinkfile" tooltip="Bullmore, 2009 #9"/>
              </a:rPr>
              <a:t>Bullmore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7" action="ppaction://hlinkfile" tooltip="Bullmore, 2009 #9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hlinkClick r:id="rId7" action="ppaction://hlinkfile" tooltip="Bullmore, 2009 #9"/>
              </a:rPr>
              <a:t>&amp;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hlinkClick r:id="rId7" action="ppaction://hlinkfile" tooltip="Bullmore, 2009 #9"/>
              </a:rPr>
              <a:t>Sporns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hlinkClick r:id="rId7" action="ppaction://hlinkfile" tooltip="Bullmore, 2009 #9"/>
              </a:rPr>
              <a:t>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7" action="ppaction://hlinkfile" tooltip="Bullmore, 2009 #9"/>
              </a:rPr>
              <a:t>2009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A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A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82099" y="228600"/>
            <a:ext cx="22853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Why TE?</a:t>
            </a:r>
          </a:p>
        </p:txBody>
      </p:sp>
    </p:spTree>
    <p:extLst>
      <p:ext uri="{BB962C8B-B14F-4D97-AF65-F5344CB8AC3E}">
        <p14:creationId xmlns:p14="http://schemas.microsoft.com/office/powerpoint/2010/main" val="27745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7530</TotalTime>
  <Words>1939</Words>
  <Application>Microsoft Office PowerPoint</Application>
  <PresentationFormat>On-screen Show (4:3)</PresentationFormat>
  <Paragraphs>309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Blank Presentation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Hedayetul Islam Shovon</dc:creator>
  <cp:lastModifiedBy>Bernadine Cocks</cp:lastModifiedBy>
  <cp:revision>419</cp:revision>
  <cp:lastPrinted>2014-10-27T05:32:20Z</cp:lastPrinted>
  <dcterms:created xsi:type="dcterms:W3CDTF">2006-08-16T00:00:00Z</dcterms:created>
  <dcterms:modified xsi:type="dcterms:W3CDTF">2015-02-10T00:56:07Z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