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2" r:id="rId3"/>
    <p:sldId id="257" r:id="rId4"/>
    <p:sldId id="259" r:id="rId5"/>
    <p:sldId id="262" r:id="rId6"/>
    <p:sldId id="261" r:id="rId7"/>
    <p:sldId id="264" r:id="rId8"/>
    <p:sldId id="269" r:id="rId9"/>
    <p:sldId id="273" r:id="rId10"/>
    <p:sldId id="271" r:id="rId11"/>
    <p:sldId id="272" r:id="rId12"/>
    <p:sldId id="274" r:id="rId13"/>
    <p:sldId id="280" r:id="rId14"/>
    <p:sldId id="275" r:id="rId15"/>
    <p:sldId id="276" r:id="rId16"/>
    <p:sldId id="277" r:id="rId17"/>
    <p:sldId id="303" r:id="rId18"/>
    <p:sldId id="293" r:id="rId19"/>
    <p:sldId id="292" r:id="rId20"/>
    <p:sldId id="294" r:id="rId21"/>
    <p:sldId id="295" r:id="rId22"/>
    <p:sldId id="291" r:id="rId23"/>
    <p:sldId id="296" r:id="rId24"/>
    <p:sldId id="297" r:id="rId25"/>
    <p:sldId id="298" r:id="rId26"/>
    <p:sldId id="301" r:id="rId27"/>
    <p:sldId id="299" r:id="rId28"/>
    <p:sldId id="300" r:id="rId29"/>
    <p:sldId id="302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ersity of South Australia" initials="UniS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02T05:43:14.033" idx="3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3443-2F48-442A-9EB6-D01D09625F27}" type="datetimeFigureOut">
              <a:rPr lang="en-AU" smtClean="0"/>
              <a:pPr/>
              <a:t>10/02/2015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4BD4-913E-4D15-829D-87D676649A3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A2B-499E-44A7-A18F-33B815C13ADA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28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5B80-8D91-4673-85AB-629EAB5D72AF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9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A28B-1B64-4F5C-8E3C-C66D82D10F2B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83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1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0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6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68E-C22F-4A63-BA58-DB7211B22E85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141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3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9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2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3E9C-617F-4264-BA04-94B67826EDC5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61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4261-1D26-4F45-9BB1-98F8EB3ADD60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53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1D2F-6CBD-4E1D-B0CF-2E443693B8C8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47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5F86-68B3-4F7A-95C9-20155900A958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41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9217-1EBC-47ED-A379-87780AC3A8AC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37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C030-1AAB-4809-BB9E-31CCA9E33E0B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2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FE8D-6B8C-4B02-92D5-9E17B5E5E16C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13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1BCF-758A-4C23-8686-29C8A9A3691D}" type="datetime1">
              <a:rPr lang="en-AU" smtClean="0"/>
              <a:pPr/>
              <a:t>10/02/2015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DFCE-F11F-4715-A5D5-7DFEE64AA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29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98283-D726-499D-A4A6-8FAEB2009DD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10/02/2015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1F66-2F9A-4696-B9A6-FD34F08790E3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2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rmAutofit/>
          </a:bodyPr>
          <a:lstStyle/>
          <a:p>
            <a:r>
              <a:rPr lang="en-AU" dirty="0" smtClean="0"/>
              <a:t>Modelling and simulation of EEG during audio distracted driving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5496" y="2492896"/>
            <a:ext cx="4834880" cy="36724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dirty="0" smtClean="0">
                <a:solidFill>
                  <a:srgbClr val="FF0000"/>
                </a:solidFill>
              </a:rPr>
              <a:t>PhD Student:</a:t>
            </a:r>
          </a:p>
          <a:p>
            <a:pPr>
              <a:buNone/>
            </a:pPr>
            <a:r>
              <a:rPr lang="en-AU" dirty="0" smtClean="0"/>
              <a:t>		</a:t>
            </a:r>
            <a:r>
              <a:rPr lang="en-AU" dirty="0" err="1" smtClean="0">
                <a:solidFill>
                  <a:srgbClr val="00B050"/>
                </a:solidFill>
              </a:rPr>
              <a:t>Nabaraj</a:t>
            </a:r>
            <a:r>
              <a:rPr lang="en-AU" dirty="0" smtClean="0">
                <a:solidFill>
                  <a:srgbClr val="00B050"/>
                </a:solidFill>
              </a:rPr>
              <a:t> </a:t>
            </a:r>
            <a:r>
              <a:rPr lang="en-AU" dirty="0" err="1" smtClean="0">
                <a:solidFill>
                  <a:srgbClr val="00B050"/>
                </a:solidFill>
              </a:rPr>
              <a:t>Dahal</a:t>
            </a:r>
            <a:endParaRPr lang="en-A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AU" dirty="0" smtClean="0">
                <a:solidFill>
                  <a:srgbClr val="FF0000"/>
                </a:solidFill>
              </a:rPr>
              <a:t>Supervisors:</a:t>
            </a:r>
          </a:p>
          <a:p>
            <a:pPr>
              <a:buNone/>
            </a:pPr>
            <a:r>
              <a:rPr lang="en-AU" dirty="0" smtClean="0"/>
              <a:t>	      </a:t>
            </a:r>
            <a:r>
              <a:rPr lang="en-AU" dirty="0" err="1" smtClean="0">
                <a:solidFill>
                  <a:srgbClr val="00B0F0"/>
                </a:solidFill>
              </a:rPr>
              <a:t>Prof.</a:t>
            </a:r>
            <a:r>
              <a:rPr lang="en-AU" dirty="0" smtClean="0">
                <a:solidFill>
                  <a:srgbClr val="00B0F0"/>
                </a:solidFill>
              </a:rPr>
              <a:t> Nanda Nandagopal</a:t>
            </a:r>
          </a:p>
          <a:p>
            <a:pPr>
              <a:buNone/>
            </a:pPr>
            <a:r>
              <a:rPr lang="en-AU" dirty="0" smtClean="0">
                <a:solidFill>
                  <a:srgbClr val="00B0F0"/>
                </a:solidFill>
              </a:rPr>
              <a:t>           </a:t>
            </a:r>
            <a:r>
              <a:rPr lang="en-AU" dirty="0" err="1" smtClean="0">
                <a:solidFill>
                  <a:srgbClr val="00B0F0"/>
                </a:solidFill>
              </a:rPr>
              <a:t>Prof</a:t>
            </a:r>
            <a:r>
              <a:rPr lang="en-AU" dirty="0" err="1">
                <a:solidFill>
                  <a:srgbClr val="00B0F0"/>
                </a:solidFill>
              </a:rPr>
              <a:t>.</a:t>
            </a:r>
            <a:r>
              <a:rPr lang="en-AU" dirty="0">
                <a:solidFill>
                  <a:srgbClr val="00B0F0"/>
                </a:solidFill>
              </a:rPr>
              <a:t> </a:t>
            </a:r>
            <a:r>
              <a:rPr lang="en-AU" dirty="0" err="1">
                <a:solidFill>
                  <a:srgbClr val="00B0F0"/>
                </a:solidFill>
              </a:rPr>
              <a:t>Javaan</a:t>
            </a:r>
            <a:r>
              <a:rPr lang="en-AU" dirty="0">
                <a:solidFill>
                  <a:srgbClr val="00B0F0"/>
                </a:solidFill>
              </a:rPr>
              <a:t> </a:t>
            </a:r>
            <a:r>
              <a:rPr lang="en-AU" dirty="0" err="1">
                <a:solidFill>
                  <a:srgbClr val="00B0F0"/>
                </a:solidFill>
              </a:rPr>
              <a:t>Chahl</a:t>
            </a:r>
            <a:endParaRPr lang="en-AU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AU" dirty="0" smtClean="0">
                <a:solidFill>
                  <a:srgbClr val="00B0F0"/>
                </a:solidFill>
              </a:rPr>
              <a:t>	      </a:t>
            </a:r>
            <a:r>
              <a:rPr lang="en-AU" dirty="0" err="1" smtClean="0">
                <a:solidFill>
                  <a:srgbClr val="00B0F0"/>
                </a:solidFill>
              </a:rPr>
              <a:t>Prof.</a:t>
            </a:r>
            <a:r>
              <a:rPr lang="en-AU" dirty="0" smtClean="0">
                <a:solidFill>
                  <a:srgbClr val="00B0F0"/>
                </a:solidFill>
              </a:rPr>
              <a:t> Paul </a:t>
            </a:r>
            <a:r>
              <a:rPr lang="en-AU" dirty="0" err="1" smtClean="0">
                <a:solidFill>
                  <a:srgbClr val="00B0F0"/>
                </a:solidFill>
              </a:rPr>
              <a:t>Gaertner</a:t>
            </a:r>
            <a:endParaRPr lang="en-A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AU" dirty="0" smtClean="0">
                <a:solidFill>
                  <a:srgbClr val="00B0F0"/>
                </a:solidFill>
              </a:rPr>
              <a:t>           A/</a:t>
            </a:r>
            <a:r>
              <a:rPr lang="en-AU" dirty="0" err="1" smtClean="0">
                <a:solidFill>
                  <a:srgbClr val="00B0F0"/>
                </a:solidFill>
              </a:rPr>
              <a:t>Prof.</a:t>
            </a:r>
            <a:r>
              <a:rPr lang="en-AU" dirty="0" smtClean="0">
                <a:solidFill>
                  <a:srgbClr val="00B0F0"/>
                </a:solidFill>
              </a:rPr>
              <a:t> Mark </a:t>
            </a:r>
            <a:r>
              <a:rPr lang="en-AU" dirty="0">
                <a:solidFill>
                  <a:srgbClr val="00B0F0"/>
                </a:solidFill>
              </a:rPr>
              <a:t>McDonnell</a:t>
            </a:r>
          </a:p>
          <a:p>
            <a:pPr>
              <a:buNone/>
            </a:pPr>
            <a:r>
              <a:rPr lang="en-AU" dirty="0" smtClean="0">
                <a:solidFill>
                  <a:srgbClr val="00B0F0"/>
                </a:solidFill>
              </a:rPr>
              <a:t>	      </a:t>
            </a:r>
            <a:r>
              <a:rPr lang="en-AU" dirty="0" err="1" smtClean="0">
                <a:solidFill>
                  <a:srgbClr val="00B0F0"/>
                </a:solidFill>
              </a:rPr>
              <a:t>Dr.</a:t>
            </a:r>
            <a:r>
              <a:rPr lang="en-AU" dirty="0" smtClean="0">
                <a:solidFill>
                  <a:srgbClr val="00B0F0"/>
                </a:solidFill>
              </a:rPr>
              <a:t> Zorica Nedic</a:t>
            </a:r>
          </a:p>
          <a:p>
            <a:pPr>
              <a:buNone/>
            </a:pPr>
            <a:r>
              <a:rPr lang="en-AU" dirty="0">
                <a:solidFill>
                  <a:srgbClr val="00B0F0"/>
                </a:solidFill>
              </a:rPr>
              <a:t>	</a:t>
            </a:r>
            <a:r>
              <a:rPr lang="en-AU" dirty="0" smtClean="0">
                <a:solidFill>
                  <a:srgbClr val="00B0F0"/>
                </a:solidFill>
              </a:rPr>
              <a:t>	</a:t>
            </a:r>
            <a:endParaRPr lang="en-AU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51" y="243701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591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All Pole plot for all channels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15" y="2063508"/>
            <a:ext cx="3855366" cy="489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304256" cy="1985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923927" y="1633433"/>
            <a:ext cx="4752529" cy="504056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851920" y="3789040"/>
            <a:ext cx="84219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8652573" y="3789040"/>
            <a:ext cx="84219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/>
        </p:nvSpPr>
        <p:spPr>
          <a:xfrm>
            <a:off x="6228183" y="1484784"/>
            <a:ext cx="144015" cy="1486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139952" y="6741368"/>
            <a:ext cx="43924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4444515" y="2708920"/>
            <a:ext cx="775557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7452320" y="2708920"/>
            <a:ext cx="775557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5200822" y="2735571"/>
            <a:ext cx="775557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6676763" y="2718545"/>
            <a:ext cx="775557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8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Event Related Synchronization/</a:t>
            </a:r>
            <a:r>
              <a:rPr lang="en-AU" dirty="0" err="1" smtClean="0"/>
              <a:t>Desynchronization</a:t>
            </a:r>
            <a:r>
              <a:rPr lang="en-AU" dirty="0" smtClean="0"/>
              <a:t> </a:t>
            </a:r>
            <a:r>
              <a:rPr lang="en-AU" sz="3100" dirty="0" smtClean="0"/>
              <a:t>(ERS/ERD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Increase or decrease in power in specific frequency band in response to a stimulus (EVENT)</a:t>
            </a:r>
          </a:p>
          <a:p>
            <a:r>
              <a:rPr lang="en-AU" sz="2800" dirty="0" smtClean="0"/>
              <a:t>The cause is believed  to be the increase of decrease of the synchrony of the underlying neuronal population.</a:t>
            </a:r>
          </a:p>
          <a:p>
            <a:r>
              <a:rPr lang="en-AU" sz="2800" dirty="0" smtClean="0"/>
              <a:t>ERP-time locked EEG activity</a:t>
            </a:r>
          </a:p>
          <a:p>
            <a:r>
              <a:rPr lang="en-AU" sz="2800" dirty="0" smtClean="0"/>
              <a:t>ERS/ERD- phase(frequency) locked activity</a:t>
            </a:r>
          </a:p>
          <a:p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Synchronization/</a:t>
            </a:r>
            <a:r>
              <a:rPr lang="en-AU" dirty="0" err="1" smtClean="0"/>
              <a:t>Desynchronization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     Synchronization		</a:t>
            </a:r>
            <a:r>
              <a:rPr lang="en-AU" dirty="0" err="1" smtClean="0"/>
              <a:t>Desynchronization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4587577" cy="35035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390682" y="3043406"/>
            <a:ext cx="1924970" cy="1825934"/>
            <a:chOff x="4439704" y="2766120"/>
            <a:chExt cx="1924970" cy="1825934"/>
          </a:xfrm>
        </p:grpSpPr>
        <p:sp>
          <p:nvSpPr>
            <p:cNvPr id="7" name="TextBox 6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94019" y="3043226"/>
            <a:ext cx="1924970" cy="1825934"/>
            <a:chOff x="4439704" y="2766120"/>
            <a:chExt cx="1924970" cy="1825934"/>
          </a:xfrm>
        </p:grpSpPr>
        <p:sp>
          <p:nvSpPr>
            <p:cNvPr id="32" name="TextBox 31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08640" y="3043226"/>
            <a:ext cx="1924970" cy="1825934"/>
            <a:chOff x="4439704" y="2766120"/>
            <a:chExt cx="1924970" cy="1825934"/>
          </a:xfrm>
        </p:grpSpPr>
        <p:sp>
          <p:nvSpPr>
            <p:cNvPr id="57" name="TextBox 56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03648" y="3040085"/>
            <a:ext cx="1924970" cy="1825934"/>
            <a:chOff x="4439704" y="2766120"/>
            <a:chExt cx="1924970" cy="1825934"/>
          </a:xfrm>
        </p:grpSpPr>
        <p:sp>
          <p:nvSpPr>
            <p:cNvPr id="82" name="TextBox 81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03648" y="3025827"/>
            <a:ext cx="1924970" cy="1825934"/>
            <a:chOff x="4439704" y="2766120"/>
            <a:chExt cx="1924970" cy="1825934"/>
          </a:xfrm>
        </p:grpSpPr>
        <p:sp>
          <p:nvSpPr>
            <p:cNvPr id="107" name="TextBox 106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408281" y="3040085"/>
            <a:ext cx="1924970" cy="1825934"/>
            <a:chOff x="4439704" y="2766120"/>
            <a:chExt cx="1924970" cy="1825934"/>
          </a:xfrm>
        </p:grpSpPr>
        <p:sp>
          <p:nvSpPr>
            <p:cNvPr id="132" name="TextBox 131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911" y="2292108"/>
            <a:ext cx="4587577" cy="3503531"/>
          </a:xfrm>
          <a:prstGeom prst="rect">
            <a:avLst/>
          </a:prstGeom>
          <a:noFill/>
        </p:spPr>
      </p:pic>
      <p:grpSp>
        <p:nvGrpSpPr>
          <p:cNvPr id="157" name="Group 156"/>
          <p:cNvGrpSpPr/>
          <p:nvPr/>
        </p:nvGrpSpPr>
        <p:grpSpPr>
          <a:xfrm>
            <a:off x="5660089" y="3058642"/>
            <a:ext cx="1924970" cy="1825934"/>
            <a:chOff x="4439704" y="2766120"/>
            <a:chExt cx="1924970" cy="1825934"/>
          </a:xfrm>
        </p:grpSpPr>
        <p:sp>
          <p:nvSpPr>
            <p:cNvPr id="158" name="TextBox 157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663426" y="3058462"/>
            <a:ext cx="1924970" cy="1825934"/>
            <a:chOff x="4439704" y="2766120"/>
            <a:chExt cx="1924970" cy="1825934"/>
          </a:xfrm>
        </p:grpSpPr>
        <p:sp>
          <p:nvSpPr>
            <p:cNvPr id="183" name="TextBox 182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5709951" y="3056862"/>
            <a:ext cx="1924970" cy="1825934"/>
            <a:chOff x="4439704" y="2766120"/>
            <a:chExt cx="1924970" cy="1825934"/>
          </a:xfrm>
        </p:grpSpPr>
        <p:sp>
          <p:nvSpPr>
            <p:cNvPr id="459" name="TextBox 458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6" name="TextBox 465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5767261" y="3033601"/>
            <a:ext cx="1924970" cy="1825934"/>
            <a:chOff x="4439704" y="2766120"/>
            <a:chExt cx="1924970" cy="1825934"/>
          </a:xfrm>
        </p:grpSpPr>
        <p:sp>
          <p:nvSpPr>
            <p:cNvPr id="484" name="TextBox 483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5" name="TextBox 484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5815826" y="2989487"/>
            <a:ext cx="1924970" cy="1825934"/>
            <a:chOff x="4439704" y="2766120"/>
            <a:chExt cx="1924970" cy="1825934"/>
          </a:xfrm>
        </p:grpSpPr>
        <p:sp>
          <p:nvSpPr>
            <p:cNvPr id="509" name="TextBox 508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29" name="TextBox 528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5815826" y="2919593"/>
            <a:ext cx="1924970" cy="1825934"/>
            <a:chOff x="4439704" y="2766120"/>
            <a:chExt cx="1924970" cy="1825934"/>
          </a:xfrm>
        </p:grpSpPr>
        <p:sp>
          <p:nvSpPr>
            <p:cNvPr id="534" name="TextBox 533"/>
            <p:cNvSpPr txBox="1"/>
            <p:nvPr/>
          </p:nvSpPr>
          <p:spPr>
            <a:xfrm>
              <a:off x="5259414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5292080" y="278092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5271984" y="276612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5795286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5827952" y="29620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5807856" y="294724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6115984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6148650" y="357777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6128554" y="356296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3" name="TextBox 542"/>
            <p:cNvSpPr txBox="1"/>
            <p:nvPr/>
          </p:nvSpPr>
          <p:spPr>
            <a:xfrm>
              <a:off x="5803828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5836494" y="4196232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5" name="TextBox 544"/>
            <p:cNvSpPr txBox="1"/>
            <p:nvPr/>
          </p:nvSpPr>
          <p:spPr>
            <a:xfrm>
              <a:off x="5816398" y="4181424"/>
              <a:ext cx="237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6" name="TextBox 545"/>
            <p:cNvSpPr txBox="1"/>
            <p:nvPr/>
          </p:nvSpPr>
          <p:spPr>
            <a:xfrm>
              <a:off x="5269462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7" name="TextBox 546"/>
            <p:cNvSpPr txBox="1"/>
            <p:nvPr/>
          </p:nvSpPr>
          <p:spPr>
            <a:xfrm>
              <a:off x="5302128" y="4361222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8" name="TextBox 547"/>
            <p:cNvSpPr txBox="1"/>
            <p:nvPr/>
          </p:nvSpPr>
          <p:spPr>
            <a:xfrm>
              <a:off x="5282032" y="434641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49" name="TextBox 548"/>
            <p:cNvSpPr txBox="1"/>
            <p:nvPr/>
          </p:nvSpPr>
          <p:spPr>
            <a:xfrm>
              <a:off x="4449752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0" name="TextBox 549"/>
            <p:cNvSpPr txBox="1"/>
            <p:nvPr/>
          </p:nvSpPr>
          <p:spPr>
            <a:xfrm>
              <a:off x="4482418" y="303405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1" name="TextBox 550"/>
            <p:cNvSpPr txBox="1"/>
            <p:nvPr/>
          </p:nvSpPr>
          <p:spPr>
            <a:xfrm>
              <a:off x="4462322" y="3019248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5381670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3" name="TextBox 552"/>
            <p:cNvSpPr txBox="1"/>
            <p:nvPr/>
          </p:nvSpPr>
          <p:spPr>
            <a:xfrm>
              <a:off x="5414336" y="35878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4" name="TextBox 553"/>
            <p:cNvSpPr txBox="1"/>
            <p:nvPr/>
          </p:nvSpPr>
          <p:spPr>
            <a:xfrm>
              <a:off x="5394240" y="35730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4439704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6" name="TextBox 555"/>
            <p:cNvSpPr txBox="1"/>
            <p:nvPr/>
          </p:nvSpPr>
          <p:spPr>
            <a:xfrm>
              <a:off x="4472370" y="4124224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4452274" y="4109416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 smtClean="0"/>
                <a:t>x</a:t>
              </a:r>
              <a:endParaRPr lang="en-AU" sz="9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1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All-Pole Plots during Driving</a:t>
            </a:r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25360"/>
              </p:ext>
            </p:extLst>
          </p:nvPr>
        </p:nvGraphicFramePr>
        <p:xfrm>
          <a:off x="1043608" y="1988840"/>
          <a:ext cx="770485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Visio" r:id="rId3" imgW="5499100" imgH="2565400" progId="">
                  <p:embed/>
                </p:oleObj>
              </mc:Choice>
              <mc:Fallback>
                <p:oleObj name="Visio" r:id="rId3" imgW="5499100" imgH="25654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88840"/>
                        <a:ext cx="7704856" cy="403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4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All-pole plots </a:t>
            </a:r>
            <a:r>
              <a:rPr lang="en-AU" dirty="0"/>
              <a:t>during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Audio Distraction while Driving</a:t>
            </a:r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56194"/>
              </p:ext>
            </p:extLst>
          </p:nvPr>
        </p:nvGraphicFramePr>
        <p:xfrm>
          <a:off x="683568" y="2204864"/>
          <a:ext cx="8064896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Visio" r:id="rId3" imgW="5499100" imgH="2590800" progId="">
                  <p:embed/>
                </p:oleObj>
              </mc:Choice>
              <mc:Fallback>
                <p:oleObj name="Visio" r:id="rId3" imgW="5499100" imgH="25908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04864"/>
                        <a:ext cx="8064896" cy="3960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3928" y="1988840"/>
            <a:ext cx="3528392" cy="3045362"/>
            <a:chOff x="648528" y="1573054"/>
            <a:chExt cx="5075600" cy="43762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28" y="1573054"/>
              <a:ext cx="5075600" cy="437622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912" y="2986721"/>
              <a:ext cx="317500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2808768" y="3013214"/>
              <a:ext cx="288032" cy="86409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856" y="3013214"/>
              <a:ext cx="311150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244" y="3013214"/>
              <a:ext cx="317500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 with Audio Distraction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42610" y="2636912"/>
            <a:ext cx="3581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Event related synchronisation (ERS) phenomena in temporal region (LHS &amp; RHS</a:t>
            </a:r>
            <a:r>
              <a:rPr lang="en-A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Event related </a:t>
            </a:r>
            <a:r>
              <a:rPr lang="en-AU" dirty="0" err="1"/>
              <a:t>desynchronisation</a:t>
            </a:r>
            <a:r>
              <a:rPr lang="en-AU" dirty="0"/>
              <a:t> (ERD) phenomena in mid frontal region ( LHS &amp; RHS).</a:t>
            </a:r>
          </a:p>
          <a:p>
            <a:endParaRPr lang="en-AU" dirty="0"/>
          </a:p>
        </p:txBody>
      </p:sp>
      <p:pic>
        <p:nvPicPr>
          <p:cNvPr id="15" name="Picture 14" descr="http://default.adam.com/graphics/images/en/10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74" y="3933056"/>
            <a:ext cx="2876388" cy="23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Modeling</a:t>
            </a:r>
            <a:r>
              <a:rPr lang="en-AU" dirty="0" smtClean="0"/>
              <a:t> audio distraction in simulated driving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17638"/>
            <a:ext cx="5718347" cy="51506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81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All-pole model of synchronized and </a:t>
            </a:r>
            <a:r>
              <a:rPr lang="en-AU" dirty="0" err="1" smtClean="0"/>
              <a:t>desynchrnonized</a:t>
            </a:r>
            <a:r>
              <a:rPr lang="en-AU" dirty="0" smtClean="0"/>
              <a:t> EEG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5" y="1811745"/>
            <a:ext cx="4543825" cy="22653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85" y="4076976"/>
            <a:ext cx="4572000" cy="2279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548" y="3147813"/>
                <a:ext cx="3240360" cy="618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sz="2400" dirty="0" smtClean="0"/>
                  <a:t>          </a:t>
                </a:r>
                <a:r>
                  <a:rPr lang="en-A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48" y="3147813"/>
                <a:ext cx="3240360" cy="618054"/>
              </a:xfrm>
              <a:prstGeom prst="rect">
                <a:avLst/>
              </a:prstGeom>
              <a:blipFill rotWithShape="0">
                <a:blip r:embed="rId5"/>
                <a:stretch>
                  <a:fillRect l="-4323" r="-33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21331"/>
              </p:ext>
            </p:extLst>
          </p:nvPr>
        </p:nvGraphicFramePr>
        <p:xfrm>
          <a:off x="4502150" y="3340100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2150" y="3340100"/>
                        <a:ext cx="139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6311" y="5373216"/>
                <a:ext cx="3037113" cy="4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AU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MF</m:t>
                    </m:r>
                    <m:r>
                      <m:rPr>
                        <m:nor/>
                      </m:rPr>
                      <a:rPr lang="pt-B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t-B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pt-B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             [2]</a:t>
                </a:r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11" y="5373216"/>
                <a:ext cx="3037113" cy="463525"/>
              </a:xfrm>
              <a:prstGeom prst="rect">
                <a:avLst/>
              </a:prstGeom>
              <a:blipFill rotWithShape="0">
                <a:blip r:embed="rId8"/>
                <a:stretch>
                  <a:fillRect l="-2610" t="-28947" r="-3213" b="-1118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6952" y="2611592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All-pole model of desynchronized EEG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57899" y="4799526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All-pole model of synchronized EEG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65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Two channel Auto-regressive EEG model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239746" cy="18481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63216" y="374083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Modelling Driving: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Temporal Channel: ERD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Mid-frontal Channel: ERS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429000"/>
            <a:ext cx="2969944" cy="2832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5696" y="4874779"/>
                <a:ext cx="3240360" cy="618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sz="2400" dirty="0" smtClean="0"/>
                  <a:t>          </a:t>
                </a:r>
                <a:r>
                  <a:rPr lang="en-A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874779"/>
                <a:ext cx="3240360" cy="618054"/>
              </a:xfrm>
              <a:prstGeom prst="rect">
                <a:avLst/>
              </a:prstGeom>
              <a:blipFill rotWithShape="0">
                <a:blip r:embed="rId4"/>
                <a:stretch>
                  <a:fillRect l="-4323" r="-33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3688" y="5843345"/>
                <a:ext cx="3330464" cy="46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AU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MF</m:t>
                    </m:r>
                    <m:r>
                      <m:rPr>
                        <m:nor/>
                      </m:rPr>
                      <a:rPr lang="pt-B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t-B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pt-B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                  [2]</a:t>
                </a:r>
                <a:endParaRPr lang="en-A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843345"/>
                <a:ext cx="3330464" cy="463525"/>
              </a:xfrm>
              <a:prstGeom prst="rect">
                <a:avLst/>
              </a:prstGeom>
              <a:blipFill rotWithShape="0">
                <a:blip r:embed="rId5"/>
                <a:stretch>
                  <a:fillRect l="-2377" t="-30263" r="-3473" b="-1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Modelling Audio Distraction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08504" cy="4525963"/>
          </a:xfrm>
        </p:spPr>
        <p:txBody>
          <a:bodyPr/>
          <a:lstStyle/>
          <a:p>
            <a:r>
              <a:rPr lang="en-AU" dirty="0" smtClean="0"/>
              <a:t>Temporal channel</a:t>
            </a:r>
          </a:p>
          <a:p>
            <a:pPr marL="800100" lvl="3" indent="-342900"/>
            <a:r>
              <a:rPr lang="en-AU" dirty="0"/>
              <a:t>ERD EEG      </a:t>
            </a:r>
            <a:r>
              <a:rPr lang="en-AU" dirty="0" smtClean="0"/>
              <a:t>  ERS </a:t>
            </a:r>
            <a:r>
              <a:rPr lang="en-AU" dirty="0"/>
              <a:t>EEG</a:t>
            </a:r>
          </a:p>
          <a:p>
            <a:r>
              <a:rPr lang="en-AU" dirty="0" smtClean="0"/>
              <a:t>Mid-frontal Channel</a:t>
            </a:r>
          </a:p>
          <a:p>
            <a:pPr lvl="1"/>
            <a:r>
              <a:rPr lang="en-AU" sz="2000" dirty="0" smtClean="0"/>
              <a:t>ERS EEG         ERD EEG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7" name="Right Arrow 6"/>
          <p:cNvSpPr/>
          <p:nvPr/>
        </p:nvSpPr>
        <p:spPr>
          <a:xfrm>
            <a:off x="2106641" y="3198917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2123728" y="2336321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79115"/>
            <a:ext cx="4620270" cy="10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75656" y="5385142"/>
                <a:ext cx="3564396" cy="716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sz="2400" dirty="0" smtClean="0"/>
                  <a:t>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A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85142"/>
                <a:ext cx="3564396" cy="7160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2485" y="4722132"/>
                <a:ext cx="3240360" cy="506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BR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85" y="4722132"/>
                <a:ext cx="3240360" cy="506485"/>
              </a:xfrm>
              <a:prstGeom prst="rect">
                <a:avLst/>
              </a:prstGeom>
              <a:blipFill rotWithShape="0">
                <a:blip r:embed="rId4"/>
                <a:stretch>
                  <a:fillRect l="-4323" b="-36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70482" y="4531527"/>
                <a:ext cx="3240360" cy="506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MF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BR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2" y="4531527"/>
                <a:ext cx="3240360" cy="506485"/>
              </a:xfrm>
              <a:prstGeom prst="rect">
                <a:avLst/>
              </a:prstGeom>
              <a:blipFill rotWithShape="0">
                <a:blip r:embed="rId5"/>
                <a:stretch>
                  <a:fillRect l="-4323" b="-48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0192" y="5345841"/>
                <a:ext cx="3540658" cy="716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sz="2400" dirty="0" smtClean="0"/>
                  <a:t>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345841"/>
                <a:ext cx="3540658" cy="7160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8185" y="3539050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TF can be established experimentally by applying known inputs and studying the output of the system.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400" dirty="0" smtClean="0"/>
          </a:p>
          <a:p>
            <a:r>
              <a:rPr lang="en-AU" sz="2400" dirty="0" smtClean="0"/>
              <a:t>Background</a:t>
            </a:r>
          </a:p>
          <a:p>
            <a:r>
              <a:rPr lang="en-AU" sz="2400" dirty="0" smtClean="0"/>
              <a:t>Distraction </a:t>
            </a:r>
            <a:r>
              <a:rPr lang="en-AU" sz="2400" dirty="0"/>
              <a:t>Experiment with Driving </a:t>
            </a:r>
            <a:r>
              <a:rPr lang="en-AU" sz="2400" dirty="0" smtClean="0"/>
              <a:t>Simulator</a:t>
            </a:r>
          </a:p>
          <a:p>
            <a:r>
              <a:rPr lang="en-AU" sz="2400" dirty="0" smtClean="0"/>
              <a:t>Parametric modelling using TVAR</a:t>
            </a:r>
          </a:p>
          <a:p>
            <a:r>
              <a:rPr lang="en-AU" sz="2400" dirty="0" smtClean="0"/>
              <a:t>Simulink model of distraction.</a:t>
            </a:r>
          </a:p>
          <a:p>
            <a:r>
              <a:rPr lang="en-AU" sz="2400" dirty="0" smtClean="0"/>
              <a:t>Results</a:t>
            </a:r>
          </a:p>
          <a:p>
            <a:r>
              <a:rPr lang="en-AU" sz="2400" dirty="0" smtClean="0"/>
              <a:t>Achievements and Limitations.</a:t>
            </a:r>
          </a:p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0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Modelling EEG during Eyes Open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33039" cy="2160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EEG recording as participants stared to a fixation cross on the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Observation of pole-zero plot of TVAR showed no occurrence of ERD/ERS activity as in previous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Baseline EEG.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5026538"/>
                <a:ext cx="3744416" cy="463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EOP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+w</a:t>
                </a:r>
                <a:r>
                  <a:rPr lang="en-AU" baseline="-25000" dirty="0" smtClean="0"/>
                  <a:t>1</a:t>
                </a:r>
                <a:r>
                  <a:rPr lang="en-AU" dirty="0" smtClean="0"/>
                  <a:t>(n)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[5]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26538"/>
                <a:ext cx="3744416" cy="463525"/>
              </a:xfrm>
              <a:prstGeom prst="rect">
                <a:avLst/>
              </a:prstGeom>
              <a:blipFill rotWithShape="0">
                <a:blip r:embed="rId3"/>
                <a:stretch>
                  <a:fillRect l="-3909" t="-30263" b="-1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2384" y="5024099"/>
                <a:ext cx="3744416" cy="463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EOP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MF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+w</a:t>
                </a:r>
                <a:r>
                  <a:rPr lang="en-AU" baseline="-25000" dirty="0" smtClean="0"/>
                  <a:t>2</a:t>
                </a:r>
                <a:r>
                  <a:rPr lang="en-AU" dirty="0" smtClean="0"/>
                  <a:t>(n)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[6]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84" y="5024099"/>
                <a:ext cx="3744416" cy="463525"/>
              </a:xfrm>
              <a:prstGeom prst="rect">
                <a:avLst/>
              </a:prstGeom>
              <a:blipFill rotWithShape="0">
                <a:blip r:embed="rId4"/>
                <a:stretch>
                  <a:fillRect l="-3909" t="-28947" r="-1140" b="-1118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4268307"/>
            <a:ext cx="261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Temporal EOP channel: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248739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Mid-frontal  EOP channel: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6012116"/>
            <a:ext cx="761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-w</a:t>
            </a:r>
            <a:r>
              <a:rPr lang="en-AU" baseline="-25000" dirty="0" smtClean="0"/>
              <a:t>1</a:t>
            </a:r>
            <a:r>
              <a:rPr lang="en-AU" dirty="0" smtClean="0"/>
              <a:t>(n) and  w</a:t>
            </a:r>
            <a:r>
              <a:rPr lang="en-AU" baseline="-25000" dirty="0" smtClean="0"/>
              <a:t>2</a:t>
            </a:r>
            <a:r>
              <a:rPr lang="en-AU" dirty="0" smtClean="0"/>
              <a:t>(n</a:t>
            </a:r>
            <a:r>
              <a:rPr lang="en-AU" dirty="0"/>
              <a:t>) </a:t>
            </a:r>
            <a:r>
              <a:rPr lang="en-AU" dirty="0" smtClean="0"/>
              <a:t>are the Gaussian noise with zero mean and variance 1.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6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Audio distraction model in Simulink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486" y="1921886"/>
            <a:ext cx="4236699" cy="38165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251520" y="159052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Eyes Open Subsystem: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1953088"/>
                <a:ext cx="3744416" cy="463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EOP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+w</a:t>
                </a:r>
                <a:r>
                  <a:rPr lang="en-AU" baseline="-25000" dirty="0" smtClean="0"/>
                  <a:t>1</a:t>
                </a:r>
                <a:r>
                  <a:rPr lang="en-AU" dirty="0" smtClean="0"/>
                  <a:t>(n) 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[7]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53088"/>
                <a:ext cx="3744416" cy="463525"/>
              </a:xfrm>
              <a:prstGeom prst="rect">
                <a:avLst/>
              </a:prstGeom>
              <a:blipFill rotWithShape="0">
                <a:blip r:embed="rId3"/>
                <a:stretch>
                  <a:fillRect l="-3740" t="-28947" r="-1463" b="-1118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6719" y="2520564"/>
                <a:ext cx="3744416" cy="463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EOP</a:t>
                </a:r>
                <a:r>
                  <a:rPr lang="pt-B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MF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+w</a:t>
                </a:r>
                <a:r>
                  <a:rPr lang="en-AU" baseline="-25000" dirty="0" smtClean="0"/>
                  <a:t>2</a:t>
                </a:r>
                <a:r>
                  <a:rPr lang="en-AU" dirty="0" smtClean="0"/>
                  <a:t>(n)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[8]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19" y="2520564"/>
                <a:ext cx="3744416" cy="463525"/>
              </a:xfrm>
              <a:prstGeom prst="rect">
                <a:avLst/>
              </a:prstGeom>
              <a:blipFill rotWithShape="0">
                <a:blip r:embed="rId4"/>
                <a:stretch>
                  <a:fillRect l="-3740" t="-28571" r="-1138" b="-10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520" y="32295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Driving Only Subsystem: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0574" y="3592360"/>
                <a:ext cx="4176464" cy="537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𝐷𝑟𝑣</m:t>
                    </m:r>
                    <m:r>
                      <a:rPr lang="en-AU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   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[9]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74" y="3592360"/>
                <a:ext cx="4176464" cy="537135"/>
              </a:xfrm>
              <a:prstGeom prst="rect">
                <a:avLst/>
              </a:prstGeom>
              <a:blipFill rotWithShape="0"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600" y="4319748"/>
                <a:ext cx="4176464" cy="537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𝐷𝑟𝑣</m:t>
                    </m:r>
                    <m:r>
                      <a:rPr lang="en-AU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𝑀𝐹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[10]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19748"/>
                <a:ext cx="4176464" cy="5371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8762" y="50836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Audio task Subsystem: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3512" y="5552762"/>
                <a:ext cx="4176464" cy="537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𝐴𝑑𝑜</m:t>
                    </m:r>
                    <m:r>
                      <a:rPr lang="en-AU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 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[11]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12" y="5552762"/>
                <a:ext cx="4176464" cy="537135"/>
              </a:xfrm>
              <a:prstGeom prst="rect">
                <a:avLst/>
              </a:prstGeom>
              <a:blipFill rotWithShape="0">
                <a:blip r:embed="rId7"/>
                <a:stretch>
                  <a:fillRect l="-146" b="-11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0574" y="6089897"/>
                <a:ext cx="4176464" cy="537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𝐴𝑑𝑜</m:t>
                    </m:r>
                    <m:r>
                      <a:rPr lang="en-AU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𝑀𝐹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A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AU" dirty="0" smtClean="0"/>
                  <a:t>          </a:t>
                </a:r>
                <a:r>
                  <a:rPr lang="en-A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[12]</a:t>
                </a:r>
                <a:endParaRPr lang="en-A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74" y="6089897"/>
                <a:ext cx="4176464" cy="537135"/>
              </a:xfrm>
              <a:prstGeom prst="rect">
                <a:avLst/>
              </a:prstGeom>
              <a:blipFill rotWithShape="0">
                <a:blip r:embed="rId8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328761" y="6073685"/>
            <a:ext cx="3608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Fig: Mechanistic Model of Audio Distraction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369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Simulink Model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" y="1734047"/>
            <a:ext cx="8154538" cy="42582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Frequency Convolution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AU" sz="8000" dirty="0" smtClean="0"/>
              <a:t>Uses the principle that multiplication in frequency domain corresponds to convolution in time domain.</a:t>
            </a:r>
          </a:p>
          <a:p>
            <a:pPr marL="0" indent="0">
              <a:buNone/>
            </a:pPr>
            <a:endParaRPr lang="en-AU" sz="8000" dirty="0" smtClean="0"/>
          </a:p>
          <a:p>
            <a:r>
              <a:rPr lang="en-AU" sz="8000" dirty="0" smtClean="0"/>
              <a:t>Input signal        frequency domain</a:t>
            </a:r>
            <a:r>
              <a:rPr lang="en-AU" sz="8000" dirty="0"/>
              <a:t> (DFT)       </a:t>
            </a:r>
            <a:r>
              <a:rPr lang="en-AU" sz="8000" dirty="0" smtClean="0"/>
              <a:t>    multiplied </a:t>
            </a:r>
            <a:r>
              <a:rPr lang="en-AU" sz="8000" dirty="0"/>
              <a:t>by frequency response of the filter </a:t>
            </a:r>
            <a:r>
              <a:rPr lang="en-AU" sz="8000" dirty="0" smtClean="0"/>
              <a:t>       </a:t>
            </a:r>
            <a:r>
              <a:rPr lang="en-AU" sz="8000" dirty="0"/>
              <a:t>time domain ( Inverse DFT). </a:t>
            </a:r>
            <a:endParaRPr lang="en-AU" sz="8000" dirty="0" smtClean="0"/>
          </a:p>
          <a:p>
            <a:r>
              <a:rPr lang="en-AU" sz="8000" dirty="0" smtClean="0"/>
              <a:t>FFT is used to calculate DFT.</a:t>
            </a:r>
          </a:p>
          <a:p>
            <a:pPr marL="0" indent="0">
              <a:buNone/>
            </a:pPr>
            <a:endParaRPr lang="en-AU" sz="8000" dirty="0" smtClean="0"/>
          </a:p>
          <a:p>
            <a:r>
              <a:rPr lang="en-AU" sz="8000" dirty="0" smtClean="0"/>
              <a:t>FFT convolution is also called high speed convolution.</a:t>
            </a:r>
          </a:p>
          <a:p>
            <a:pPr marL="0" indent="0">
              <a:buNone/>
            </a:pPr>
            <a:endParaRPr lang="en-AU" sz="8000" dirty="0" smtClean="0"/>
          </a:p>
          <a:p>
            <a:r>
              <a:rPr lang="en-AU" sz="8000" dirty="0" smtClean="0"/>
              <a:t>Multiplication of complex frequency spectra involves the multiplication of magnitude and addition of phase.</a:t>
            </a:r>
          </a:p>
          <a:p>
            <a:pPr marL="0" indent="0">
              <a:buNone/>
            </a:pPr>
            <a:endParaRPr lang="en-AU" sz="8000" dirty="0" smtClean="0"/>
          </a:p>
          <a:p>
            <a:r>
              <a:rPr lang="en-AU" sz="8000" dirty="0" smtClean="0"/>
              <a:t>The resultant is the modulation of inputs.</a:t>
            </a:r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 smtClean="0"/>
              <a:t>           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Right Arrow 4"/>
          <p:cNvSpPr/>
          <p:nvPr/>
        </p:nvSpPr>
        <p:spPr>
          <a:xfrm flipV="1">
            <a:off x="4427984" y="285293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6" name="Right Arrow 5"/>
          <p:cNvSpPr/>
          <p:nvPr/>
        </p:nvSpPr>
        <p:spPr>
          <a:xfrm flipV="1">
            <a:off x="2267744" y="259438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>
            <a:off x="5508104" y="2571530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668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Frequency convolution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X[f] frequency response of eyes open</a:t>
            </a:r>
          </a:p>
          <a:p>
            <a:r>
              <a:rPr lang="en-AU" sz="2000" dirty="0" smtClean="0"/>
              <a:t>H[f] frequency response of driving</a:t>
            </a:r>
          </a:p>
          <a:p>
            <a:r>
              <a:rPr lang="en-AU" sz="2000" dirty="0" smtClean="0"/>
              <a:t>G[f] frequency response of audio task</a:t>
            </a:r>
          </a:p>
          <a:p>
            <a:r>
              <a:rPr lang="en-AU" sz="2000" dirty="0" smtClean="0"/>
              <a:t>Y[f] frequency response of the resultant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24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81" y="3251493"/>
            <a:ext cx="2229161" cy="153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12" y="3274382"/>
            <a:ext cx="2257740" cy="1571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643" y="5005631"/>
            <a:ext cx="2697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Fig: Convolution using frequency domain for normal driving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405630" y="497836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Fig: Convolution using frequency domain for distracted driving</a:t>
            </a:r>
          </a:p>
          <a:p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94489" y="5838363"/>
            <a:ext cx="785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IFFT is used to convert the resultant output in time domain to obtain the EEG time series.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2016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Spectra of original EEG recording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08" y="1796561"/>
            <a:ext cx="2929841" cy="21973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8029"/>
            <a:ext cx="2952596" cy="221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42" y="1796561"/>
            <a:ext cx="2848660" cy="2136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158090"/>
            <a:ext cx="245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(a) EOP EEG spectra from original recording 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08543" y="4115689"/>
            <a:ext cx="267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(b)Desynchronized EEG spectra from original recording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28728" y="4089909"/>
            <a:ext cx="2869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(c) </a:t>
            </a:r>
            <a:r>
              <a:rPr lang="en-AU" sz="1400" dirty="0"/>
              <a:t>S</a:t>
            </a:r>
            <a:r>
              <a:rPr lang="en-AU" sz="1400" dirty="0" smtClean="0"/>
              <a:t>ynchronized EEG spectra from original recording.</a:t>
            </a:r>
          </a:p>
          <a:p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1" y="506858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EOP spectra have high power in 1-10 Hz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Desynchronized EEG have high power at low frequency declining gradually.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Synchronized EEG have low power around 10 Hz with slight peaks around 20 Hz and 40 Hz.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157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Simulation results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7" y="3785740"/>
            <a:ext cx="2995567" cy="17230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26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98" y="1713254"/>
            <a:ext cx="2929662" cy="1684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37" y="1717344"/>
            <a:ext cx="2929662" cy="1684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44" y="3781649"/>
            <a:ext cx="2869987" cy="1650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9" y="3785740"/>
            <a:ext cx="2879318" cy="1656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4" y="1713254"/>
            <a:ext cx="3083510" cy="1773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533" y="5605777"/>
            <a:ext cx="2741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dirty="0" smtClean="0"/>
              <a:t>(a)Simulated EOP EEG spectra 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6359" y="5563376"/>
            <a:ext cx="267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(b)Simulated normal driving EEG spectra 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06544" y="5537596"/>
            <a:ext cx="286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(c)Simulated distracted driving EEG spectra 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6208048"/>
            <a:ext cx="657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Top row – Temporal EEG              Bottom row- Mid frontal EEG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564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Verification by pole-zero plot of TVAR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8377"/>
            <a:ext cx="2870723" cy="21530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65842"/>
            <a:ext cx="2870723" cy="2153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27" y="1552756"/>
            <a:ext cx="2870723" cy="2153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50" y="3733872"/>
            <a:ext cx="2880320" cy="216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3705798"/>
            <a:ext cx="2880320" cy="216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" y="3717040"/>
            <a:ext cx="2880320" cy="216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35" y="5833899"/>
            <a:ext cx="2441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dirty="0" smtClean="0"/>
              <a:t>(a)Simulated EOP pole plots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8000" y="5791498"/>
            <a:ext cx="267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(b)Simulated normal driving pole plots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58185" y="5765718"/>
            <a:ext cx="286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(c)Simulated distracted driving pole plots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2092" y="6356350"/>
            <a:ext cx="657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Top row – Temporal EEG              Bottom row- Mid frontal EEG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10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Achievements and Limitations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76" y="4688300"/>
            <a:ext cx="7067128" cy="504057"/>
          </a:xfrm>
        </p:spPr>
        <p:txBody>
          <a:bodyPr>
            <a:noAutofit/>
          </a:bodyPr>
          <a:lstStyle/>
          <a:p>
            <a:r>
              <a:rPr lang="en-AU" sz="1800" dirty="0" smtClean="0"/>
              <a:t>Non task related brain activity is assumed to be in state of rest.</a:t>
            </a:r>
          </a:p>
          <a:p>
            <a:r>
              <a:rPr lang="en-AU" sz="1800" dirty="0" smtClean="0"/>
              <a:t>Two channels based strictly on our previous findings.</a:t>
            </a:r>
          </a:p>
          <a:p>
            <a:r>
              <a:rPr lang="en-AU" sz="1800" dirty="0" smtClean="0"/>
              <a:t>Simulation is biased by the coefficients and order of the filter selected.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83568" y="2046979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Realization of different scenarios like eyes open, normal driving, audio task in  subsystem using the digital signal processing  technique like all-pole filter.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Realization of the audio distracted driving  with the interaction of these subsystems.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Simulation of EEG that carries the EEG features similar to that of original EEG in each scenarios.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972" y="167507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Achievements: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26972" y="417864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Limitations: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25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67" y="1412776"/>
            <a:ext cx="6696993" cy="40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1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b="1" i="1" dirty="0" smtClean="0">
                <a:solidFill>
                  <a:prstClr val="black"/>
                </a:solidFill>
                <a:latin typeface="Calibri"/>
              </a:rPr>
              <a:t>“If </a:t>
            </a:r>
            <a:r>
              <a:rPr lang="en-AU" b="1" i="1" dirty="0">
                <a:solidFill>
                  <a:prstClr val="black"/>
                </a:solidFill>
                <a:latin typeface="Calibri"/>
              </a:rPr>
              <a:t>vehicle stop running, the world will be </a:t>
            </a:r>
            <a:r>
              <a:rPr lang="en-AU" b="1" i="1" dirty="0" smtClean="0">
                <a:solidFill>
                  <a:prstClr val="black"/>
                </a:solidFill>
                <a:latin typeface="Calibri"/>
              </a:rPr>
              <a:t>still”.</a:t>
            </a:r>
            <a:endParaRPr lang="en-AU" b="1" i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AU" sz="2400" dirty="0">
                <a:solidFill>
                  <a:srgbClr val="FF0000"/>
                </a:solidFill>
                <a:latin typeface="Calibri"/>
              </a:rPr>
              <a:t>Safe driving 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is concern of every government 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authority.</a:t>
            </a:r>
          </a:p>
          <a:p>
            <a:pPr lvl="1">
              <a:buFont typeface="Wingdings" pitchFamily="2" charset="2"/>
              <a:buChar char="Ø"/>
            </a:pPr>
            <a:r>
              <a:rPr lang="en-AU" sz="2300" dirty="0" smtClean="0">
                <a:solidFill>
                  <a:prstClr val="black"/>
                </a:solidFill>
                <a:latin typeface="Calibri"/>
              </a:rPr>
              <a:t>Very </a:t>
            </a:r>
            <a:r>
              <a:rPr lang="en-AU" sz="2300" dirty="0">
                <a:solidFill>
                  <a:prstClr val="black"/>
                </a:solidFill>
                <a:latin typeface="Calibri"/>
              </a:rPr>
              <a:t>dependent upon the </a:t>
            </a:r>
            <a:r>
              <a:rPr lang="en-AU" sz="2300" dirty="0">
                <a:solidFill>
                  <a:srgbClr val="FF0000"/>
                </a:solidFill>
                <a:latin typeface="Calibri"/>
              </a:rPr>
              <a:t>state of mind </a:t>
            </a:r>
            <a:r>
              <a:rPr lang="en-AU" sz="2300" dirty="0">
                <a:solidFill>
                  <a:prstClr val="black"/>
                </a:solidFill>
                <a:latin typeface="Calibri"/>
              </a:rPr>
              <a:t>of the driver- </a:t>
            </a:r>
            <a:r>
              <a:rPr lang="en-AU" sz="230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AU" sz="2300" dirty="0" smtClean="0">
                <a:solidFill>
                  <a:srgbClr val="FF0000"/>
                </a:solidFill>
                <a:latin typeface="Calibri"/>
              </a:rPr>
              <a:t>ognition</a:t>
            </a:r>
            <a:r>
              <a:rPr lang="en-AU" sz="23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AU" sz="2400" dirty="0">
                <a:solidFill>
                  <a:prstClr val="black"/>
                </a:solidFill>
                <a:latin typeface="Calibri"/>
              </a:rPr>
              <a:t>Use of </a:t>
            </a:r>
            <a:r>
              <a:rPr lang="en-AU" sz="2400" dirty="0">
                <a:solidFill>
                  <a:srgbClr val="FF0000"/>
                </a:solidFill>
                <a:latin typeface="Calibri"/>
              </a:rPr>
              <a:t>EEG dynamics 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with </a:t>
            </a:r>
            <a:r>
              <a:rPr lang="en-AU" sz="2400" dirty="0">
                <a:solidFill>
                  <a:srgbClr val="FF0000"/>
                </a:solidFill>
                <a:latin typeface="Calibri"/>
              </a:rPr>
              <a:t>artificially created stimuli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 in Virtual 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Environment 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is widely used by many researchers to explore the </a:t>
            </a:r>
            <a:r>
              <a:rPr lang="en-AU" sz="2400" dirty="0">
                <a:solidFill>
                  <a:srgbClr val="FF0000"/>
                </a:solidFill>
                <a:latin typeface="Calibri"/>
              </a:rPr>
              <a:t>cognition study.</a:t>
            </a:r>
          </a:p>
          <a:p>
            <a:pPr>
              <a:defRPr/>
            </a:pP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8" name="Content Placeholder 6" descr="bahn2002_b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7006" y="1720056"/>
            <a:ext cx="3219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Electroencephalogram(EEG)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709120"/>
          </a:xfrm>
        </p:spPr>
        <p:txBody>
          <a:bodyPr>
            <a:noAutofit/>
          </a:bodyPr>
          <a:lstStyle/>
          <a:p>
            <a:r>
              <a:rPr lang="en-AU" sz="2800" dirty="0">
                <a:latin typeface="Arial" pitchFamily="34" charset="0"/>
                <a:cs typeface="Arial" pitchFamily="34" charset="0"/>
              </a:rPr>
              <a:t>Recording of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electrical activity of brain due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to firing of neurons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using 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multiple electrodes placed on the scalp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AU" sz="2800" dirty="0">
                <a:latin typeface="Arial" pitchFamily="34" charset="0"/>
                <a:cs typeface="Arial" pitchFamily="34" charset="0"/>
              </a:rPr>
              <a:t>Real time analysis is possible to monitor </a:t>
            </a:r>
            <a:r>
              <a:rPr lang="en-A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alertness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 and cognitive </a:t>
            </a:r>
            <a:r>
              <a:rPr lang="en-A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workload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technologies- MEG, MRI etc.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Simple,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portable,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economical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4784"/>
            <a:ext cx="1932460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33056"/>
            <a:ext cx="2699792" cy="18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Cognitive Load Lab Experiments:</a:t>
            </a:r>
            <a:br>
              <a:rPr lang="en-AU" sz="3200" dirty="0" smtClean="0"/>
            </a:br>
            <a:r>
              <a:rPr lang="en-AU" sz="3200" dirty="0" smtClean="0"/>
              <a:t>Distraction Experiment with Driving Simulator</a:t>
            </a:r>
            <a:endParaRPr lang="en-AU" sz="3200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82738"/>
            <a:ext cx="3840162" cy="2881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5"/>
            <a:ext cx="1412987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1069"/>
            <a:ext cx="1158065" cy="864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298" y="5273588"/>
            <a:ext cx="11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solidFill>
                  <a:srgbClr val="00B050"/>
                </a:solidFill>
              </a:rPr>
              <a:t>5U</a:t>
            </a:r>
            <a:endParaRPr lang="en-AU" sz="5400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5541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077936" cy="152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027" y="1672932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 smtClean="0"/>
              <a:t>Response</a:t>
            </a:r>
          </a:p>
          <a:p>
            <a:pPr algn="ctr"/>
            <a:r>
              <a:rPr lang="en-AU" sz="1400" b="1" dirty="0" smtClean="0"/>
              <a:t>“Yes”</a:t>
            </a:r>
            <a:endParaRPr lang="en-A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88742" y="1672933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 smtClean="0"/>
              <a:t>Response</a:t>
            </a:r>
          </a:p>
          <a:p>
            <a:pPr algn="ctr"/>
            <a:r>
              <a:rPr lang="en-AU" sz="1400" b="1" dirty="0" smtClean="0"/>
              <a:t>“No</a:t>
            </a:r>
            <a:r>
              <a:rPr lang="en-AU" sz="1200" dirty="0" smtClean="0"/>
              <a:t>”</a:t>
            </a:r>
            <a:endParaRPr lang="en-AU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6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Parametric Modelling of EEG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 smtClean="0"/>
              <a:t>AR (Auto Regressive Model) has been extensively used</a:t>
            </a:r>
          </a:p>
          <a:p>
            <a:r>
              <a:rPr lang="en-AU" sz="2800" dirty="0" smtClean="0"/>
              <a:t>AR modelling assumes the data to be stationary.</a:t>
            </a:r>
          </a:p>
          <a:p>
            <a:r>
              <a:rPr lang="en-AU" sz="2800" dirty="0" smtClean="0"/>
              <a:t>Solution: Apply time varying parametric model(TVAR).</a:t>
            </a:r>
          </a:p>
          <a:p>
            <a:pPr marL="0" indent="0">
              <a:buNone/>
            </a:pPr>
            <a:r>
              <a:rPr lang="en-AU" sz="2800" dirty="0" smtClean="0"/>
              <a:t>	-Adaptive Recursive Estimation( </a:t>
            </a:r>
            <a:r>
              <a:rPr lang="en-AU" sz="2800" dirty="0" err="1" smtClean="0"/>
              <a:t>eg</a:t>
            </a:r>
            <a:r>
              <a:rPr lang="en-AU" sz="2800" dirty="0" smtClean="0"/>
              <a:t> </a:t>
            </a:r>
            <a:r>
              <a:rPr lang="en-AU" sz="2800" dirty="0" err="1" smtClean="0"/>
              <a:t>Kalman</a:t>
            </a:r>
            <a:r>
              <a:rPr lang="en-AU" sz="2800" dirty="0" smtClean="0"/>
              <a:t> </a:t>
            </a:r>
            <a:r>
              <a:rPr lang="en-AU" sz="2800" dirty="0"/>
              <a:t>filter</a:t>
            </a:r>
            <a:r>
              <a:rPr lang="en-AU" sz="2800" dirty="0" smtClean="0"/>
              <a:t>)</a:t>
            </a:r>
          </a:p>
          <a:p>
            <a:r>
              <a:rPr lang="en-AU" sz="2800" dirty="0" smtClean="0"/>
              <a:t> </a:t>
            </a:r>
            <a:r>
              <a:rPr lang="en-AU" sz="2800" dirty="0"/>
              <a:t>The model parameters are estimated using Expectation maximization (EM) algorithm proposed by Khan&amp; Dutta, 2007.</a:t>
            </a:r>
          </a:p>
          <a:p>
            <a:pPr marL="457200" lvl="1" indent="0">
              <a:buNone/>
            </a:pPr>
            <a:endParaRPr lang="en-A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0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All Pole Modelling using TVAR Coefficients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573016"/>
            <a:ext cx="7859216" cy="252028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The transfer function of the AR model: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The poles of the model are given by the roots of the denominator polynomial.</a:t>
            </a:r>
          </a:p>
          <a:p>
            <a:endParaRPr lang="en-A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0190"/>
            <a:ext cx="1963092" cy="9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12351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26946"/>
            <a:ext cx="723048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All Pole plot for ONE Channel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1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704856" cy="4328101"/>
          </a:xfrm>
        </p:spPr>
      </p:pic>
    </p:spTree>
    <p:extLst>
      <p:ext uri="{BB962C8B-B14F-4D97-AF65-F5344CB8AC3E}">
        <p14:creationId xmlns:p14="http://schemas.microsoft.com/office/powerpoint/2010/main" val="3667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All Pole plot for ONE Channel</a:t>
            </a:r>
            <a:endParaRPr lang="en-AU" dirty="0"/>
          </a:p>
        </p:txBody>
      </p:sp>
      <p:sp>
        <p:nvSpPr>
          <p:cNvPr id="4" name="Down Arrow 3"/>
          <p:cNvSpPr/>
          <p:nvPr/>
        </p:nvSpPr>
        <p:spPr>
          <a:xfrm>
            <a:off x="6228184" y="3071759"/>
            <a:ext cx="216025" cy="348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6" y="1502906"/>
            <a:ext cx="4253130" cy="163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 rot="16200000">
            <a:off x="4616893" y="2112894"/>
            <a:ext cx="274862" cy="418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34" y="1740606"/>
            <a:ext cx="3348792" cy="11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58" y="3420169"/>
            <a:ext cx="5607238" cy="195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2390" y="5229200"/>
            <a:ext cx="1765714" cy="134847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020272" y="48598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…</a:t>
            </a:r>
            <a:endParaRPr lang="en-AU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0542" y="5229200"/>
            <a:ext cx="1765714" cy="1348475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0782" y="5229627"/>
            <a:ext cx="1765714" cy="13484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DFCE-F11F-4715-A5D5-7DFEE64AA6E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8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3516 L -0.06701 0.09762 C -0.08125 0.12815 -0.10208 0.14573 -0.12396 0.14573 C -0.14913 0.14573 -0.16892 0.12815 -0.18316 0.09762 L -0.24983 -0.0351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3516 L -0.10729 0.05667 C -0.12986 0.07726 -0.16337 0.08906 -0.19826 0.08906 C -0.23837 0.08906 -0.27014 0.07726 -0.29271 0.05667 L -0.39948 -0.0351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6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539 L -0.17049 0.03077 C -0.20625 0.0458 -0.25973 0.0539 -0.31528 0.0539 C -0.37882 0.0539 -0.42969 0.0458 -0.46545 0.03077 L -0.63577 -0.03539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8" y="4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1647</Words>
  <Application>Microsoft Office PowerPoint</Application>
  <PresentationFormat>On-screen Show (4:3)</PresentationFormat>
  <Paragraphs>475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Visio</vt:lpstr>
      <vt:lpstr>Equation</vt:lpstr>
      <vt:lpstr>Modelling and simulation of EEG during audio distracted driving</vt:lpstr>
      <vt:lpstr>Outline</vt:lpstr>
      <vt:lpstr>Background</vt:lpstr>
      <vt:lpstr>Electroencephalogram(EEG)</vt:lpstr>
      <vt:lpstr>Cognitive Load Lab Experiments: Distraction Experiment with Driving Simulator</vt:lpstr>
      <vt:lpstr>Parametric Modelling of EEG data</vt:lpstr>
      <vt:lpstr>All Pole Modelling using TVAR Coefficients</vt:lpstr>
      <vt:lpstr>All Pole plot for ONE Channel</vt:lpstr>
      <vt:lpstr>All Pole plot for ONE Channel</vt:lpstr>
      <vt:lpstr>All Pole plot for all channels</vt:lpstr>
      <vt:lpstr>Event Related Synchronization/Desynchronization (ERS/ERD</vt:lpstr>
      <vt:lpstr>Synchronization/Desynchronization</vt:lpstr>
      <vt:lpstr>All-Pole Plots during Driving</vt:lpstr>
      <vt:lpstr>All-pole plots during Audio Distraction while Driving</vt:lpstr>
      <vt:lpstr>Results with Audio Distraction</vt:lpstr>
      <vt:lpstr>Modeling audio distraction in simulated driving</vt:lpstr>
      <vt:lpstr>All-pole model of synchronized and desynchrnonized EEG</vt:lpstr>
      <vt:lpstr>Two channel Auto-regressive EEG model</vt:lpstr>
      <vt:lpstr>Modelling Audio Distraction</vt:lpstr>
      <vt:lpstr>Modelling EEG during Eyes Open</vt:lpstr>
      <vt:lpstr>Audio distraction model in Simulink</vt:lpstr>
      <vt:lpstr>Simulink Model</vt:lpstr>
      <vt:lpstr>Frequency Convolution</vt:lpstr>
      <vt:lpstr>Frequency convolution</vt:lpstr>
      <vt:lpstr>Spectra of original EEG recording</vt:lpstr>
      <vt:lpstr>Simulation results</vt:lpstr>
      <vt:lpstr>Verification by pole-zero plot of TVAR</vt:lpstr>
      <vt:lpstr>Achievements and Limitations</vt:lpstr>
      <vt:lpstr>PowerPoint Presentation</vt:lpstr>
    </vt:vector>
  </TitlesOfParts>
  <Company>University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South Australia</dc:creator>
  <cp:lastModifiedBy>Bernadine Cocks</cp:lastModifiedBy>
  <cp:revision>96</cp:revision>
  <dcterms:created xsi:type="dcterms:W3CDTF">2013-07-25T02:25:28Z</dcterms:created>
  <dcterms:modified xsi:type="dcterms:W3CDTF">2015-02-10T00:54:10Z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