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tags/tag16.xml" ContentType="application/vnd.openxmlformats-officedocument.presentationml.tags+xml"/>
  <Override PartName="/ppt/tags/tag18.xml" ContentType="application/vnd.openxmlformats-officedocument.presentationml.tags+xml"/>
  <Override PartName="/ppt/notesSlides/notesSlide23.xml" ContentType="application/vnd.openxmlformats-officedocument.presentationml.notesSlide+xml"/>
  <Override PartName="/ppt/tags/tag27.xml" ContentType="application/vnd.openxmlformats-officedocument.presentationml.tag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21.xml" ContentType="application/vnd.openxmlformats-officedocument.presentationml.notesSlide+xml"/>
  <Override PartName="/ppt/tags/tag25.xml" ContentType="application/vnd.openxmlformats-officedocument.presentationml.tags+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tags/tag23.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22.xml" ContentType="application/vnd.openxmlformats-officedocument.presentationml.notesSlide+xml"/>
  <Override PartName="/ppt/tags/tag26.xml" ContentType="application/vnd.openxmlformats-officedocument.presentationml.tag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20.xml" ContentType="application/vnd.openxmlformats-officedocument.presentationml.notesSlide+xml"/>
  <Override PartName="/ppt/tags/tag24.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Override PartName="/ppt/tags/tag29.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2"/>
  </p:notesMasterIdLst>
  <p:sldIdLst>
    <p:sldId id="271" r:id="rId2"/>
    <p:sldId id="272" r:id="rId3"/>
    <p:sldId id="273" r:id="rId4"/>
    <p:sldId id="276" r:id="rId5"/>
    <p:sldId id="277" r:id="rId6"/>
    <p:sldId id="278" r:id="rId7"/>
    <p:sldId id="279" r:id="rId8"/>
    <p:sldId id="281" r:id="rId9"/>
    <p:sldId id="280"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0" r:id="rId29"/>
    <p:sldId id="301" r:id="rId30"/>
    <p:sldId id="302" r:id="rId31"/>
  </p:sldIdLst>
  <p:sldSz cx="9144000" cy="6858000" type="screen4x3"/>
  <p:notesSz cx="6858000" cy="9144000"/>
  <p:custDataLst>
    <p:tags r:id="rId3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9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C80A550-47B9-4A22-91AE-FC8C23D8C957}" type="datetimeFigureOut">
              <a:rPr lang="en-AU"/>
              <a:pPr>
                <a:defRPr/>
              </a:pPr>
              <a:t>7/08/2013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2FA20B9-B84E-4A65-99D9-01044B5C5405}"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9394E6B-9410-48BC-9778-52880B57B30E}" type="slidenum">
              <a:rPr lang="en-AU" smtClean="0"/>
              <a:pPr/>
              <a:t>1</a:t>
            </a:fld>
            <a:endParaRPr lang="en-A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2F7265-6701-4219-B68E-AB2E4165EC8C}" type="slidenum">
              <a:rPr lang="en-AU" smtClean="0"/>
              <a:pPr/>
              <a:t>10</a:t>
            </a:fld>
            <a:endParaRPr lang="en-AU"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37F297-F231-4A62-BAF6-2F5016F82C51}" type="slidenum">
              <a:rPr lang="en-AU" smtClean="0"/>
              <a:pPr/>
              <a:t>11</a:t>
            </a:fld>
            <a:endParaRPr lang="en-A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4CAA38-4BD3-4F72-860C-B7079A00B01A}" type="slidenum">
              <a:rPr lang="en-AU" smtClean="0"/>
              <a:pPr/>
              <a:t>12</a:t>
            </a:fld>
            <a:endParaRPr lang="en-A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12F5F1-0C68-4083-B29C-6A076A8872E2}" type="slidenum">
              <a:rPr lang="en-AU" smtClean="0"/>
              <a:pPr/>
              <a:t>13</a:t>
            </a:fld>
            <a:endParaRPr lang="en-AU"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45D4D0-5E4B-4CB7-BB2F-DCA0D38E605E}" type="slidenum">
              <a:rPr lang="en-AU" smtClean="0"/>
              <a:pPr/>
              <a:t>14</a:t>
            </a:fld>
            <a:endParaRPr lang="en-AU"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510650A-CBDA-410A-8673-5B49029C211C}" type="slidenum">
              <a:rPr lang="en-AU" smtClean="0"/>
              <a:pPr/>
              <a:t>15</a:t>
            </a:fld>
            <a:endParaRPr lang="en-AU"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E145F0-83E1-44A7-8383-21F95B882516}" type="slidenum">
              <a:rPr lang="en-AU" smtClean="0"/>
              <a:pPr/>
              <a:t>16</a:t>
            </a:fld>
            <a:endParaRPr lang="en-AU"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515699-A6D6-4272-A1A6-B95FB5DDB6F1}" type="slidenum">
              <a:rPr lang="en-AU" smtClean="0"/>
              <a:pPr/>
              <a:t>17</a:t>
            </a:fld>
            <a:endParaRPr lang="en-AU"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08B981-4C0F-4BE8-8DE2-15CDB9EBCBB2}" type="slidenum">
              <a:rPr lang="en-AU" smtClean="0"/>
              <a:pPr/>
              <a:t>18</a:t>
            </a:fld>
            <a:endParaRPr lang="en-AU"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AD49E1-8F68-4412-ACDA-9E7B4EB4255B}" type="slidenum">
              <a:rPr lang="en-AU" smtClean="0"/>
              <a:pPr/>
              <a:t>19</a:t>
            </a:fld>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7B19CF-B8B3-4D2A-AE98-F960665FC51F}" type="slidenum">
              <a:rPr lang="en-AU" smtClean="0"/>
              <a:pPr/>
              <a:t>2</a:t>
            </a:fld>
            <a:endParaRPr lang="en-AU"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6CBDCE-B6A8-4018-BAB0-1E97CBCFC1F1}" type="slidenum">
              <a:rPr lang="en-AU" smtClean="0"/>
              <a:pPr/>
              <a:t>20</a:t>
            </a:fld>
            <a:endParaRPr lang="en-AU"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57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459F57-177B-4E9E-8B89-7AC3815B13F5}" type="slidenum">
              <a:rPr lang="en-AU" smtClean="0"/>
              <a:pPr/>
              <a:t>21</a:t>
            </a:fld>
            <a:endParaRPr lang="en-AU"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68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90876C-F665-4CA3-AE95-F6D4517873EA}" type="slidenum">
              <a:rPr lang="en-AU" smtClean="0"/>
              <a:pPr/>
              <a:t>22</a:t>
            </a:fld>
            <a:endParaRPr lang="en-AU"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A49E4C-FEDD-4024-8033-BC43B39A0F6A}" type="slidenum">
              <a:rPr lang="en-AU" smtClean="0"/>
              <a:pPr/>
              <a:t>23</a:t>
            </a:fld>
            <a:endParaRPr lang="en-AU"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9C7A13-E27B-434F-8E99-1A25A1E09830}" type="slidenum">
              <a:rPr lang="en-AU" smtClean="0"/>
              <a:pPr/>
              <a:t>24</a:t>
            </a:fld>
            <a:endParaRPr lang="en-AU"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798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68741F7-EE94-4D77-B6E0-7B042E5F1C41}" type="slidenum">
              <a:rPr lang="en-AU" smtClean="0"/>
              <a:pPr/>
              <a:t>25</a:t>
            </a:fld>
            <a:endParaRPr lang="en-AU"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039B28-9286-4B73-BD8F-0B6BECAF760B}" type="slidenum">
              <a:rPr lang="en-AU" smtClean="0"/>
              <a:pPr/>
              <a:t>26</a:t>
            </a:fld>
            <a:endParaRPr lang="en-AU"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54CEB9-F685-4D8C-A38B-766D8AB6934E}" type="slidenum">
              <a:rPr lang="en-AU" smtClean="0"/>
              <a:pPr/>
              <a:t>27</a:t>
            </a:fld>
            <a:endParaRPr lang="en-AU"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14B7F3-8530-4B91-9739-EFFC55071C65}" type="slidenum">
              <a:rPr lang="en-AU" smtClean="0"/>
              <a:pPr/>
              <a:t>28</a:t>
            </a:fld>
            <a:endParaRPr lang="en-AU"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3083ECE-A8A9-478B-AD67-AC62BB8B838D}" type="slidenum">
              <a:rPr lang="en-AU" smtClean="0"/>
              <a:pPr/>
              <a:t>29</a:t>
            </a:fld>
            <a:endParaRPr lang="en-A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BA5525-61E4-40B7-BFB5-343A24F0B5D4}" type="slidenum">
              <a:rPr lang="en-AU" smtClean="0"/>
              <a:pPr/>
              <a:t>3</a:t>
            </a:fld>
            <a:endParaRPr lang="en-AU"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9F3D1D-19DF-485D-84C8-C6249FCBEDB6}" type="slidenum">
              <a:rPr lang="en-AU" smtClean="0"/>
              <a:pPr/>
              <a:t>30</a:t>
            </a:fld>
            <a:endParaRPr lang="en-A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31A046-251A-405C-B15A-77837A3AB937}" type="slidenum">
              <a:rPr lang="en-AU" smtClean="0"/>
              <a:pPr/>
              <a:t>4</a:t>
            </a:fld>
            <a:endParaRPr lang="en-A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FEF7C3-D704-478F-AC30-223DF2DF4619}" type="slidenum">
              <a:rPr lang="en-AU" smtClean="0"/>
              <a:pPr/>
              <a:t>5</a:t>
            </a:fld>
            <a:endParaRPr lang="en-A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0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B04582-E3F5-4197-89FF-6DA4C5A19EF8}" type="slidenum">
              <a:rPr lang="en-AU" smtClean="0"/>
              <a:pPr/>
              <a:t>6</a:t>
            </a:fld>
            <a:endParaRPr lang="en-A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0460911-EEA4-4BA5-8CFA-828A554DE2CF}" type="slidenum">
              <a:rPr lang="en-AU" smtClean="0"/>
              <a:pPr/>
              <a:t>7</a:t>
            </a:fld>
            <a:endParaRPr lang="en-A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92A364A-4EA9-49B1-9BA7-55C6757B3028}" type="slidenum">
              <a:rPr lang="en-AU" smtClean="0"/>
              <a:pPr/>
              <a:t>8</a:t>
            </a:fld>
            <a:endParaRPr lang="en-A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AU"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7DD908B-D5AF-4084-9E0E-D2EAB446E2D1}" type="slidenum">
              <a:rPr lang="en-AU" smtClean="0"/>
              <a:pPr/>
              <a:t>9</a:t>
            </a:fld>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en-US" smtClean="0"/>
              <a:t>Click to edit Master title style</a:t>
            </a:r>
            <a:endParaRPr lang="en-US" dirty="0"/>
          </a:p>
        </p:txBody>
      </p:sp>
      <p:sp>
        <p:nvSpPr>
          <p:cNvPr id="8" name="Date Placeholder 3"/>
          <p:cNvSpPr>
            <a:spLocks noGrp="1"/>
          </p:cNvSpPr>
          <p:nvPr>
            <p:ph type="dt" sz="half" idx="10"/>
          </p:nvPr>
        </p:nvSpPr>
        <p:spPr/>
        <p:txBody>
          <a:bodyPr/>
          <a:lstStyle>
            <a:lvl1pPr>
              <a:defRPr/>
            </a:lvl1pPr>
          </a:lstStyle>
          <a:p>
            <a:pPr>
              <a:defRPr/>
            </a:pPr>
            <a:fld id="{E6E5A3DA-4E90-404D-92AB-CC45840417F9}" type="datetimeFigureOut">
              <a:rPr lang="en-AU"/>
              <a:pPr>
                <a:defRPr/>
              </a:pPr>
              <a:t>7/08/2013</a:t>
            </a:fld>
            <a:endParaRPr lang="en-AU"/>
          </a:p>
        </p:txBody>
      </p:sp>
      <p:sp>
        <p:nvSpPr>
          <p:cNvPr id="9" name="Footer Placeholder 4"/>
          <p:cNvSpPr>
            <a:spLocks noGrp="1"/>
          </p:cNvSpPr>
          <p:nvPr>
            <p:ph type="ftr" sz="quarter" idx="11"/>
          </p:nvPr>
        </p:nvSpPr>
        <p:spPr/>
        <p:txBody>
          <a:bodyPr/>
          <a:lstStyle>
            <a:lvl1pPr>
              <a:defRPr/>
            </a:lvl1pPr>
          </a:lstStyle>
          <a:p>
            <a:pPr>
              <a:defRPr/>
            </a:pPr>
            <a:endParaRPr lang="en-AU"/>
          </a:p>
        </p:txBody>
      </p:sp>
      <p:sp>
        <p:nvSpPr>
          <p:cNvPr id="10" name="Slide Number Placeholder 5"/>
          <p:cNvSpPr>
            <a:spLocks noGrp="1"/>
          </p:cNvSpPr>
          <p:nvPr>
            <p:ph type="sldNum" sz="quarter" idx="12"/>
          </p:nvPr>
        </p:nvSpPr>
        <p:spPr/>
        <p:txBody>
          <a:bodyPr/>
          <a:lstStyle>
            <a:lvl1pPr>
              <a:defRPr/>
            </a:lvl1pPr>
          </a:lstStyle>
          <a:p>
            <a:pPr>
              <a:defRPr/>
            </a:pPr>
            <a:fld id="{045E17B9-195B-456B-97EF-7F0E2DA81EA3}" type="slidenum">
              <a:rPr lang="en-AU"/>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D6829E-8331-4564-80E6-D9D66BF6FDD7}" type="datetimeFigureOut">
              <a:rPr lang="en-AU"/>
              <a:pPr>
                <a:defRPr/>
              </a:pPr>
              <a:t>7/08/2013</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69BF4FF4-83A8-4080-A0B6-E3B3B64A7FC7}"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7AD978F-2CE1-4B59-AB68-B54B9C69B7F2}" type="datetimeFigureOut">
              <a:rPr lang="en-AU"/>
              <a:pPr>
                <a:defRPr/>
              </a:pPr>
              <a:t>7/08/2013</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8B2F3FF7-9E82-4DC9-B48F-922A0555DF9D}"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pPr>
              <a:defRPr/>
            </a:pPr>
            <a:fld id="{C987A01D-0C70-42D8-A4C6-2FD69BDA316A}" type="datetimeFigureOut">
              <a:rPr lang="en-AU"/>
              <a:pPr>
                <a:defRPr/>
              </a:pPr>
              <a:t>7/08/2013</a:t>
            </a:fld>
            <a:endParaRPr lang="en-AU"/>
          </a:p>
        </p:txBody>
      </p:sp>
      <p:sp>
        <p:nvSpPr>
          <p:cNvPr id="5" name="Footer Placeholder 4"/>
          <p:cNvSpPr>
            <a:spLocks noGrp="1"/>
          </p:cNvSpPr>
          <p:nvPr>
            <p:ph type="ftr" sz="quarter" idx="15"/>
          </p:nvPr>
        </p:nvSpPr>
        <p:spPr/>
        <p:txBody>
          <a:bodyPr/>
          <a:lstStyle>
            <a:lvl1pPr>
              <a:defRPr/>
            </a:lvl1pPr>
          </a:lstStyle>
          <a:p>
            <a:pPr>
              <a:defRPr/>
            </a:pPr>
            <a:endParaRPr lang="en-AU"/>
          </a:p>
        </p:txBody>
      </p:sp>
      <p:sp>
        <p:nvSpPr>
          <p:cNvPr id="6" name="Slide Number Placeholder 5"/>
          <p:cNvSpPr>
            <a:spLocks noGrp="1"/>
          </p:cNvSpPr>
          <p:nvPr>
            <p:ph type="sldNum" sz="quarter" idx="16"/>
          </p:nvPr>
        </p:nvSpPr>
        <p:spPr/>
        <p:txBody>
          <a:bodyPr/>
          <a:lstStyle>
            <a:lvl1pPr>
              <a:defRPr/>
            </a:lvl1pPr>
          </a:lstStyle>
          <a:p>
            <a:pPr>
              <a:defRPr/>
            </a:pPr>
            <a:fld id="{133D6104-73A5-455C-A767-A065C94F64C4}" type="slidenum">
              <a:rPr lang="en-AU"/>
              <a:pPr>
                <a:defRPr/>
              </a:pPr>
              <a:t>‹#›</a:t>
            </a:fld>
            <a:endParaRPr lang="en-A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lstStyle>
          <a:p>
            <a:pPr>
              <a:defRPr/>
            </a:pPr>
            <a:fld id="{59A68A6F-68FB-4742-A999-D31D5A363022}" type="datetimeFigureOut">
              <a:rPr lang="en-AU"/>
              <a:pPr>
                <a:defRPr/>
              </a:pPr>
              <a:t>7/08/2013</a:t>
            </a:fld>
            <a:endParaRPr lang="en-AU"/>
          </a:p>
        </p:txBody>
      </p:sp>
      <p:sp>
        <p:nvSpPr>
          <p:cNvPr id="9" name="Footer Placeholder 4"/>
          <p:cNvSpPr>
            <a:spLocks noGrp="1"/>
          </p:cNvSpPr>
          <p:nvPr>
            <p:ph type="ftr" sz="quarter" idx="11"/>
          </p:nvPr>
        </p:nvSpPr>
        <p:spPr/>
        <p:txBody>
          <a:bodyPr/>
          <a:lstStyle>
            <a:lvl1pPr>
              <a:defRPr/>
            </a:lvl1pPr>
          </a:lstStyle>
          <a:p>
            <a:pPr>
              <a:defRPr/>
            </a:pPr>
            <a:endParaRPr lang="en-AU"/>
          </a:p>
        </p:txBody>
      </p:sp>
      <p:sp>
        <p:nvSpPr>
          <p:cNvPr id="10" name="Slide Number Placeholder 5"/>
          <p:cNvSpPr>
            <a:spLocks noGrp="1"/>
          </p:cNvSpPr>
          <p:nvPr>
            <p:ph type="sldNum" sz="quarter" idx="12"/>
          </p:nvPr>
        </p:nvSpPr>
        <p:spPr/>
        <p:txBody>
          <a:bodyPr/>
          <a:lstStyle>
            <a:lvl1pPr>
              <a:defRPr/>
            </a:lvl1pPr>
          </a:lstStyle>
          <a:p>
            <a:pPr>
              <a:defRPr/>
            </a:pPr>
            <a:fld id="{B7E7F8D0-21F0-4466-A1C0-400548084E9B}"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587B1078-12D5-4C17-A02C-AC48BC0EADF0}" type="datetimeFigureOut">
              <a:rPr lang="en-AU"/>
              <a:pPr>
                <a:defRPr/>
              </a:pPr>
              <a:t>7/08/2013</a:t>
            </a:fld>
            <a:endParaRPr lang="en-AU"/>
          </a:p>
        </p:txBody>
      </p:sp>
      <p:sp>
        <p:nvSpPr>
          <p:cNvPr id="6" name="Footer Placeholder 4"/>
          <p:cNvSpPr>
            <a:spLocks noGrp="1"/>
          </p:cNvSpPr>
          <p:nvPr>
            <p:ph type="ftr" sz="quarter" idx="16"/>
          </p:nvPr>
        </p:nvSpPr>
        <p:spPr/>
        <p:txBody>
          <a:bodyPr/>
          <a:lstStyle>
            <a:lvl1pPr>
              <a:defRPr/>
            </a:lvl1pPr>
          </a:lstStyle>
          <a:p>
            <a:pPr>
              <a:defRPr/>
            </a:pPr>
            <a:endParaRPr lang="en-AU"/>
          </a:p>
        </p:txBody>
      </p:sp>
      <p:sp>
        <p:nvSpPr>
          <p:cNvPr id="7" name="Slide Number Placeholder 5"/>
          <p:cNvSpPr>
            <a:spLocks noGrp="1"/>
          </p:cNvSpPr>
          <p:nvPr>
            <p:ph type="sldNum" sz="quarter" idx="17"/>
          </p:nvPr>
        </p:nvSpPr>
        <p:spPr/>
        <p:txBody>
          <a:bodyPr/>
          <a:lstStyle>
            <a:lvl1pPr>
              <a:defRPr/>
            </a:lvl1pPr>
          </a:lstStyle>
          <a:p>
            <a:pPr>
              <a:defRPr/>
            </a:pPr>
            <a:fld id="{35652F0A-5B3E-4DE8-A174-7EFC22A6DDD3}"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A459833A-7986-4C73-A4E1-C7E365E5EDCC}" type="datetimeFigureOut">
              <a:rPr lang="en-AU"/>
              <a:pPr>
                <a:defRPr/>
              </a:pPr>
              <a:t>7/08/2013</a:t>
            </a:fld>
            <a:endParaRPr lang="en-AU"/>
          </a:p>
        </p:txBody>
      </p:sp>
      <p:sp>
        <p:nvSpPr>
          <p:cNvPr id="8" name="Footer Placeholder 4"/>
          <p:cNvSpPr>
            <a:spLocks noGrp="1"/>
          </p:cNvSpPr>
          <p:nvPr>
            <p:ph type="ftr" sz="quarter" idx="11"/>
          </p:nvPr>
        </p:nvSpPr>
        <p:spPr/>
        <p:txBody>
          <a:bodyPr/>
          <a:lstStyle>
            <a:lvl1pPr>
              <a:defRPr/>
            </a:lvl1pPr>
          </a:lstStyle>
          <a:p>
            <a:pPr>
              <a:defRPr/>
            </a:pPr>
            <a:endParaRPr lang="en-AU"/>
          </a:p>
        </p:txBody>
      </p:sp>
      <p:sp>
        <p:nvSpPr>
          <p:cNvPr id="9" name="Slide Number Placeholder 5"/>
          <p:cNvSpPr>
            <a:spLocks noGrp="1"/>
          </p:cNvSpPr>
          <p:nvPr>
            <p:ph type="sldNum" sz="quarter" idx="12"/>
          </p:nvPr>
        </p:nvSpPr>
        <p:spPr/>
        <p:txBody>
          <a:bodyPr/>
          <a:lstStyle>
            <a:lvl1pPr>
              <a:defRPr/>
            </a:lvl1pPr>
          </a:lstStyle>
          <a:p>
            <a:pPr>
              <a:defRPr/>
            </a:pPr>
            <a:fld id="{1BCD5578-B48F-408D-9E42-D77436DBAFBD}"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6FD34CE2-0839-4846-B2AE-1CE88CC3CA5B}" type="datetimeFigureOut">
              <a:rPr lang="en-AU"/>
              <a:pPr>
                <a:defRPr/>
              </a:pPr>
              <a:t>7/08/2013</a:t>
            </a:fld>
            <a:endParaRPr lang="en-AU"/>
          </a:p>
        </p:txBody>
      </p:sp>
      <p:sp>
        <p:nvSpPr>
          <p:cNvPr id="4" name="Footer Placeholder 4"/>
          <p:cNvSpPr>
            <a:spLocks noGrp="1"/>
          </p:cNvSpPr>
          <p:nvPr>
            <p:ph type="ftr" sz="quarter" idx="11"/>
          </p:nvPr>
        </p:nvSpPr>
        <p:spPr/>
        <p:txBody>
          <a:bodyPr/>
          <a:lstStyle>
            <a:lvl1pPr>
              <a:defRPr/>
            </a:lvl1pPr>
          </a:lstStyle>
          <a:p>
            <a:pPr>
              <a:defRPr/>
            </a:pPr>
            <a:endParaRPr lang="en-AU"/>
          </a:p>
        </p:txBody>
      </p:sp>
      <p:sp>
        <p:nvSpPr>
          <p:cNvPr id="5" name="Slide Number Placeholder 5"/>
          <p:cNvSpPr>
            <a:spLocks noGrp="1"/>
          </p:cNvSpPr>
          <p:nvPr>
            <p:ph type="sldNum" sz="quarter" idx="12"/>
          </p:nvPr>
        </p:nvSpPr>
        <p:spPr/>
        <p:txBody>
          <a:bodyPr/>
          <a:lstStyle>
            <a:lvl1pPr>
              <a:defRPr/>
            </a:lvl1pPr>
          </a:lstStyle>
          <a:p>
            <a:pPr>
              <a:defRPr/>
            </a:pPr>
            <a:fld id="{333250CE-7A3B-490B-8E76-24DBB8465BC3}"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1053FD-EE72-4E00-86B5-952CFE5B3407}" type="datetimeFigureOut">
              <a:rPr lang="en-AU"/>
              <a:pPr>
                <a:defRPr/>
              </a:pPr>
              <a:t>7/08/2013</a:t>
            </a:fld>
            <a:endParaRPr lang="en-AU"/>
          </a:p>
        </p:txBody>
      </p:sp>
      <p:sp>
        <p:nvSpPr>
          <p:cNvPr id="3" name="Footer Placeholder 4"/>
          <p:cNvSpPr>
            <a:spLocks noGrp="1"/>
          </p:cNvSpPr>
          <p:nvPr>
            <p:ph type="ftr" sz="quarter" idx="11"/>
          </p:nvPr>
        </p:nvSpPr>
        <p:spPr/>
        <p:txBody>
          <a:bodyPr/>
          <a:lstStyle>
            <a:lvl1pPr>
              <a:defRPr/>
            </a:lvl1pPr>
          </a:lstStyle>
          <a:p>
            <a:pPr>
              <a:defRPr/>
            </a:pPr>
            <a:endParaRPr lang="en-AU"/>
          </a:p>
        </p:txBody>
      </p:sp>
      <p:sp>
        <p:nvSpPr>
          <p:cNvPr id="4" name="Slide Number Placeholder 5"/>
          <p:cNvSpPr>
            <a:spLocks noGrp="1"/>
          </p:cNvSpPr>
          <p:nvPr>
            <p:ph type="sldNum" sz="quarter" idx="12"/>
          </p:nvPr>
        </p:nvSpPr>
        <p:spPr/>
        <p:txBody>
          <a:bodyPr/>
          <a:lstStyle>
            <a:lvl1pPr>
              <a:defRPr/>
            </a:lvl1pPr>
          </a:lstStyle>
          <a:p>
            <a:pPr>
              <a:defRPr/>
            </a:pPr>
            <a:fld id="{7D94950F-95F3-4D02-96C9-49E2D35994EF}"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F2286D5-D061-4C9A-99DB-6654DC97D6D8}" type="datetimeFigureOut">
              <a:rPr lang="en-AU"/>
              <a:pPr>
                <a:defRPr/>
              </a:pPr>
              <a:t>7/08/2013</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0E06AA3B-5AFE-49B1-8A28-1AAFACC711E9}"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6"/>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en-US" smtClean="0"/>
              <a:t>Click to edit Master title style</a:t>
            </a:r>
            <a:endParaRPr lang="en-US" dirty="0"/>
          </a:p>
        </p:txBody>
      </p:sp>
      <p:sp>
        <p:nvSpPr>
          <p:cNvPr id="9" name="Date Placeholder 4"/>
          <p:cNvSpPr>
            <a:spLocks noGrp="1"/>
          </p:cNvSpPr>
          <p:nvPr>
            <p:ph type="dt" sz="half" idx="10"/>
          </p:nvPr>
        </p:nvSpPr>
        <p:spPr/>
        <p:txBody>
          <a:bodyPr/>
          <a:lstStyle>
            <a:lvl1pPr>
              <a:defRPr/>
            </a:lvl1pPr>
          </a:lstStyle>
          <a:p>
            <a:pPr>
              <a:defRPr/>
            </a:pPr>
            <a:fld id="{5FEA001E-E328-4B3D-87D7-C51CB0E6B066}" type="datetimeFigureOut">
              <a:rPr lang="en-AU"/>
              <a:pPr>
                <a:defRPr/>
              </a:pPr>
              <a:t>7/08/2013</a:t>
            </a:fld>
            <a:endParaRPr lang="en-AU"/>
          </a:p>
        </p:txBody>
      </p:sp>
      <p:sp>
        <p:nvSpPr>
          <p:cNvPr id="10" name="Footer Placeholder 5"/>
          <p:cNvSpPr>
            <a:spLocks noGrp="1"/>
          </p:cNvSpPr>
          <p:nvPr>
            <p:ph type="ftr" sz="quarter" idx="11"/>
          </p:nvPr>
        </p:nvSpPr>
        <p:spPr/>
        <p:txBody>
          <a:bodyPr/>
          <a:lstStyle>
            <a:lvl1pPr>
              <a:defRPr/>
            </a:lvl1pPr>
          </a:lstStyle>
          <a:p>
            <a:pPr>
              <a:defRPr/>
            </a:pPr>
            <a:endParaRPr lang="en-AU"/>
          </a:p>
        </p:txBody>
      </p:sp>
      <p:sp>
        <p:nvSpPr>
          <p:cNvPr id="11" name="Slide Number Placeholder 6"/>
          <p:cNvSpPr>
            <a:spLocks noGrp="1"/>
          </p:cNvSpPr>
          <p:nvPr>
            <p:ph type="sldNum" sz="quarter" idx="12"/>
          </p:nvPr>
        </p:nvSpPr>
        <p:spPr/>
        <p:txBody>
          <a:bodyPr/>
          <a:lstStyle>
            <a:lvl1pPr>
              <a:defRPr/>
            </a:lvl1pPr>
          </a:lstStyle>
          <a:p>
            <a:pPr>
              <a:defRPr/>
            </a:pPr>
            <a:fld id="{FD539ED3-964F-4F0B-B695-00E649EA230F}"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085"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pPr>
              <a:defRPr/>
            </a:pPr>
            <a:fld id="{298DBAC0-3498-4D1E-8ECF-D9DCCA9170D9}" type="datetimeFigureOut">
              <a:rPr lang="en-AU"/>
              <a:pPr>
                <a:defRPr/>
              </a:pPr>
              <a:t>7/08/2013</a:t>
            </a:fld>
            <a:endParaRPr lang="en-A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pPr>
              <a:defRPr/>
            </a:pPr>
            <a:endParaRPr lang="en-A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pPr>
              <a:defRPr/>
            </a:pPr>
            <a:fld id="{09AB7B4D-9BF7-4576-B088-A1F605B2A019}"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840" r:id="rId1"/>
    <p:sldLayoutId id="2147483832" r:id="rId2"/>
    <p:sldLayoutId id="2147483841" r:id="rId3"/>
    <p:sldLayoutId id="2147483833" r:id="rId4"/>
    <p:sldLayoutId id="2147483834" r:id="rId5"/>
    <p:sldLayoutId id="2147483835" r:id="rId6"/>
    <p:sldLayoutId id="2147483836" r:id="rId7"/>
    <p:sldLayoutId id="2147483837" r:id="rId8"/>
    <p:sldLayoutId id="2147483842" r:id="rId9"/>
    <p:sldLayoutId id="2147483838" r:id="rId10"/>
    <p:sldLayoutId id="2147483839"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slide" Target="slide3.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slide" Target="slide11.xml"/><Relationship Id="rId4"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slide" Target="slide14.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slide" Target="slide1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 Id="rId5" Type="http://schemas.openxmlformats.org/officeDocument/2006/relationships/slide" Target="slide17.xml"/><Relationship Id="rId4" Type="http://schemas.openxmlformats.org/officeDocument/2006/relationships/slide" Target="slide18.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slide" Target="slide20.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slide" Target="slide2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slide" Target="slide23.xml"/><Relationship Id="rId4" Type="http://schemas.openxmlformats.org/officeDocument/2006/relationships/slide" Target="slide2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slide" Target="slide25.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6.xml"/><Relationship Id="rId5" Type="http://schemas.openxmlformats.org/officeDocument/2006/relationships/slide" Target="slide26.xml"/><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7.xml"/><Relationship Id="rId4" Type="http://schemas.openxmlformats.org/officeDocument/2006/relationships/slide" Target="slide28.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28.xml"/><Relationship Id="rId4" Type="http://schemas.openxmlformats.org/officeDocument/2006/relationships/slide" Target="slide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29.xml"/><Relationship Id="rId5" Type="http://schemas.openxmlformats.org/officeDocument/2006/relationships/slide" Target="slide29.xml"/><Relationship Id="rId4" Type="http://schemas.openxmlformats.org/officeDocument/2006/relationships/slide" Target="slide30.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hyperlink" Target="http://www.abc.net.au/science/games/quizzes/2008/cleanenergy/"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slide" Target="slide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1.xml"/><Relationship Id="rId4" Type="http://schemas.openxmlformats.org/officeDocument/2006/relationships/hyperlink" Target="http://www.abc.net.au/science/games/quizzes/2008/cleanenergy/"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slide" Target="slide5.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0113" y="1989138"/>
            <a:ext cx="7559675" cy="1384300"/>
          </a:xfrm>
          <a:prstGeom prst="rect">
            <a:avLst/>
          </a:prstGeom>
          <a:noFill/>
        </p:spPr>
        <p:txBody>
          <a:bodyPr>
            <a:spAutoFit/>
          </a:bodyPr>
          <a:lstStyle/>
          <a:p>
            <a:pPr marL="342900" indent="-342900">
              <a:buFont typeface="+mj-lt"/>
              <a:buAutoNum type="arabicPeriod"/>
              <a:defRPr/>
            </a:pPr>
            <a:r>
              <a:rPr lang="en-AU" sz="2400" b="1" dirty="0"/>
              <a:t>What form of renewable power is Australia's largest potential energy source?</a:t>
            </a:r>
          </a:p>
          <a:p>
            <a:pPr>
              <a:defRPr/>
            </a:pPr>
            <a:endParaRPr lang="en-AU" b="1" dirty="0"/>
          </a:p>
          <a:p>
            <a:pPr>
              <a:defRPr/>
            </a:pPr>
            <a:endParaRPr lang="en-AU" dirty="0"/>
          </a:p>
        </p:txBody>
      </p:sp>
      <p:sp>
        <p:nvSpPr>
          <p:cNvPr id="5" name="TextBox 4"/>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7" name="Rounded Rectangle 6">
            <a:hlinkClick r:id="rId4" action="ppaction://hlinksldjump" highlightClick="1"/>
            <a:hlinkHover r:id="" action="ppaction://noaction" highlightClick="1"/>
          </p:cNvPr>
          <p:cNvSpPr/>
          <p:nvPr/>
        </p:nvSpPr>
        <p:spPr>
          <a:xfrm>
            <a:off x="2915816"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Solar</a:t>
            </a:r>
          </a:p>
        </p:txBody>
      </p:sp>
      <p:sp>
        <p:nvSpPr>
          <p:cNvPr id="8" name="Rounded Rectangle 7">
            <a:hlinkClick r:id="rId5" action="ppaction://hlinksldjump"/>
            <a:hlinkHover r:id="" action="ppaction://noaction" highlightClick="1"/>
          </p:cNvPr>
          <p:cNvSpPr/>
          <p:nvPr/>
        </p:nvSpPr>
        <p:spPr>
          <a:xfrm>
            <a:off x="1187624"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Geothermal</a:t>
            </a:r>
          </a:p>
        </p:txBody>
      </p:sp>
      <p:sp>
        <p:nvSpPr>
          <p:cNvPr id="9" name="Rounded Rectangle 8">
            <a:hlinkClick r:id="rId5" action="ppaction://hlinksldjump"/>
            <a:hlinkHover r:id="" action="ppaction://noaction" highlightClick="1"/>
          </p:cNvPr>
          <p:cNvSpPr/>
          <p:nvPr/>
        </p:nvSpPr>
        <p:spPr>
          <a:xfrm>
            <a:off x="6372200"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Wave power</a:t>
            </a:r>
          </a:p>
        </p:txBody>
      </p:sp>
      <p:sp>
        <p:nvSpPr>
          <p:cNvPr id="10" name="Rounded Rectangle 9">
            <a:hlinkClick r:id="rId5" action="ppaction://hlinksldjump"/>
            <a:hlinkHover r:id="" action="ppaction://noaction" highlightClick="1"/>
          </p:cNvPr>
          <p:cNvSpPr/>
          <p:nvPr/>
        </p:nvSpPr>
        <p:spPr>
          <a:xfrm>
            <a:off x="4644008" y="352271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Wind</a:t>
            </a:r>
          </a:p>
        </p:txBody>
      </p:sp>
    </p:spTree>
    <p:custDataLst>
      <p:tags r:id="rId1"/>
    </p:custData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txBox="1">
            <a:spLocks noChangeArrowheads="1"/>
          </p:cNvSpPr>
          <p:nvPr/>
        </p:nvSpPr>
        <p:spPr bwMode="auto">
          <a:xfrm>
            <a:off x="900113" y="1989138"/>
            <a:ext cx="7559675" cy="8302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4"/>
            </a:pPr>
            <a:r>
              <a:rPr lang="en-AU" sz="2400" b="1"/>
              <a:t>How much electricity is produced by hydro-electric power in Australia each year?</a:t>
            </a:r>
            <a:endParaRPr lang="en-AU"/>
          </a:p>
        </p:txBody>
      </p:sp>
      <p:sp>
        <p:nvSpPr>
          <p:cNvPr id="5" name="TextBox 4"/>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2987824" y="3284984"/>
            <a:ext cx="266429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2,000 </a:t>
            </a:r>
            <a:r>
              <a:rPr lang="en-AU" dirty="0" err="1"/>
              <a:t>Gigawatt</a:t>
            </a:r>
            <a:r>
              <a:rPr lang="en-AU" dirty="0"/>
              <a:t> hours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5" action="ppaction://hlinksldjump"/>
            <a:hlinkHover r:id="" action="ppaction://noaction" highlightClick="1"/>
          </p:cNvPr>
          <p:cNvSpPr/>
          <p:nvPr/>
        </p:nvSpPr>
        <p:spPr>
          <a:xfrm>
            <a:off x="2987824" y="3933056"/>
            <a:ext cx="266429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16,000 </a:t>
            </a:r>
            <a:r>
              <a:rPr lang="en-AU" dirty="0" err="1"/>
              <a:t>Gigawatt</a:t>
            </a:r>
            <a:r>
              <a:rPr lang="en-AU" dirty="0"/>
              <a:t> hours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4" action="ppaction://hlinksldjump"/>
            <a:hlinkHover r:id="" action="ppaction://noaction" highlightClick="1"/>
          </p:cNvPr>
          <p:cNvSpPr/>
          <p:nvPr/>
        </p:nvSpPr>
        <p:spPr>
          <a:xfrm>
            <a:off x="2987824" y="4581128"/>
            <a:ext cx="266429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24,000 </a:t>
            </a:r>
            <a:r>
              <a:rPr lang="en-AU" dirty="0" err="1"/>
              <a:t>Gigawatt</a:t>
            </a:r>
            <a:r>
              <a:rPr lang="en-AU" dirty="0"/>
              <a:t> hours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4" action="ppaction://hlinksldjump"/>
            <a:hlinkHover r:id="" action="ppaction://noaction" highlightClick="1"/>
          </p:cNvPr>
          <p:cNvSpPr/>
          <p:nvPr/>
        </p:nvSpPr>
        <p:spPr>
          <a:xfrm>
            <a:off x="2987824" y="5229200"/>
            <a:ext cx="266429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48,000 </a:t>
            </a:r>
            <a:r>
              <a:rPr lang="en-AU" dirty="0" err="1"/>
              <a:t>Gigawatt</a:t>
            </a:r>
            <a:r>
              <a:rPr lang="en-AU" dirty="0"/>
              <a:t> hours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692275" y="17732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25604" name="TextBox 5"/>
          <p:cNvSpPr txBox="1">
            <a:spLocks noChangeArrowheads="1"/>
          </p:cNvSpPr>
          <p:nvPr/>
        </p:nvSpPr>
        <p:spPr bwMode="auto">
          <a:xfrm>
            <a:off x="1692275" y="2276475"/>
            <a:ext cx="5688013" cy="2832100"/>
          </a:xfrm>
          <a:prstGeom prst="rect">
            <a:avLst/>
          </a:prstGeom>
          <a:noFill/>
          <a:ln w="9525">
            <a:noFill/>
            <a:miter lim="800000"/>
            <a:headEnd/>
            <a:tailEnd/>
          </a:ln>
        </p:spPr>
        <p:txBody>
          <a:bodyPr>
            <a:spAutoFit/>
          </a:bodyPr>
          <a:lstStyle/>
          <a:p>
            <a:r>
              <a:rPr lang="en-AU" dirty="0"/>
              <a:t/>
            </a:r>
            <a:br>
              <a:rPr lang="en-AU" dirty="0"/>
            </a:br>
            <a:r>
              <a:rPr lang="en-AU" sz="2000" dirty="0"/>
              <a:t>While there are about 100 hydroelectric power stations in Australia they produce only a small proportion of </a:t>
            </a:r>
            <a:r>
              <a:rPr lang="en-AU" sz="2000" dirty="0" smtClean="0"/>
              <a:t>Australia’s </a:t>
            </a:r>
            <a:r>
              <a:rPr lang="en-AU" sz="2000" dirty="0"/>
              <a:t>electricity. This output fell seven per cent in the nine years to 2005-2006 because dry conditions in New South Wales, Victoria and Tasmania meant there was reduced water flows available for hydro power generation.</a:t>
            </a:r>
            <a:endParaRPr lang="en-AU" dirty="0"/>
          </a:p>
        </p:txBody>
      </p:sp>
      <p:sp>
        <p:nvSpPr>
          <p:cNvPr id="7" name="Rounded Rectangle 6">
            <a:hlinkClick r:id="rId4" action="ppaction://hlinksldjump"/>
          </p:cNvPr>
          <p:cNvSpPr/>
          <p:nvPr/>
        </p:nvSpPr>
        <p:spPr>
          <a:xfrm>
            <a:off x="3563888" y="5445224"/>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692275" y="1628775"/>
            <a:ext cx="4314825"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26628" name="TextBox 4"/>
          <p:cNvSpPr txBox="1">
            <a:spLocks noChangeArrowheads="1"/>
          </p:cNvSpPr>
          <p:nvPr/>
        </p:nvSpPr>
        <p:spPr bwMode="auto">
          <a:xfrm>
            <a:off x="1692275" y="2133600"/>
            <a:ext cx="5688013" cy="3446463"/>
          </a:xfrm>
          <a:prstGeom prst="rect">
            <a:avLst/>
          </a:prstGeom>
          <a:noFill/>
          <a:ln w="9525">
            <a:noFill/>
            <a:miter lim="800000"/>
            <a:headEnd/>
            <a:tailEnd/>
          </a:ln>
        </p:spPr>
        <p:txBody>
          <a:bodyPr>
            <a:spAutoFit/>
          </a:bodyPr>
          <a:lstStyle/>
          <a:p>
            <a:r>
              <a:rPr lang="en-AU" dirty="0"/>
              <a:t/>
            </a:r>
            <a:br>
              <a:rPr lang="en-AU" dirty="0"/>
            </a:br>
            <a:r>
              <a:rPr lang="en-AU" sz="2000" b="1" dirty="0"/>
              <a:t>The correct answer is 16,000 </a:t>
            </a:r>
            <a:r>
              <a:rPr lang="en-AU" sz="2000" b="1" dirty="0" err="1"/>
              <a:t>Gigawatt</a:t>
            </a:r>
            <a:r>
              <a:rPr lang="en-AU" sz="2000" b="1" dirty="0"/>
              <a:t> hours.</a:t>
            </a:r>
          </a:p>
          <a:p>
            <a:endParaRPr lang="en-AU" sz="2000" dirty="0"/>
          </a:p>
          <a:p>
            <a:r>
              <a:rPr lang="en-AU" sz="2000" dirty="0"/>
              <a:t>While there are about 100 hydroelectric power stations in Australia they produce only a small proportion of </a:t>
            </a:r>
            <a:r>
              <a:rPr lang="en-AU" sz="2000" dirty="0" smtClean="0"/>
              <a:t>Australia’s </a:t>
            </a:r>
            <a:r>
              <a:rPr lang="en-AU" sz="2000" dirty="0"/>
              <a:t>electricity. This output fell seven per cent in the nine years to 2005-2006 because dry conditions in New South Wales, Victoria and Tasmania meant there was reduced water flows available for hydro power generation.</a:t>
            </a:r>
            <a:endParaRPr lang="en-AU" dirty="0"/>
          </a:p>
        </p:txBody>
      </p:sp>
      <p:sp>
        <p:nvSpPr>
          <p:cNvPr id="6" name="Rounded Rectangle 5">
            <a:hlinkClick r:id="rId4" action="ppaction://hlinksldjump"/>
          </p:cNvPr>
          <p:cNvSpPr/>
          <p:nvPr/>
        </p:nvSpPr>
        <p:spPr>
          <a:xfrm>
            <a:off x="3563888" y="569072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0113" y="1989138"/>
            <a:ext cx="7559675" cy="1970087"/>
          </a:xfrm>
          <a:prstGeom prst="rect">
            <a:avLst/>
          </a:prstGeom>
          <a:noFill/>
        </p:spPr>
        <p:txBody>
          <a:bodyPr>
            <a:spAutoFit/>
          </a:bodyPr>
          <a:lstStyle/>
          <a:p>
            <a:pPr marL="457200" indent="-457200">
              <a:buFont typeface="+mj-lt"/>
              <a:buAutoNum type="arabicPeriod" startAt="5"/>
              <a:defRPr/>
            </a:pPr>
            <a:r>
              <a:rPr lang="en-AU" sz="2400" b="1" dirty="0"/>
              <a:t>Which of the following renewable energy sources are able to provide </a:t>
            </a:r>
            <a:r>
              <a:rPr lang="en-AU" sz="2400" b="1" dirty="0" err="1"/>
              <a:t>baseload</a:t>
            </a:r>
            <a:r>
              <a:rPr lang="en-AU" sz="2400" b="1" dirty="0"/>
              <a:t> power?</a:t>
            </a:r>
            <a:br>
              <a:rPr lang="en-AU" sz="2400" b="1" dirty="0"/>
            </a:br>
            <a:endParaRPr lang="en-AU" sz="2400" b="1" dirty="0"/>
          </a:p>
          <a:p>
            <a:pPr marL="342900" indent="15875">
              <a:defRPr/>
            </a:pPr>
            <a:r>
              <a:rPr lang="en-AU" sz="1600" dirty="0" err="1"/>
              <a:t>Baseload</a:t>
            </a:r>
            <a:r>
              <a:rPr lang="en-AU" sz="1600" dirty="0"/>
              <a:t> power is the minimum amount of power that an electricity company must make available – typically that is power 24 hours per day.</a:t>
            </a:r>
          </a:p>
          <a:p>
            <a:pPr>
              <a:defRPr/>
            </a:pPr>
            <a:endParaRPr lang="en-AU" dirty="0"/>
          </a:p>
        </p:txBody>
      </p:sp>
      <p:sp>
        <p:nvSpPr>
          <p:cNvPr id="5" name="TextBox 4"/>
          <p:cNvSpPr txBox="1"/>
          <p:nvPr/>
        </p:nvSpPr>
        <p:spPr>
          <a:xfrm>
            <a:off x="971550" y="549275"/>
            <a:ext cx="6985000" cy="800100"/>
          </a:xfrm>
          <a:prstGeom prst="rect">
            <a:avLst/>
          </a:prstGeom>
          <a:noFill/>
        </p:spPr>
        <p:txBody>
          <a:bodyPr>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Test yourself with quiz.</a:t>
            </a:r>
          </a:p>
        </p:txBody>
      </p:sp>
      <p:sp>
        <p:nvSpPr>
          <p:cNvPr id="7" name="Rounded Rectangle 6">
            <a:hlinkClick r:id="rId4" action="ppaction://hlinksldjump"/>
            <a:hlinkHover r:id="" action="ppaction://noaction" highlightClick="1"/>
          </p:cNvPr>
          <p:cNvSpPr/>
          <p:nvPr/>
        </p:nvSpPr>
        <p:spPr>
          <a:xfrm>
            <a:off x="2915816" y="410655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Solar</a:t>
            </a:r>
          </a:p>
        </p:txBody>
      </p:sp>
      <p:sp>
        <p:nvSpPr>
          <p:cNvPr id="8" name="Rounded Rectangle 7">
            <a:hlinkClick r:id="rId5" action="ppaction://hlinksldjump"/>
            <a:hlinkHover r:id="" action="ppaction://noaction" highlightClick="1"/>
          </p:cNvPr>
          <p:cNvSpPr/>
          <p:nvPr/>
        </p:nvSpPr>
        <p:spPr>
          <a:xfrm>
            <a:off x="1187624" y="410655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Geothermal</a:t>
            </a:r>
          </a:p>
        </p:txBody>
      </p:sp>
      <p:sp>
        <p:nvSpPr>
          <p:cNvPr id="9" name="Rounded Rectangle 8">
            <a:hlinkClick r:id="rId4" action="ppaction://hlinksldjump"/>
            <a:hlinkHover r:id="" action="ppaction://noaction" highlightClick="1"/>
          </p:cNvPr>
          <p:cNvSpPr/>
          <p:nvPr/>
        </p:nvSpPr>
        <p:spPr>
          <a:xfrm>
            <a:off x="6372200" y="410655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All of these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Rounded Rectangle 9">
            <a:hlinkClick r:id="rId4" action="ppaction://hlinksldjump"/>
            <a:hlinkHover r:id="" action="ppaction://noaction" highlightClick="1"/>
          </p:cNvPr>
          <p:cNvSpPr/>
          <p:nvPr/>
        </p:nvSpPr>
        <p:spPr>
          <a:xfrm>
            <a:off x="4644008" y="4098777"/>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Wind</a:t>
            </a:r>
          </a:p>
        </p:txBody>
      </p:sp>
    </p:spTree>
    <p:custDataLst>
      <p:tags r:id="rId1"/>
    </p:custData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6985000" cy="800100"/>
          </a:xfrm>
          <a:prstGeom prst="rect">
            <a:avLst/>
          </a:prstGeom>
          <a:noFill/>
        </p:spPr>
        <p:txBody>
          <a:bodyPr>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Test yourself with quiz.</a:t>
            </a:r>
          </a:p>
        </p:txBody>
      </p:sp>
      <p:sp>
        <p:nvSpPr>
          <p:cNvPr id="5" name="TextBox 4"/>
          <p:cNvSpPr txBox="1"/>
          <p:nvPr/>
        </p:nvSpPr>
        <p:spPr>
          <a:xfrm>
            <a:off x="539750" y="15573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28676" name="TextBox 6"/>
          <p:cNvSpPr txBox="1">
            <a:spLocks noChangeArrowheads="1"/>
          </p:cNvSpPr>
          <p:nvPr/>
        </p:nvSpPr>
        <p:spPr bwMode="auto">
          <a:xfrm>
            <a:off x="468313" y="2276475"/>
            <a:ext cx="8135937" cy="3140075"/>
          </a:xfrm>
          <a:prstGeom prst="rect">
            <a:avLst/>
          </a:prstGeom>
          <a:noFill/>
          <a:ln w="9525">
            <a:noFill/>
            <a:miter lim="800000"/>
            <a:headEnd/>
            <a:tailEnd/>
          </a:ln>
        </p:spPr>
        <p:txBody>
          <a:bodyPr>
            <a:spAutoFit/>
          </a:bodyPr>
          <a:lstStyle/>
          <a:p>
            <a:r>
              <a:rPr lang="en-AU"/>
              <a:t>Geothermal energy, which uses heat that naturally occurs beneath the Earth's surface, is able to provide a baseload or continuous power output, whereas the other renewable sources are more intermittent. However, hot rock geothermal technology has not yet been commercially proven in Australia.</a:t>
            </a:r>
            <a:br>
              <a:rPr lang="en-AU"/>
            </a:br>
            <a:r>
              <a:rPr lang="en-AU"/>
              <a:t/>
            </a:r>
            <a:br>
              <a:rPr lang="en-AU"/>
            </a:br>
            <a:r>
              <a:rPr lang="en-AU"/>
              <a:t>There are hopes that in the future solar will also be able to provide baseload power through concentrating solar power systems. Instead of converting sunlight directly to electricity, these systems use sunlight to heat a liquid solution that can be stored in insulated tanks and then circulated through steam turbines to generate electricity whenever it is required, including during non-sunlight hours.</a:t>
            </a:r>
          </a:p>
        </p:txBody>
      </p:sp>
      <p:sp>
        <p:nvSpPr>
          <p:cNvPr id="8" name="Rounded Rectangle 7">
            <a:hlinkClick r:id="rId4" action="ppaction://hlinksldjump"/>
          </p:cNvPr>
          <p:cNvSpPr/>
          <p:nvPr/>
        </p:nvSpPr>
        <p:spPr>
          <a:xfrm>
            <a:off x="3563888" y="5618721"/>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6985000" cy="800100"/>
          </a:xfrm>
          <a:prstGeom prst="rect">
            <a:avLst/>
          </a:prstGeom>
          <a:noFill/>
        </p:spPr>
        <p:txBody>
          <a:bodyPr>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Test yourself with quiz.</a:t>
            </a:r>
          </a:p>
        </p:txBody>
      </p:sp>
      <p:sp>
        <p:nvSpPr>
          <p:cNvPr id="3" name="TextBox 2"/>
          <p:cNvSpPr txBox="1"/>
          <p:nvPr/>
        </p:nvSpPr>
        <p:spPr>
          <a:xfrm>
            <a:off x="468313" y="1557338"/>
            <a:ext cx="4314825"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29700" name="TextBox 4"/>
          <p:cNvSpPr txBox="1">
            <a:spLocks noChangeArrowheads="1"/>
          </p:cNvSpPr>
          <p:nvPr/>
        </p:nvSpPr>
        <p:spPr bwMode="auto">
          <a:xfrm>
            <a:off x="468313" y="1844675"/>
            <a:ext cx="8135937" cy="4032250"/>
          </a:xfrm>
          <a:prstGeom prst="rect">
            <a:avLst/>
          </a:prstGeom>
          <a:noFill/>
          <a:ln w="9525">
            <a:noFill/>
            <a:miter lim="800000"/>
            <a:headEnd/>
            <a:tailEnd/>
          </a:ln>
        </p:spPr>
        <p:txBody>
          <a:bodyPr>
            <a:spAutoFit/>
          </a:bodyPr>
          <a:lstStyle/>
          <a:p>
            <a:r>
              <a:rPr lang="en-AU"/>
              <a:t/>
            </a:r>
            <a:br>
              <a:rPr lang="en-AU"/>
            </a:br>
            <a:r>
              <a:rPr lang="en-AU" sz="2000" b="1"/>
              <a:t>The correct answer is Geothermal.</a:t>
            </a:r>
          </a:p>
          <a:p>
            <a:endParaRPr lang="en-AU" sz="2000"/>
          </a:p>
          <a:p>
            <a:r>
              <a:rPr lang="en-AU"/>
              <a:t>Geothermal energy, which uses heat that naturally occurs beneath the Earth's surface, is able to provide a baseload or continuous power output, whereas the other renewable sources are more intermittent. However, hot rock geothermal technology has not yet been commercially proven in Australia.</a:t>
            </a:r>
            <a:br>
              <a:rPr lang="en-AU"/>
            </a:br>
            <a:r>
              <a:rPr lang="en-AU"/>
              <a:t/>
            </a:r>
            <a:br>
              <a:rPr lang="en-AU"/>
            </a:br>
            <a:r>
              <a:rPr lang="en-AU"/>
              <a:t>There are hopes that in the future solar will also be able to provide baseload power through concentrating solar power systems. Instead of converting sunlight directly to electricity, these systems use sunlight to heat a liquid solution that can be stored in insulated tanks and then circulated through steam turbines to generate electricity whenever it is required, including during non-sunlight hours.</a:t>
            </a:r>
          </a:p>
        </p:txBody>
      </p:sp>
      <p:sp>
        <p:nvSpPr>
          <p:cNvPr id="6" name="Rounded Rectangle 5">
            <a:hlinkClick r:id="rId4" action="ppaction://hlinksldjump"/>
          </p:cNvPr>
          <p:cNvSpPr/>
          <p:nvPr/>
        </p:nvSpPr>
        <p:spPr>
          <a:xfrm>
            <a:off x="3563888" y="5978761"/>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3"/>
          <p:cNvSpPr txBox="1">
            <a:spLocks noChangeArrowheads="1"/>
          </p:cNvSpPr>
          <p:nvPr/>
        </p:nvSpPr>
        <p:spPr bwMode="auto">
          <a:xfrm>
            <a:off x="900113" y="1989138"/>
            <a:ext cx="7559675" cy="4619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6"/>
            </a:pPr>
            <a:r>
              <a:rPr lang="en-AU" sz="2400" b="1"/>
              <a:t>What is ‘clean’ coal?</a:t>
            </a:r>
            <a:endParaRPr lang="en-AU"/>
          </a:p>
        </p:txBody>
      </p:sp>
      <p:sp>
        <p:nvSpPr>
          <p:cNvPr id="5" name="TextBox 4"/>
          <p:cNvSpPr txBox="1"/>
          <p:nvPr/>
        </p:nvSpPr>
        <p:spPr>
          <a:xfrm>
            <a:off x="971550" y="549275"/>
            <a:ext cx="806494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1403648" y="2996952"/>
            <a:ext cx="669674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Washing the coal to remove impurities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4" action="ppaction://hlinksldjump"/>
            <a:hlinkHover r:id="" action="ppaction://noaction" highlightClick="1"/>
          </p:cNvPr>
          <p:cNvSpPr/>
          <p:nvPr/>
        </p:nvSpPr>
        <p:spPr>
          <a:xfrm>
            <a:off x="1403648" y="3717032"/>
            <a:ext cx="669674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Converting the coal into a fuel gas before it is combusted</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4" action="ppaction://hlinksldjump"/>
            <a:hlinkHover r:id="" action="ppaction://noaction" highlightClick="1"/>
          </p:cNvPr>
          <p:cNvSpPr/>
          <p:nvPr/>
        </p:nvSpPr>
        <p:spPr>
          <a:xfrm>
            <a:off x="1403648" y="4437112"/>
            <a:ext cx="669674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Capturing and storing its carbon dioxide emissions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5" action="ppaction://hlinksldjump"/>
            <a:hlinkHover r:id="" action="ppaction://noaction" highlightClick="1"/>
          </p:cNvPr>
          <p:cNvSpPr/>
          <p:nvPr/>
        </p:nvSpPr>
        <p:spPr>
          <a:xfrm>
            <a:off x="3419872" y="5157192"/>
            <a:ext cx="266429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All of the above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331913" y="1628775"/>
            <a:ext cx="1757362"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31748" name="TextBox 5"/>
          <p:cNvSpPr txBox="1">
            <a:spLocks noChangeArrowheads="1"/>
          </p:cNvSpPr>
          <p:nvPr/>
        </p:nvSpPr>
        <p:spPr bwMode="auto">
          <a:xfrm>
            <a:off x="1331913" y="2133600"/>
            <a:ext cx="6985000" cy="3138488"/>
          </a:xfrm>
          <a:prstGeom prst="rect">
            <a:avLst/>
          </a:prstGeom>
          <a:noFill/>
          <a:ln w="9525">
            <a:noFill/>
            <a:miter lim="800000"/>
            <a:headEnd/>
            <a:tailEnd/>
          </a:ln>
        </p:spPr>
        <p:txBody>
          <a:bodyPr>
            <a:spAutoFit/>
          </a:bodyPr>
          <a:lstStyle/>
          <a:p>
            <a:r>
              <a:rPr lang="en-AU"/>
              <a:t/>
            </a:r>
            <a:br>
              <a:rPr lang="en-AU"/>
            </a:br>
            <a:r>
              <a:rPr lang="en-AU" sz="2000"/>
              <a:t>Coal currently accounts for more than half of Australia's energy production. Clean coal technologies refer to a group of technologies that aim to improve the efficiency and lessen the environmental impact of burning coal for electricity. As such this can include technologies from all stages of the process, from washing mined coal to improve its quality, converting coal to a gas to improve its efficiency and reduce emissions, and geo-sequestration to capture and store the carbon dioxide emissions produced during combustion.</a:t>
            </a:r>
            <a:endParaRPr lang="en-AU"/>
          </a:p>
        </p:txBody>
      </p:sp>
      <p:sp>
        <p:nvSpPr>
          <p:cNvPr id="7" name="Rounded Rectangle 6">
            <a:hlinkClick r:id="rId4" action="ppaction://hlinksldjump"/>
          </p:cNvPr>
          <p:cNvSpPr/>
          <p:nvPr/>
        </p:nvSpPr>
        <p:spPr>
          <a:xfrm>
            <a:off x="3563888" y="5618721"/>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042988" y="1557338"/>
            <a:ext cx="4316412"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32772" name="TextBox 4"/>
          <p:cNvSpPr txBox="1">
            <a:spLocks noChangeArrowheads="1"/>
          </p:cNvSpPr>
          <p:nvPr/>
        </p:nvSpPr>
        <p:spPr bwMode="auto">
          <a:xfrm>
            <a:off x="1042988" y="1844675"/>
            <a:ext cx="7129462" cy="3754438"/>
          </a:xfrm>
          <a:prstGeom prst="rect">
            <a:avLst/>
          </a:prstGeom>
          <a:noFill/>
          <a:ln w="9525">
            <a:noFill/>
            <a:miter lim="800000"/>
            <a:headEnd/>
            <a:tailEnd/>
          </a:ln>
        </p:spPr>
        <p:txBody>
          <a:bodyPr>
            <a:spAutoFit/>
          </a:bodyPr>
          <a:lstStyle/>
          <a:p>
            <a:r>
              <a:rPr lang="en-AU"/>
              <a:t/>
            </a:r>
            <a:br>
              <a:rPr lang="en-AU"/>
            </a:br>
            <a:r>
              <a:rPr lang="en-AU" sz="2000" b="1"/>
              <a:t>The correct answer is all of the above.</a:t>
            </a:r>
          </a:p>
          <a:p>
            <a:endParaRPr lang="en-AU" sz="2000"/>
          </a:p>
          <a:p>
            <a:r>
              <a:rPr lang="en-AU" sz="2000"/>
              <a:t>Coal currently accounts for more than half of Australia's energy production. Clean coal technologies refer to a group of technologies that aim to improve the efficiency and lessen the environmental impact of burning coal for electricity. As such this can include technologies from all stages of the process, from washing mined coal to improve its quality, converting coal to a gas to improve its efficiency and reduce emissions, and geo-sequestration to capture and store the carbon dioxide emissions produced during combustion.</a:t>
            </a:r>
            <a:endParaRPr lang="en-AU"/>
          </a:p>
        </p:txBody>
      </p:sp>
      <p:sp>
        <p:nvSpPr>
          <p:cNvPr id="6" name="Rounded Rectangle 5">
            <a:hlinkClick r:id="rId4" action="ppaction://hlinksldjump"/>
          </p:cNvPr>
          <p:cNvSpPr/>
          <p:nvPr/>
        </p:nvSpPr>
        <p:spPr>
          <a:xfrm>
            <a:off x="3491880" y="5834745"/>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3"/>
          <p:cNvSpPr txBox="1">
            <a:spLocks noChangeArrowheads="1"/>
          </p:cNvSpPr>
          <p:nvPr/>
        </p:nvSpPr>
        <p:spPr bwMode="auto">
          <a:xfrm>
            <a:off x="900113" y="1989138"/>
            <a:ext cx="7559675" cy="8302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7"/>
            </a:pPr>
            <a:r>
              <a:rPr lang="en-AU" sz="2400" b="1"/>
              <a:t> Which of the following statements about wind energy is false?</a:t>
            </a:r>
            <a:endParaRPr lang="en-AU"/>
          </a:p>
        </p:txBody>
      </p:sp>
      <p:sp>
        <p:nvSpPr>
          <p:cNvPr id="5" name="TextBox 4"/>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1403648" y="2996952"/>
            <a:ext cx="669674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Wind energy is an indirect form of solar energy</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4" action="ppaction://hlinksldjump"/>
            <a:hlinkHover r:id="" action="ppaction://noaction" highlightClick="1"/>
          </p:cNvPr>
          <p:cNvSpPr/>
          <p:nvPr/>
        </p:nvSpPr>
        <p:spPr>
          <a:xfrm>
            <a:off x="1403648" y="3717032"/>
            <a:ext cx="669674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sz="1700" dirty="0"/>
              <a:t>Wind turbines generate more than 1 per cent of global electricity</a:t>
            </a:r>
            <a:endParaRPr lang="en-AU" sz="17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4" action="ppaction://hlinksldjump"/>
            <a:hlinkHover r:id="" action="ppaction://noaction" highlightClick="1"/>
          </p:cNvPr>
          <p:cNvSpPr/>
          <p:nvPr/>
        </p:nvSpPr>
        <p:spPr>
          <a:xfrm>
            <a:off x="1403648" y="4437112"/>
            <a:ext cx="6696744" cy="648072"/>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Many countries are building offshore wind farms</a:t>
            </a:r>
            <a:br>
              <a:rPr lang="en-AU" dirty="0"/>
            </a:br>
            <a:r>
              <a:rPr lang="en-AU" dirty="0"/>
              <a:t>to capitalise on the stronger winds found at sea</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5" action="ppaction://hlinksldjump"/>
            <a:hlinkHover r:id="" action="ppaction://noaction" highlightClick="1"/>
          </p:cNvPr>
          <p:cNvSpPr/>
          <p:nvPr/>
        </p:nvSpPr>
        <p:spPr>
          <a:xfrm>
            <a:off x="1403648" y="5301208"/>
            <a:ext cx="6696744" cy="648072"/>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Wind turbines reach maximum power output at</a:t>
            </a:r>
            <a:br>
              <a:rPr lang="en-AU" dirty="0"/>
            </a:br>
            <a:r>
              <a:rPr lang="en-AU" dirty="0"/>
              <a:t>wind speeds of 25 metres per second</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100"/>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692275" y="22050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16388" name="TextBox 5"/>
          <p:cNvSpPr txBox="1">
            <a:spLocks noChangeArrowheads="1"/>
          </p:cNvSpPr>
          <p:nvPr/>
        </p:nvSpPr>
        <p:spPr bwMode="auto">
          <a:xfrm>
            <a:off x="1692275" y="2708275"/>
            <a:ext cx="5688013" cy="2493963"/>
          </a:xfrm>
          <a:prstGeom prst="rect">
            <a:avLst/>
          </a:prstGeom>
          <a:noFill/>
          <a:ln w="9525">
            <a:noFill/>
            <a:miter lim="800000"/>
            <a:headEnd/>
            <a:tailEnd/>
          </a:ln>
        </p:spPr>
        <p:txBody>
          <a:bodyPr>
            <a:spAutoFit/>
          </a:bodyPr>
          <a:lstStyle/>
          <a:p>
            <a:r>
              <a:rPr lang="en-AU"/>
              <a:t/>
            </a:r>
            <a:br>
              <a:rPr lang="en-AU"/>
            </a:br>
            <a:r>
              <a:rPr lang="en-AU" sz="2000"/>
              <a:t>With all the sunshine we get over this large continent, it's not surprising that solar radiation is Australia's largest potential energy source. In fact, the average amount of solar energy that falls on Australia is about 15,000 times our national energy use.</a:t>
            </a:r>
          </a:p>
          <a:p>
            <a:endParaRPr lang="en-AU"/>
          </a:p>
        </p:txBody>
      </p:sp>
      <p:sp>
        <p:nvSpPr>
          <p:cNvPr id="7" name="Rounded Rectangle 6">
            <a:hlinkClick r:id="rId4" action="ppaction://hlinksldjump"/>
          </p:cNvPr>
          <p:cNvSpPr/>
          <p:nvPr/>
        </p:nvSpPr>
        <p:spPr>
          <a:xfrm>
            <a:off x="3563888" y="5229200"/>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042988" y="1628775"/>
            <a:ext cx="1757362"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34820" name="TextBox 5"/>
          <p:cNvSpPr txBox="1">
            <a:spLocks noChangeArrowheads="1"/>
          </p:cNvSpPr>
          <p:nvPr/>
        </p:nvSpPr>
        <p:spPr bwMode="auto">
          <a:xfrm>
            <a:off x="1042988" y="2060575"/>
            <a:ext cx="7273925" cy="4062413"/>
          </a:xfrm>
          <a:prstGeom prst="rect">
            <a:avLst/>
          </a:prstGeom>
          <a:noFill/>
          <a:ln w="9525">
            <a:noFill/>
            <a:miter lim="800000"/>
            <a:headEnd/>
            <a:tailEnd/>
          </a:ln>
        </p:spPr>
        <p:txBody>
          <a:bodyPr>
            <a:spAutoFit/>
          </a:bodyPr>
          <a:lstStyle/>
          <a:p>
            <a:r>
              <a:rPr lang="en-AU"/>
              <a:t/>
            </a:r>
            <a:br>
              <a:rPr lang="en-AU"/>
            </a:br>
            <a:r>
              <a:rPr lang="en-AU" sz="2000"/>
              <a:t>Winds blowing at 25 metres per second are gale force winds and wind turbines would shut down under these conditions. Turbines reach their maximum power output around a more sedate 13 metres per second.</a:t>
            </a:r>
            <a:br>
              <a:rPr lang="en-AU" sz="2000"/>
            </a:br>
            <a:r>
              <a:rPr lang="en-AU" sz="2000"/>
              <a:t/>
            </a:r>
            <a:br>
              <a:rPr lang="en-AU" sz="2000"/>
            </a:br>
            <a:r>
              <a:rPr lang="en-AU" sz="2000"/>
              <a:t>While wind energy is big globally, Australia only ranks sixteenth in the World Wind Energy Association's 2008 wind power capacity rankings despite having some of the most reliable winds in the world. It's unlikely that we will build many offshore wind farms to turn this situation around as they cost a lot to build and we have a wealth of land on which to build wind farms.</a:t>
            </a:r>
            <a:endParaRPr lang="en-AU"/>
          </a:p>
        </p:txBody>
      </p:sp>
      <p:sp>
        <p:nvSpPr>
          <p:cNvPr id="7" name="Rounded Rectangle 6">
            <a:hlinkClick r:id="rId4" action="ppaction://hlinksldjump"/>
          </p:cNvPr>
          <p:cNvSpPr/>
          <p:nvPr/>
        </p:nvSpPr>
        <p:spPr>
          <a:xfrm>
            <a:off x="3563888" y="6021288"/>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539750" y="1484313"/>
            <a:ext cx="4316413" cy="585787"/>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35844" name="TextBox 4"/>
          <p:cNvSpPr txBox="1">
            <a:spLocks noChangeArrowheads="1"/>
          </p:cNvSpPr>
          <p:nvPr/>
        </p:nvSpPr>
        <p:spPr bwMode="auto">
          <a:xfrm>
            <a:off x="539750" y="1773238"/>
            <a:ext cx="8135938" cy="4370387"/>
          </a:xfrm>
          <a:prstGeom prst="rect">
            <a:avLst/>
          </a:prstGeom>
          <a:noFill/>
          <a:ln w="9525">
            <a:noFill/>
            <a:miter lim="800000"/>
            <a:headEnd/>
            <a:tailEnd/>
          </a:ln>
        </p:spPr>
        <p:txBody>
          <a:bodyPr>
            <a:spAutoFit/>
          </a:bodyPr>
          <a:lstStyle/>
          <a:p>
            <a:r>
              <a:rPr lang="en-AU"/>
              <a:t/>
            </a:r>
            <a:br>
              <a:rPr lang="en-AU"/>
            </a:br>
            <a:r>
              <a:rPr lang="en-AU" sz="2000" b="1"/>
              <a:t>The correct answer is that “wind turbines reach maximum power output at wind speeds of 25 metres per second” is false.</a:t>
            </a:r>
          </a:p>
          <a:p>
            <a:endParaRPr lang="en-AU" sz="2000"/>
          </a:p>
          <a:p>
            <a:r>
              <a:rPr lang="en-AU" sz="2000"/>
              <a:t>Winds blowing at 25 metres per second are gale force winds and wind turbines would shut down under these conditions. Turbines reach their maximum power output around a more sedate 13 metres per second.</a:t>
            </a:r>
            <a:br>
              <a:rPr lang="en-AU" sz="2000"/>
            </a:br>
            <a:r>
              <a:rPr lang="en-AU" sz="2000"/>
              <a:t/>
            </a:r>
            <a:br>
              <a:rPr lang="en-AU" sz="2000"/>
            </a:br>
            <a:r>
              <a:rPr lang="en-AU" sz="2000"/>
              <a:t>While wind energy is big globally, Australia only ranks sixteenth in the World Wind Energy Association's 2008 wind power capacity rankings despite having some of the most reliable winds in the world. It's unlikely that we will build many offshore wind farms to turn this situation around as they cost a lot to build and we have a wealth of land on which to build wind farms.</a:t>
            </a:r>
            <a:endParaRPr lang="en-AU"/>
          </a:p>
        </p:txBody>
      </p:sp>
      <p:sp>
        <p:nvSpPr>
          <p:cNvPr id="6" name="Rounded Rectangle 5">
            <a:hlinkClick r:id="rId4" action="ppaction://hlinksldjump"/>
          </p:cNvPr>
          <p:cNvSpPr/>
          <p:nvPr/>
        </p:nvSpPr>
        <p:spPr>
          <a:xfrm>
            <a:off x="3635896" y="626679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3"/>
          <p:cNvSpPr txBox="1">
            <a:spLocks noChangeArrowheads="1"/>
          </p:cNvSpPr>
          <p:nvPr/>
        </p:nvSpPr>
        <p:spPr bwMode="auto">
          <a:xfrm>
            <a:off x="900113" y="1989138"/>
            <a:ext cx="7559675" cy="8302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8"/>
            </a:pPr>
            <a:r>
              <a:rPr lang="en-AU" sz="2400" b="1"/>
              <a:t>What is the theoretical power of a single five metre high wave equivalent to?</a:t>
            </a:r>
            <a:endParaRPr lang="en-AU"/>
          </a:p>
        </p:txBody>
      </p:sp>
      <p:sp>
        <p:nvSpPr>
          <p:cNvPr id="5" name="TextBox 4"/>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2483768" y="3284984"/>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200 MW per kilometre of coastline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4" action="ppaction://hlinksldjump"/>
            <a:hlinkHover r:id="" action="ppaction://noaction" highlightClick="1"/>
          </p:cNvPr>
          <p:cNvSpPr/>
          <p:nvPr/>
        </p:nvSpPr>
        <p:spPr>
          <a:xfrm>
            <a:off x="2483768" y="3933056"/>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500 MW per kilometre of coastline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5" action="ppaction://hlinksldjump"/>
            <a:hlinkHover r:id="" action="ppaction://noaction" highlightClick="1"/>
          </p:cNvPr>
          <p:cNvSpPr/>
          <p:nvPr/>
        </p:nvSpPr>
        <p:spPr>
          <a:xfrm>
            <a:off x="2483768" y="4581128"/>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1000 MW per kilometre of coastline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4" action="ppaction://hlinksldjump"/>
            <a:hlinkHover r:id="" action="ppaction://noaction" highlightClick="1"/>
          </p:cNvPr>
          <p:cNvSpPr/>
          <p:nvPr/>
        </p:nvSpPr>
        <p:spPr>
          <a:xfrm>
            <a:off x="2483768" y="5229200"/>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2000 MW per kilometre of coastline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76914"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403350" y="17732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37892" name="TextBox 5"/>
          <p:cNvSpPr txBox="1">
            <a:spLocks noChangeArrowheads="1"/>
          </p:cNvSpPr>
          <p:nvPr/>
        </p:nvSpPr>
        <p:spPr bwMode="auto">
          <a:xfrm>
            <a:off x="1403350" y="2276475"/>
            <a:ext cx="6624638" cy="2832100"/>
          </a:xfrm>
          <a:prstGeom prst="rect">
            <a:avLst/>
          </a:prstGeom>
          <a:noFill/>
          <a:ln w="9525">
            <a:noFill/>
            <a:miter lim="800000"/>
            <a:headEnd/>
            <a:tailEnd/>
          </a:ln>
        </p:spPr>
        <p:txBody>
          <a:bodyPr>
            <a:spAutoFit/>
          </a:bodyPr>
          <a:lstStyle/>
          <a:p>
            <a:r>
              <a:rPr lang="en-AU"/>
              <a:t/>
            </a:r>
            <a:br>
              <a:rPr lang="en-AU"/>
            </a:br>
            <a:r>
              <a:rPr lang="en-AU" sz="2000"/>
              <a:t>Comparable to an ordinary coal-fired power station, the theoretical power of a single five metre high wave, which is a fairly large wave, is 1000 MW per kilometre of coastline. In practice however, only a small fraction of this energy can be extracted because the intensity of waves varies so much hourly, daily and even seasonally. Wave power technology is still very much in the research and development phase.</a:t>
            </a:r>
            <a:endParaRPr lang="en-AU"/>
          </a:p>
        </p:txBody>
      </p:sp>
      <p:sp>
        <p:nvSpPr>
          <p:cNvPr id="7" name="Rounded Rectangle 6">
            <a:hlinkClick r:id="rId4" action="ppaction://hlinksldjump"/>
          </p:cNvPr>
          <p:cNvSpPr/>
          <p:nvPr/>
        </p:nvSpPr>
        <p:spPr>
          <a:xfrm>
            <a:off x="3851920" y="5373216"/>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971550" y="1628775"/>
            <a:ext cx="4316413"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38916" name="TextBox 4"/>
          <p:cNvSpPr txBox="1">
            <a:spLocks noChangeArrowheads="1"/>
          </p:cNvSpPr>
          <p:nvPr/>
        </p:nvSpPr>
        <p:spPr bwMode="auto">
          <a:xfrm>
            <a:off x="1042988" y="2133600"/>
            <a:ext cx="7200900" cy="3138488"/>
          </a:xfrm>
          <a:prstGeom prst="rect">
            <a:avLst/>
          </a:prstGeom>
          <a:noFill/>
          <a:ln w="9525">
            <a:noFill/>
            <a:miter lim="800000"/>
            <a:headEnd/>
            <a:tailEnd/>
          </a:ln>
        </p:spPr>
        <p:txBody>
          <a:bodyPr>
            <a:spAutoFit/>
          </a:bodyPr>
          <a:lstStyle/>
          <a:p>
            <a:r>
              <a:rPr lang="en-AU"/>
              <a:t/>
            </a:r>
            <a:br>
              <a:rPr lang="en-AU"/>
            </a:br>
            <a:r>
              <a:rPr lang="en-AU" sz="2000" b="1"/>
              <a:t>The correct answer is 1000 MW per kilometre of coastline.</a:t>
            </a:r>
          </a:p>
          <a:p>
            <a:endParaRPr lang="en-AU" sz="2000"/>
          </a:p>
          <a:p>
            <a:r>
              <a:rPr lang="en-AU" sz="2000"/>
              <a:t>Comparable to an ordinary coal-fired power station, the theoretical power of a single five metre high wave, which is a fairly large wave, is 1000 MW per kilometre of coastline. In practice however, only a small fraction of this energy can be extracted because the intensity of waves varies so much hourly, daily and even seasonally. Wave power technology is still very much in the research and development phase.</a:t>
            </a:r>
            <a:endParaRPr lang="en-AU"/>
          </a:p>
        </p:txBody>
      </p:sp>
      <p:sp>
        <p:nvSpPr>
          <p:cNvPr id="6" name="Rounded Rectangle 5">
            <a:hlinkClick r:id="rId4" action="ppaction://hlinksldjump"/>
          </p:cNvPr>
          <p:cNvSpPr/>
          <p:nvPr/>
        </p:nvSpPr>
        <p:spPr>
          <a:xfrm>
            <a:off x="3851920" y="5517232"/>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3"/>
          <p:cNvSpPr txBox="1">
            <a:spLocks noChangeArrowheads="1"/>
          </p:cNvSpPr>
          <p:nvPr/>
        </p:nvSpPr>
        <p:spPr bwMode="auto">
          <a:xfrm>
            <a:off x="900113" y="1989138"/>
            <a:ext cx="7559675" cy="1200150"/>
          </a:xfrm>
          <a:prstGeom prst="rect">
            <a:avLst/>
          </a:prstGeom>
          <a:noFill/>
          <a:ln w="9525">
            <a:noFill/>
            <a:miter lim="800000"/>
            <a:headEnd/>
            <a:tailEnd/>
          </a:ln>
        </p:spPr>
        <p:txBody>
          <a:bodyPr>
            <a:spAutoFit/>
          </a:bodyPr>
          <a:lstStyle/>
          <a:p>
            <a:pPr marL="457200" indent="-457200">
              <a:buFont typeface="Trebuchet MS" pitchFamily="34" charset="0"/>
              <a:buAutoNum type="arabicPeriod" startAt="9"/>
            </a:pPr>
            <a:r>
              <a:rPr lang="en-AU" sz="2400" b="1"/>
              <a:t>What is </a:t>
            </a:r>
            <a:r>
              <a:rPr lang="en-AU" sz="2400" b="1" i="1"/>
              <a:t>not</a:t>
            </a:r>
            <a:r>
              <a:rPr lang="en-AU" sz="2400" b="1"/>
              <a:t> a major constraint preventing the widespread use of hydrogen as a replacement for fossil fuels?</a:t>
            </a:r>
            <a:endParaRPr lang="en-AU"/>
          </a:p>
        </p:txBody>
      </p:sp>
      <p:sp>
        <p:nvSpPr>
          <p:cNvPr id="5" name="TextBox 4"/>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2483768" y="3501008"/>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It is too hard to produce</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4" action="ppaction://hlinksldjump"/>
            <a:hlinkHover r:id="" action="ppaction://noaction" highlightClick="1"/>
          </p:cNvPr>
          <p:cNvSpPr/>
          <p:nvPr/>
        </p:nvSpPr>
        <p:spPr>
          <a:xfrm>
            <a:off x="2483768" y="4149080"/>
            <a:ext cx="4176464" cy="576064"/>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We do not have the necessary infrastructure to deliver hydrogen</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4" action="ppaction://hlinksldjump"/>
            <a:hlinkHover r:id="" action="ppaction://noaction" highlightClick="1"/>
          </p:cNvPr>
          <p:cNvSpPr/>
          <p:nvPr/>
        </p:nvSpPr>
        <p:spPr>
          <a:xfrm>
            <a:off x="2483768" y="4898641"/>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 It is difficult to store </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5" action="ppaction://hlinksldjump"/>
            <a:hlinkHover r:id="" action="ppaction://noaction" highlightClick="1"/>
          </p:cNvPr>
          <p:cNvSpPr/>
          <p:nvPr/>
        </p:nvSpPr>
        <p:spPr>
          <a:xfrm>
            <a:off x="2483768" y="5546713"/>
            <a:ext cx="417646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It cannot be used in private cars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403350" y="17732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40964" name="TextBox 5"/>
          <p:cNvSpPr txBox="1">
            <a:spLocks noChangeArrowheads="1"/>
          </p:cNvSpPr>
          <p:nvPr/>
        </p:nvSpPr>
        <p:spPr bwMode="auto">
          <a:xfrm>
            <a:off x="1403350" y="2276475"/>
            <a:ext cx="6624638" cy="1908175"/>
          </a:xfrm>
          <a:prstGeom prst="rect">
            <a:avLst/>
          </a:prstGeom>
          <a:noFill/>
          <a:ln w="9525">
            <a:noFill/>
            <a:miter lim="800000"/>
            <a:headEnd/>
            <a:tailEnd/>
          </a:ln>
        </p:spPr>
        <p:txBody>
          <a:bodyPr>
            <a:spAutoFit/>
          </a:bodyPr>
          <a:lstStyle/>
          <a:p>
            <a:r>
              <a:rPr lang="en-AU"/>
              <a:t/>
            </a:r>
            <a:br>
              <a:rPr lang="en-AU"/>
            </a:br>
            <a:r>
              <a:rPr lang="en-AU" sz="2000"/>
              <a:t>There are plenty of hurdles to be overcome before hydrogen can replace fossil fuels more widely. The car industry, however, has championed the use of hydrogen as an alternative fuel source for years, and many manufacturers are developing fuel cell vehicles.</a:t>
            </a:r>
            <a:endParaRPr lang="en-AU"/>
          </a:p>
        </p:txBody>
      </p:sp>
      <p:sp>
        <p:nvSpPr>
          <p:cNvPr id="7" name="Rounded Rectangle 6">
            <a:hlinkClick r:id="rId4" action="ppaction://hlinksldjump"/>
          </p:cNvPr>
          <p:cNvSpPr/>
          <p:nvPr/>
        </p:nvSpPr>
        <p:spPr>
          <a:xfrm>
            <a:off x="3563888" y="4581128"/>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403350" y="1916113"/>
            <a:ext cx="4316413" cy="585787"/>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41988" name="TextBox 4"/>
          <p:cNvSpPr txBox="1">
            <a:spLocks noChangeArrowheads="1"/>
          </p:cNvSpPr>
          <p:nvPr/>
        </p:nvSpPr>
        <p:spPr bwMode="auto">
          <a:xfrm>
            <a:off x="1403350" y="2420938"/>
            <a:ext cx="6840538" cy="2524125"/>
          </a:xfrm>
          <a:prstGeom prst="rect">
            <a:avLst/>
          </a:prstGeom>
          <a:noFill/>
          <a:ln w="9525">
            <a:noFill/>
            <a:miter lim="800000"/>
            <a:headEnd/>
            <a:tailEnd/>
          </a:ln>
        </p:spPr>
        <p:txBody>
          <a:bodyPr>
            <a:spAutoFit/>
          </a:bodyPr>
          <a:lstStyle/>
          <a:p>
            <a:r>
              <a:rPr lang="en-AU"/>
              <a:t/>
            </a:r>
            <a:br>
              <a:rPr lang="en-AU"/>
            </a:br>
            <a:r>
              <a:rPr lang="en-AU" sz="2000" b="1"/>
              <a:t>The correct answer is it cannot be used in private cars.</a:t>
            </a:r>
          </a:p>
          <a:p>
            <a:endParaRPr lang="en-AU" sz="2000"/>
          </a:p>
          <a:p>
            <a:r>
              <a:rPr lang="en-AU" sz="2000"/>
              <a:t>There are plenty of hurdles to be overcome before hydrogen can replace fossil fuels more widely. The car industry, however, has championed the use of hydrogen as an alternative fuel source for years, and many manufacturers are developing fuel cell vehicles.</a:t>
            </a:r>
            <a:endParaRPr lang="en-AU"/>
          </a:p>
        </p:txBody>
      </p:sp>
      <p:sp>
        <p:nvSpPr>
          <p:cNvPr id="6" name="Rounded Rectangle 5">
            <a:hlinkClick r:id="rId4" action="ppaction://hlinksldjump"/>
          </p:cNvPr>
          <p:cNvSpPr/>
          <p:nvPr/>
        </p:nvSpPr>
        <p:spPr>
          <a:xfrm>
            <a:off x="3707904" y="5301208"/>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3"/>
          <p:cNvSpPr txBox="1">
            <a:spLocks noChangeArrowheads="1"/>
          </p:cNvSpPr>
          <p:nvPr/>
        </p:nvSpPr>
        <p:spPr bwMode="auto">
          <a:xfrm>
            <a:off x="900113" y="1989138"/>
            <a:ext cx="7559675" cy="8302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10"/>
            </a:pPr>
            <a:r>
              <a:rPr lang="en-AU" sz="2400" b="1"/>
              <a:t>What pest could potentially help us produce biofuels?</a:t>
            </a:r>
            <a:endParaRPr lang="en-AU"/>
          </a:p>
        </p:txBody>
      </p:sp>
      <p:sp>
        <p:nvSpPr>
          <p:cNvPr id="5" name="TextBox 4"/>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8" name="Rounded Rectangle 7">
            <a:hlinkClick r:id="rId4" action="ppaction://hlinksldjump"/>
            <a:hlinkHover r:id="" action="ppaction://noaction" highlightClick="1"/>
          </p:cNvPr>
          <p:cNvSpPr/>
          <p:nvPr/>
        </p:nvSpPr>
        <p:spPr>
          <a:xfrm>
            <a:off x="1115616" y="3645024"/>
            <a:ext cx="165618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Cockroaches </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Rounded Rectangle 10">
            <a:hlinkClick r:id="rId5" action="ppaction://hlinksldjump"/>
            <a:hlinkHover r:id="" action="ppaction://noaction" highlightClick="1"/>
          </p:cNvPr>
          <p:cNvSpPr/>
          <p:nvPr/>
        </p:nvSpPr>
        <p:spPr>
          <a:xfrm>
            <a:off x="2915816" y="3645024"/>
            <a:ext cx="165618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Termites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ounded Rectangle 11">
            <a:hlinkClick r:id="rId4" action="ppaction://hlinksldjump"/>
            <a:hlinkHover r:id="" action="ppaction://noaction" highlightClick="1"/>
          </p:cNvPr>
          <p:cNvSpPr/>
          <p:nvPr/>
        </p:nvSpPr>
        <p:spPr>
          <a:xfrm>
            <a:off x="4716016" y="3645024"/>
            <a:ext cx="165618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Flies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ounded Rectangle 12">
            <a:hlinkClick r:id="rId4" action="ppaction://hlinksldjump"/>
            <a:hlinkHover r:id="" action="ppaction://noaction" highlightClick="1"/>
          </p:cNvPr>
          <p:cNvSpPr/>
          <p:nvPr/>
        </p:nvSpPr>
        <p:spPr>
          <a:xfrm>
            <a:off x="6516216" y="3645024"/>
            <a:ext cx="1656184"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t>Spiders</a:t>
            </a:r>
            <a:endParaRPr lang="en-AU"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ustDataLst>
      <p:tags r:id="rId1"/>
    </p:custDataLst>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200900" cy="800100"/>
          </a:xfrm>
          <a:prstGeom prst="rect">
            <a:avLst/>
          </a:prstGeom>
          <a:noFill/>
        </p:spPr>
        <p:txBody>
          <a:bodyPr>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Source: </a:t>
            </a:r>
            <a:r>
              <a:rPr lang="en-AU" dirty="0">
                <a:hlinkClick r:id="rId4"/>
              </a:rPr>
              <a:t>www.abc.net.au/science/games/quizzes/2008/cleanenergy/</a:t>
            </a:r>
            <a:endParaRPr lang="en-AU" dirty="0"/>
          </a:p>
        </p:txBody>
      </p:sp>
      <p:sp>
        <p:nvSpPr>
          <p:cNvPr id="5" name="TextBox 4"/>
          <p:cNvSpPr txBox="1"/>
          <p:nvPr/>
        </p:nvSpPr>
        <p:spPr>
          <a:xfrm>
            <a:off x="1116013" y="1628775"/>
            <a:ext cx="1757362"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44036" name="TextBox 5"/>
          <p:cNvSpPr txBox="1">
            <a:spLocks noChangeArrowheads="1"/>
          </p:cNvSpPr>
          <p:nvPr/>
        </p:nvSpPr>
        <p:spPr bwMode="auto">
          <a:xfrm>
            <a:off x="1116013" y="2133600"/>
            <a:ext cx="7127875" cy="3138488"/>
          </a:xfrm>
          <a:prstGeom prst="rect">
            <a:avLst/>
          </a:prstGeom>
          <a:noFill/>
          <a:ln w="9525">
            <a:noFill/>
            <a:miter lim="800000"/>
            <a:headEnd/>
            <a:tailEnd/>
          </a:ln>
        </p:spPr>
        <p:txBody>
          <a:bodyPr>
            <a:spAutoFit/>
          </a:bodyPr>
          <a:lstStyle/>
          <a:p>
            <a:r>
              <a:rPr lang="en-AU"/>
              <a:t/>
            </a:r>
            <a:br>
              <a:rPr lang="en-AU"/>
            </a:br>
            <a:r>
              <a:rPr lang="en-AU" sz="2000"/>
              <a:t>Believe it or not, termites could actually help us produce biofuels. While we can use crops like sugarcane for biomass there is also a lot of energy locked up in the woodier parts of plants in something called ligno-celluloses that we currently can't access. Termites produce enzymes that work with microorganisms in their guts to convert this material into simple sugars. By emulating their system scientists might be able to find a way to unlock this potential energy source for biofuel production.</a:t>
            </a:r>
            <a:endParaRPr lang="en-AU"/>
          </a:p>
        </p:txBody>
      </p:sp>
    </p:spTree>
    <p:custDataLst>
      <p:tags r:id="rId1"/>
    </p:custData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692275" y="1916113"/>
            <a:ext cx="4314825" cy="585787"/>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17412" name="TextBox 4"/>
          <p:cNvSpPr txBox="1">
            <a:spLocks noChangeArrowheads="1"/>
          </p:cNvSpPr>
          <p:nvPr/>
        </p:nvSpPr>
        <p:spPr bwMode="auto">
          <a:xfrm>
            <a:off x="1692275" y="2420938"/>
            <a:ext cx="5688013" cy="3108325"/>
          </a:xfrm>
          <a:prstGeom prst="rect">
            <a:avLst/>
          </a:prstGeom>
          <a:noFill/>
          <a:ln w="9525">
            <a:noFill/>
            <a:miter lim="800000"/>
            <a:headEnd/>
            <a:tailEnd/>
          </a:ln>
        </p:spPr>
        <p:txBody>
          <a:bodyPr>
            <a:spAutoFit/>
          </a:bodyPr>
          <a:lstStyle/>
          <a:p>
            <a:r>
              <a:rPr lang="en-AU"/>
              <a:t/>
            </a:r>
            <a:br>
              <a:rPr lang="en-AU"/>
            </a:br>
            <a:r>
              <a:rPr lang="en-AU" sz="2000" b="1"/>
              <a:t>The correct answer is solar.</a:t>
            </a:r>
          </a:p>
          <a:p>
            <a:endParaRPr lang="en-AU" sz="2000"/>
          </a:p>
          <a:p>
            <a:r>
              <a:rPr lang="en-AU" sz="2000"/>
              <a:t>With all the sunshine we get over this large continent, it's not surprising that solar radiation is Australia's largest potential energy source. In fact, the average amount of solar energy that falls on Australia is about 15,000 times our national energy use.</a:t>
            </a:r>
          </a:p>
          <a:p>
            <a:endParaRPr lang="en-AU"/>
          </a:p>
        </p:txBody>
      </p:sp>
      <p:sp>
        <p:nvSpPr>
          <p:cNvPr id="6" name="Rounded Rectangle 5">
            <a:hlinkClick r:id="rId4" action="ppaction://hlinksldjump"/>
          </p:cNvPr>
          <p:cNvSpPr/>
          <p:nvPr/>
        </p:nvSpPr>
        <p:spPr>
          <a:xfrm>
            <a:off x="3563888" y="5474705"/>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272338" cy="1076325"/>
          </a:xfrm>
          <a:prstGeom prst="rect">
            <a:avLst/>
          </a:prstGeom>
          <a:noFill/>
        </p:spPr>
        <p:txBody>
          <a:bodyPr>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Source: </a:t>
            </a:r>
            <a:r>
              <a:rPr lang="en-AU" dirty="0">
                <a:hlinkClick r:id="rId4"/>
              </a:rPr>
              <a:t>www.abc.net.au/science/games/quizzes/2008/cleanenergy/</a:t>
            </a:r>
            <a:endParaRPr lang="en-AU" dirty="0"/>
          </a:p>
          <a:p>
            <a:pPr>
              <a:defRPr/>
            </a:pPr>
            <a:endParaRPr lang="en-AU" dirty="0">
              <a:solidFill>
                <a:schemeClr val="tx1">
                  <a:lumMod val="65000"/>
                  <a:lumOff val="35000"/>
                </a:schemeClr>
              </a:solidFill>
            </a:endParaRPr>
          </a:p>
        </p:txBody>
      </p:sp>
      <p:sp>
        <p:nvSpPr>
          <p:cNvPr id="3" name="TextBox 2"/>
          <p:cNvSpPr txBox="1"/>
          <p:nvPr/>
        </p:nvSpPr>
        <p:spPr>
          <a:xfrm>
            <a:off x="971550" y="1557338"/>
            <a:ext cx="4316413"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45060" name="TextBox 4"/>
          <p:cNvSpPr txBox="1">
            <a:spLocks noChangeArrowheads="1"/>
          </p:cNvSpPr>
          <p:nvPr/>
        </p:nvSpPr>
        <p:spPr bwMode="auto">
          <a:xfrm>
            <a:off x="1042988" y="2060575"/>
            <a:ext cx="7632700" cy="3448050"/>
          </a:xfrm>
          <a:prstGeom prst="rect">
            <a:avLst/>
          </a:prstGeom>
          <a:noFill/>
          <a:ln w="9525">
            <a:noFill/>
            <a:miter lim="800000"/>
            <a:headEnd/>
            <a:tailEnd/>
          </a:ln>
        </p:spPr>
        <p:txBody>
          <a:bodyPr>
            <a:spAutoFit/>
          </a:bodyPr>
          <a:lstStyle/>
          <a:p>
            <a:r>
              <a:rPr lang="en-AU"/>
              <a:t/>
            </a:r>
            <a:br>
              <a:rPr lang="en-AU"/>
            </a:br>
            <a:r>
              <a:rPr lang="en-AU" sz="2000" b="1"/>
              <a:t>The correct answer is termites.</a:t>
            </a:r>
          </a:p>
          <a:p>
            <a:endParaRPr lang="en-AU" sz="2000"/>
          </a:p>
          <a:p>
            <a:r>
              <a:rPr lang="en-AU" sz="2000"/>
              <a:t>Believe it or not, termites could actually help us produce biofuels. While we can use crops like sugarcane for biomass there is also a lot of energy locked up in the woodier parts of plants in something called ligno-celluloses that we currently can't access. Termites produce enzymes that work with microorganisms in their guts to convert this material into simple sugars. By emulating their system scientists might be able to find a way to unlock this potential energy source for biofuel production.</a:t>
            </a:r>
            <a:endParaRPr lang="en-AU"/>
          </a:p>
        </p:txBody>
      </p:sp>
    </p:spTree>
    <p:custDataLst>
      <p:tags r:id="rId1"/>
    </p:custData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0113" y="1989138"/>
            <a:ext cx="7559675" cy="1108075"/>
          </a:xfrm>
          <a:prstGeom prst="rect">
            <a:avLst/>
          </a:prstGeom>
          <a:noFill/>
        </p:spPr>
        <p:txBody>
          <a:bodyPr>
            <a:spAutoFit/>
          </a:bodyPr>
          <a:lstStyle/>
          <a:p>
            <a:pPr marL="457200" indent="-457200">
              <a:buFont typeface="+mj-lt"/>
              <a:buAutoNum type="arabicPeriod" startAt="2"/>
              <a:defRPr/>
            </a:pPr>
            <a:r>
              <a:rPr lang="en-AU" sz="2400" b="1" dirty="0"/>
              <a:t>What percentage of sunlight can the best silicon solar cells convert into electricity?</a:t>
            </a:r>
            <a:endParaRPr lang="en-AU" b="1" dirty="0"/>
          </a:p>
          <a:p>
            <a:pPr>
              <a:defRPr/>
            </a:pPr>
            <a:endParaRPr lang="en-AU" dirty="0"/>
          </a:p>
        </p:txBody>
      </p:sp>
      <p:sp>
        <p:nvSpPr>
          <p:cNvPr id="5" name="TextBox 4"/>
          <p:cNvSpPr txBox="1"/>
          <p:nvPr/>
        </p:nvSpPr>
        <p:spPr>
          <a:xfrm>
            <a:off x="971550" y="549275"/>
            <a:ext cx="7560890"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p>
        </p:txBody>
      </p:sp>
      <p:sp>
        <p:nvSpPr>
          <p:cNvPr id="7" name="Rounded Rectangle 6">
            <a:hlinkClick r:id="rId4" action="ppaction://hlinksldjump"/>
            <a:hlinkHover r:id="" action="ppaction://noaction" highlightClick="1"/>
          </p:cNvPr>
          <p:cNvSpPr/>
          <p:nvPr/>
        </p:nvSpPr>
        <p:spPr>
          <a:xfrm>
            <a:off x="2915816"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2%</a:t>
            </a:r>
          </a:p>
        </p:txBody>
      </p:sp>
      <p:sp>
        <p:nvSpPr>
          <p:cNvPr id="8" name="Rounded Rectangle 7">
            <a:hlinkClick r:id="rId4" action="ppaction://hlinksldjump"/>
            <a:hlinkHover r:id="" action="ppaction://noaction" highlightClick="1"/>
          </p:cNvPr>
          <p:cNvSpPr/>
          <p:nvPr/>
        </p:nvSpPr>
        <p:spPr>
          <a:xfrm>
            <a:off x="1187624"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88%</a:t>
            </a:r>
          </a:p>
        </p:txBody>
      </p:sp>
      <p:sp>
        <p:nvSpPr>
          <p:cNvPr id="9" name="Rounded Rectangle 8">
            <a:hlinkClick r:id="rId5" action="ppaction://hlinksldjump"/>
            <a:hlinkHover r:id="" action="ppaction://noaction" highlightClick="1"/>
          </p:cNvPr>
          <p:cNvSpPr/>
          <p:nvPr/>
        </p:nvSpPr>
        <p:spPr>
          <a:xfrm>
            <a:off x="6372200"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25%</a:t>
            </a:r>
          </a:p>
        </p:txBody>
      </p:sp>
      <p:sp>
        <p:nvSpPr>
          <p:cNvPr id="10" name="Rounded Rectangle 9">
            <a:hlinkClick r:id="rId4" action="ppaction://hlinksldjump"/>
            <a:hlinkHover r:id="" action="ppaction://noaction" highlightClick="1"/>
          </p:cNvPr>
          <p:cNvSpPr/>
          <p:nvPr/>
        </p:nvSpPr>
        <p:spPr>
          <a:xfrm>
            <a:off x="4644008" y="352271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43%</a:t>
            </a:r>
          </a:p>
        </p:txBody>
      </p:sp>
    </p:spTree>
    <p:custDataLst>
      <p:tags r:id="rId1"/>
    </p:custData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692275" y="1760538"/>
            <a:ext cx="1757363" cy="584200"/>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19460" name="TextBox 5"/>
          <p:cNvSpPr txBox="1">
            <a:spLocks noChangeArrowheads="1"/>
          </p:cNvSpPr>
          <p:nvPr/>
        </p:nvSpPr>
        <p:spPr bwMode="auto">
          <a:xfrm>
            <a:off x="1692275" y="2265363"/>
            <a:ext cx="5688013" cy="3108325"/>
          </a:xfrm>
          <a:prstGeom prst="rect">
            <a:avLst/>
          </a:prstGeom>
          <a:noFill/>
          <a:ln w="9525">
            <a:noFill/>
            <a:miter lim="800000"/>
            <a:headEnd/>
            <a:tailEnd/>
          </a:ln>
        </p:spPr>
        <p:txBody>
          <a:bodyPr>
            <a:spAutoFit/>
          </a:bodyPr>
          <a:lstStyle/>
          <a:p>
            <a:r>
              <a:rPr lang="en-AU"/>
              <a:t/>
            </a:r>
            <a:br>
              <a:rPr lang="en-AU"/>
            </a:br>
            <a:r>
              <a:rPr lang="en-AU" sz="2000"/>
              <a:t> Currently the world's best silicon solar cells are only able to convert 25 per cent of the incident sunlight that falls on them into electricity. Scientists expect that first-generation silicon photovoltaic cells will only ever be able to reach 29 per cent maximum efficiency because of the energy they lose as heat and the limits imposed by the material itself.</a:t>
            </a:r>
          </a:p>
          <a:p>
            <a:endParaRPr lang="en-AU"/>
          </a:p>
        </p:txBody>
      </p:sp>
      <p:sp>
        <p:nvSpPr>
          <p:cNvPr id="7" name="Rounded Rectangle 6">
            <a:hlinkClick r:id="rId4" action="ppaction://hlinksldjump"/>
          </p:cNvPr>
          <p:cNvSpPr/>
          <p:nvPr/>
        </p:nvSpPr>
        <p:spPr>
          <a:xfrm>
            <a:off x="3563888" y="53306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692275" y="1557338"/>
            <a:ext cx="4314825" cy="584200"/>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20484" name="TextBox 4"/>
          <p:cNvSpPr txBox="1">
            <a:spLocks noChangeArrowheads="1"/>
          </p:cNvSpPr>
          <p:nvPr/>
        </p:nvSpPr>
        <p:spPr bwMode="auto">
          <a:xfrm>
            <a:off x="1692275" y="2060575"/>
            <a:ext cx="5688013" cy="3448050"/>
          </a:xfrm>
          <a:prstGeom prst="rect">
            <a:avLst/>
          </a:prstGeom>
          <a:noFill/>
          <a:ln w="9525">
            <a:noFill/>
            <a:miter lim="800000"/>
            <a:headEnd/>
            <a:tailEnd/>
          </a:ln>
        </p:spPr>
        <p:txBody>
          <a:bodyPr>
            <a:spAutoFit/>
          </a:bodyPr>
          <a:lstStyle/>
          <a:p>
            <a:r>
              <a:rPr lang="en-AU"/>
              <a:t/>
            </a:r>
            <a:br>
              <a:rPr lang="en-AU"/>
            </a:br>
            <a:r>
              <a:rPr lang="en-AU" sz="2000" b="1"/>
              <a:t>The correct answer is 25%.</a:t>
            </a:r>
          </a:p>
          <a:p>
            <a:endParaRPr lang="en-AU" sz="2000"/>
          </a:p>
          <a:p>
            <a:r>
              <a:rPr lang="en-AU" sz="2000"/>
              <a:t>Currently the world's best silicon solar cells are only able to convert 25 per cent of the incident sunlight that falls on them into electricity. Scientists expect that first-generation silicon photovoltaic cells will only ever be able to reach 29 per cent maximum efficiency because of the energy they lose as heat and the limits imposed by the material itself.</a:t>
            </a:r>
            <a:endParaRPr lang="en-AU"/>
          </a:p>
        </p:txBody>
      </p:sp>
      <p:sp>
        <p:nvSpPr>
          <p:cNvPr id="6" name="Rounded Rectangle 5">
            <a:hlinkClick r:id="rId4" action="ppaction://hlinksldjump"/>
          </p:cNvPr>
          <p:cNvSpPr/>
          <p:nvPr/>
        </p:nvSpPr>
        <p:spPr>
          <a:xfrm>
            <a:off x="3635896" y="573535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3"/>
          <p:cNvSpPr txBox="1">
            <a:spLocks noChangeArrowheads="1"/>
          </p:cNvSpPr>
          <p:nvPr/>
        </p:nvSpPr>
        <p:spPr bwMode="auto">
          <a:xfrm>
            <a:off x="900113" y="1989138"/>
            <a:ext cx="7559675" cy="830262"/>
          </a:xfrm>
          <a:prstGeom prst="rect">
            <a:avLst/>
          </a:prstGeom>
          <a:noFill/>
          <a:ln w="9525">
            <a:noFill/>
            <a:miter lim="800000"/>
            <a:headEnd/>
            <a:tailEnd/>
          </a:ln>
        </p:spPr>
        <p:txBody>
          <a:bodyPr>
            <a:spAutoFit/>
          </a:bodyPr>
          <a:lstStyle/>
          <a:p>
            <a:pPr marL="457200" indent="-457200">
              <a:buFont typeface="Trebuchet MS" pitchFamily="34" charset="0"/>
              <a:buAutoNum type="arabicPeriod" startAt="3"/>
            </a:pPr>
            <a:r>
              <a:rPr lang="en-AU" sz="2400" b="1"/>
              <a:t>Which state has the lowest rate of solar panel installations?</a:t>
            </a:r>
            <a:endParaRPr lang="en-AU"/>
          </a:p>
        </p:txBody>
      </p:sp>
      <p:sp>
        <p:nvSpPr>
          <p:cNvPr id="5" name="TextBox 4"/>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7" name="Rounded Rectangle 6">
            <a:hlinkClick r:id="rId4" action="ppaction://hlinksldjump"/>
            <a:hlinkHover r:id="" action="ppaction://noaction" highlightClick="1"/>
          </p:cNvPr>
          <p:cNvSpPr/>
          <p:nvPr/>
        </p:nvSpPr>
        <p:spPr>
          <a:xfrm>
            <a:off x="2915816"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WA</a:t>
            </a:r>
          </a:p>
        </p:txBody>
      </p:sp>
      <p:sp>
        <p:nvSpPr>
          <p:cNvPr id="8" name="Rounded Rectangle 7">
            <a:hlinkClick r:id="rId5" action="ppaction://hlinksldjump"/>
            <a:hlinkHover r:id="" action="ppaction://noaction" highlightClick="1"/>
          </p:cNvPr>
          <p:cNvSpPr/>
          <p:nvPr/>
        </p:nvSpPr>
        <p:spPr>
          <a:xfrm>
            <a:off x="1187624"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QLD</a:t>
            </a:r>
          </a:p>
        </p:txBody>
      </p:sp>
      <p:sp>
        <p:nvSpPr>
          <p:cNvPr id="9" name="Rounded Rectangle 8">
            <a:hlinkClick r:id="rId5" action="ppaction://hlinksldjump"/>
            <a:hlinkHover r:id="" action="ppaction://noaction" highlightClick="1"/>
          </p:cNvPr>
          <p:cNvSpPr/>
          <p:nvPr/>
        </p:nvSpPr>
        <p:spPr>
          <a:xfrm>
            <a:off x="6372200" y="3530489"/>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TAS</a:t>
            </a:r>
          </a:p>
        </p:txBody>
      </p:sp>
      <p:sp>
        <p:nvSpPr>
          <p:cNvPr id="10" name="Rounded Rectangle 9">
            <a:hlinkClick r:id="rId5" action="ppaction://hlinksldjump"/>
            <a:hlinkHover r:id="" action="ppaction://noaction" highlightClick="1"/>
          </p:cNvPr>
          <p:cNvSpPr/>
          <p:nvPr/>
        </p:nvSpPr>
        <p:spPr>
          <a:xfrm>
            <a:off x="4644008" y="352271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SA</a:t>
            </a:r>
          </a:p>
        </p:txBody>
      </p:sp>
    </p:spTree>
    <p:custDataLst>
      <p:tags r:id="rId1"/>
    </p:custData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704906"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5" name="TextBox 4"/>
          <p:cNvSpPr txBox="1"/>
          <p:nvPr/>
        </p:nvSpPr>
        <p:spPr>
          <a:xfrm>
            <a:off x="1692275" y="1916113"/>
            <a:ext cx="1757363" cy="585787"/>
          </a:xfrm>
          <a:prstGeom prst="rect">
            <a:avLst/>
          </a:prstGeom>
          <a:noFill/>
        </p:spPr>
        <p:txBody>
          <a:bodyPr wrap="none">
            <a:spAutoFit/>
          </a:bodyPr>
          <a:lstStyle/>
          <a:p>
            <a:pPr>
              <a:defRPr/>
            </a:pPr>
            <a:r>
              <a:rPr lang="en-AU" sz="3200" b="1" dirty="0">
                <a:solidFill>
                  <a:schemeClr val="accent3">
                    <a:lumMod val="50000"/>
                  </a:schemeClr>
                </a:solidFill>
              </a:rPr>
              <a:t>Correct.</a:t>
            </a:r>
          </a:p>
        </p:txBody>
      </p:sp>
      <p:sp>
        <p:nvSpPr>
          <p:cNvPr id="22532" name="TextBox 5"/>
          <p:cNvSpPr txBox="1">
            <a:spLocks noChangeArrowheads="1"/>
          </p:cNvSpPr>
          <p:nvPr/>
        </p:nvSpPr>
        <p:spPr bwMode="auto">
          <a:xfrm>
            <a:off x="1692275" y="2420938"/>
            <a:ext cx="5688013" cy="2524125"/>
          </a:xfrm>
          <a:prstGeom prst="rect">
            <a:avLst/>
          </a:prstGeom>
          <a:noFill/>
          <a:ln w="9525">
            <a:noFill/>
            <a:miter lim="800000"/>
            <a:headEnd/>
            <a:tailEnd/>
          </a:ln>
        </p:spPr>
        <p:txBody>
          <a:bodyPr>
            <a:spAutoFit/>
          </a:bodyPr>
          <a:lstStyle/>
          <a:p>
            <a:r>
              <a:rPr lang="en-AU"/>
              <a:t/>
            </a:r>
            <a:br>
              <a:rPr lang="en-AU"/>
            </a:br>
            <a:r>
              <a:rPr lang="en-AU" sz="2000"/>
              <a:t>Only one solar panel unit per 3804 people has been installed in Western Australia since the federal government's rebate scheme was introduced in 2000. Sunny Queensland has also been sluggish with only one in 2112 people, whereas South Australia has had one unit installed per 455 people.</a:t>
            </a:r>
            <a:endParaRPr lang="en-AU"/>
          </a:p>
        </p:txBody>
      </p:sp>
      <p:sp>
        <p:nvSpPr>
          <p:cNvPr id="7" name="Rounded Rectangle 6">
            <a:hlinkClick r:id="rId4" action="ppaction://hlinksldjump"/>
          </p:cNvPr>
          <p:cNvSpPr/>
          <p:nvPr/>
        </p:nvSpPr>
        <p:spPr>
          <a:xfrm>
            <a:off x="3563888" y="5186673"/>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550" y="549275"/>
            <a:ext cx="7632898" cy="800219"/>
          </a:xfrm>
          <a:prstGeom prst="rect">
            <a:avLst/>
          </a:prstGeom>
          <a:noFill/>
        </p:spPr>
        <p:txBody>
          <a:bodyPr wrap="square">
            <a:spAutoFit/>
          </a:bodyPr>
          <a:lstStyle/>
          <a:p>
            <a:pPr>
              <a:defRPr/>
            </a:pPr>
            <a:r>
              <a:rPr lang="en-AU" sz="2800" dirty="0">
                <a:solidFill>
                  <a:schemeClr val="accent3">
                    <a:lumMod val="75000"/>
                  </a:schemeClr>
                </a:solidFill>
              </a:rPr>
              <a:t>Renewable Energy Quiz</a:t>
            </a:r>
          </a:p>
          <a:p>
            <a:pPr>
              <a:defRPr/>
            </a:pPr>
            <a:r>
              <a:rPr lang="en-AU" dirty="0">
                <a:solidFill>
                  <a:schemeClr val="tx1">
                    <a:lumMod val="65000"/>
                    <a:lumOff val="35000"/>
                  </a:schemeClr>
                </a:solidFill>
              </a:rPr>
              <a:t>How much do you know about </a:t>
            </a:r>
            <a:r>
              <a:rPr lang="en-AU" dirty="0" err="1">
                <a:solidFill>
                  <a:schemeClr val="tx1">
                    <a:lumMod val="65000"/>
                    <a:lumOff val="35000"/>
                  </a:schemeClr>
                </a:solidFill>
              </a:rPr>
              <a:t>renewables</a:t>
            </a:r>
            <a:r>
              <a:rPr lang="en-AU" dirty="0">
                <a:solidFill>
                  <a:schemeClr val="tx1">
                    <a:lumMod val="65000"/>
                    <a:lumOff val="35000"/>
                  </a:schemeClr>
                </a:solidFill>
              </a:rPr>
              <a:t>? </a:t>
            </a:r>
            <a:r>
              <a:rPr lang="en-AU" dirty="0">
                <a:solidFill>
                  <a:schemeClr val="tx1">
                    <a:lumMod val="65000"/>
                    <a:lumOff val="35000"/>
                  </a:schemeClr>
                </a:solidFill>
              </a:rPr>
              <a:t>Test yourself with </a:t>
            </a:r>
            <a:r>
              <a:rPr lang="en-AU" dirty="0" smtClean="0">
                <a:solidFill>
                  <a:schemeClr val="tx1">
                    <a:lumMod val="65000"/>
                    <a:lumOff val="35000"/>
                  </a:schemeClr>
                </a:solidFill>
              </a:rPr>
              <a:t>the quiz</a:t>
            </a:r>
            <a:r>
              <a:rPr lang="en-AU" dirty="0">
                <a:solidFill>
                  <a:schemeClr val="tx1">
                    <a:lumMod val="65000"/>
                    <a:lumOff val="35000"/>
                  </a:schemeClr>
                </a:solidFill>
              </a:rPr>
              <a:t>.</a:t>
            </a:r>
            <a:endParaRPr lang="en-AU" dirty="0">
              <a:solidFill>
                <a:schemeClr val="tx1">
                  <a:lumMod val="65000"/>
                  <a:lumOff val="35000"/>
                </a:schemeClr>
              </a:solidFill>
            </a:endParaRPr>
          </a:p>
        </p:txBody>
      </p:sp>
      <p:sp>
        <p:nvSpPr>
          <p:cNvPr id="3" name="TextBox 2"/>
          <p:cNvSpPr txBox="1"/>
          <p:nvPr/>
        </p:nvSpPr>
        <p:spPr>
          <a:xfrm>
            <a:off x="1692275" y="1700213"/>
            <a:ext cx="4314825" cy="585787"/>
          </a:xfrm>
          <a:prstGeom prst="rect">
            <a:avLst/>
          </a:prstGeom>
          <a:noFill/>
        </p:spPr>
        <p:txBody>
          <a:bodyPr wrap="none">
            <a:spAutoFit/>
          </a:bodyPr>
          <a:lstStyle/>
          <a:p>
            <a:pPr>
              <a:defRPr/>
            </a:pPr>
            <a:r>
              <a:rPr lang="en-AU" sz="3200" b="1" dirty="0">
                <a:solidFill>
                  <a:schemeClr val="accent6">
                    <a:lumMod val="75000"/>
                  </a:schemeClr>
                </a:solidFill>
              </a:rPr>
              <a:t>Wrong answer, sorry.</a:t>
            </a:r>
          </a:p>
        </p:txBody>
      </p:sp>
      <p:sp>
        <p:nvSpPr>
          <p:cNvPr id="23556" name="TextBox 4"/>
          <p:cNvSpPr txBox="1">
            <a:spLocks noChangeArrowheads="1"/>
          </p:cNvSpPr>
          <p:nvPr/>
        </p:nvSpPr>
        <p:spPr bwMode="auto">
          <a:xfrm>
            <a:off x="1692275" y="2205038"/>
            <a:ext cx="5688013" cy="3138487"/>
          </a:xfrm>
          <a:prstGeom prst="rect">
            <a:avLst/>
          </a:prstGeom>
          <a:noFill/>
          <a:ln w="9525">
            <a:noFill/>
            <a:miter lim="800000"/>
            <a:headEnd/>
            <a:tailEnd/>
          </a:ln>
        </p:spPr>
        <p:txBody>
          <a:bodyPr>
            <a:spAutoFit/>
          </a:bodyPr>
          <a:lstStyle/>
          <a:p>
            <a:r>
              <a:rPr lang="en-AU"/>
              <a:t/>
            </a:r>
            <a:br>
              <a:rPr lang="en-AU"/>
            </a:br>
            <a:r>
              <a:rPr lang="en-AU" sz="2000" b="1"/>
              <a:t>The correct answer is Western Australia.</a:t>
            </a:r>
          </a:p>
          <a:p>
            <a:endParaRPr lang="en-AU" sz="2000"/>
          </a:p>
          <a:p>
            <a:r>
              <a:rPr lang="en-AU" sz="2000"/>
              <a:t>Only one solar panel unit per 3804 people has been installed in Western Australia since the federal government's rebate scheme was introduced in 2000. Sunny Queensland has also been sluggish with only one in 2112 people, whereas South Australia has had one unit installed per 455 people.</a:t>
            </a:r>
            <a:endParaRPr lang="en-AU"/>
          </a:p>
        </p:txBody>
      </p:sp>
      <p:sp>
        <p:nvSpPr>
          <p:cNvPr id="6" name="Rounded Rectangle 5">
            <a:hlinkClick r:id="rId4" action="ppaction://hlinksldjump"/>
          </p:cNvPr>
          <p:cNvSpPr/>
          <p:nvPr/>
        </p:nvSpPr>
        <p:spPr>
          <a:xfrm>
            <a:off x="3635896" y="5733256"/>
            <a:ext cx="1584176" cy="474575"/>
          </a:xfrm>
          <a:prstGeom prst="roundRect">
            <a:avLst/>
          </a:prstGeom>
          <a:gradFill>
            <a:gsLst>
              <a:gs pos="0">
                <a:srgbClr val="0070C0"/>
              </a:gs>
              <a:gs pos="25000">
                <a:schemeClr val="bg2">
                  <a:lumMod val="75000"/>
                </a:schemeClr>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AU" dirty="0">
                <a:ln w="18415" cmpd="sng">
                  <a:solidFill>
                    <a:srgbClr val="FFFFFF"/>
                  </a:solidFill>
                  <a:prstDash val="solid"/>
                </a:ln>
                <a:solidFill>
                  <a:srgbClr val="FFFFFF"/>
                </a:solidFill>
                <a:effectLst>
                  <a:outerShdw blurRad="63500" dir="3600000" algn="tl" rotWithShape="0">
                    <a:srgbClr val="000000">
                      <a:alpha val="70000"/>
                    </a:srgbClr>
                  </a:outerShdw>
                </a:effectLst>
              </a:rPr>
              <a:t>Next &gt;</a:t>
            </a:r>
          </a:p>
        </p:txBody>
      </p:sp>
    </p:spTree>
    <p:custDataLst>
      <p:tags r:id="rId1"/>
    </p:custData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SCORM_RATE_SLIDES" val="1"/>
  <p:tag name="ISPRING_SCORM_RATE_QUIZZES" val="0"/>
  <p:tag name="ISPRING_SCORM_PASSING_SCORE" val="100.0000000000"/>
  <p:tag name="ISPRING_ULTRA_SCORM_COURSE_ID" val="35CBCD11-031B-42E4-99E9-A27E2AF887A3"/>
  <p:tag name="ISPRING_SCORM_ENDPOINT" val="&lt;endpoint&gt;&lt;enable&gt;0&lt;/enable&gt;&lt;lrs&gt;http://&lt;/lrs&gt;&lt;auth&gt;0&lt;/auth&gt;&lt;login&gt;&lt;/login&gt;&lt;password&gt;&lt;/password&gt;&lt;key&gt;&lt;/key&gt;&lt;name&gt;&lt;/name&gt;&lt;email&gt;&lt;/email&gt;&lt;/endpoint&gt;&#10;"/>
  <p:tag name="ISPRINGONLINEFOLDERID" val="0"/>
  <p:tag name="ISPRINGONLINEFOLDERPATH" val="Content List"/>
  <p:tag name="ISPRING_RESOURCE_PATHS_HASH_2" val="3db6c8acd46ff6684e3e2587abbe61840ea7e51"/>
  <p:tag name="ISPRING_RESOURCE_PATHS_HASH_PRESENTER" val="3db6c8acd46ff6684e3e2587abbe61840ea7e51"/>
</p:tagLst>
</file>

<file path=ppt/tags/tag10.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1.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2.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3.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4.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5.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6.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7.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8.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19.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0.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1.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2.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3.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4.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5.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6.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7.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8.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29.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3.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30.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31.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4.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5.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6.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7.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8.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ags/tag9.xml><?xml version="1.0" encoding="utf-8"?>
<p:tagLst xmlns:a="http://schemas.openxmlformats.org/drawingml/2006/main" xmlns:r="http://schemas.openxmlformats.org/officeDocument/2006/relationships" xmlns:p="http://schemas.openxmlformats.org/presentationml/2006/main">
  <p:tag name="GENSWF_ADVANCE_TIME" val="0.00"/>
  <p:tag name="ISPRING_SLIDE_INDENT_LEVEL" val="0"/>
  <p:tag name="ISPRING_CUSTOM_TIMING_USED" val="0"/>
  <p:tag name="ISPRING_SLIDE_BRANCHING_PROPERTIES" val="&lt;BranchingProperties&gt;&lt;nextAction&gt;&lt;action&gt;0&lt;/action&gt;&lt;/nextAction&gt;&lt;prevAction&gt;&lt;action&gt;0&lt;/action&gt;&lt;/prevAction&gt;&lt;lock&gt;1&lt;/lock&gt;&lt;/BranchingProperties&gt;&#10;"/>
</p:tagLst>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959</TotalTime>
  <Words>934</Words>
  <Application>Microsoft Office PowerPoint</Application>
  <PresentationFormat>On-screen Show (4:3)</PresentationFormat>
  <Paragraphs>219</Paragraphs>
  <Slides>30</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Trebuchet MS</vt:lpstr>
      <vt:lpstr>Georgia</vt:lpstr>
      <vt:lpstr>Calibri</vt:lpstr>
      <vt:lpstr>Wingdings</vt:lpstr>
      <vt:lpstr>Corbel</vt:lpstr>
      <vt:lpstr>Slipstream</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Company>UniSA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Energy Quiz</dc:title>
  <dc:creator>DEASS</dc:creator>
  <cp:lastModifiedBy>Corey Durward</cp:lastModifiedBy>
  <cp:revision>96</cp:revision>
  <dcterms:created xsi:type="dcterms:W3CDTF">2012-03-15T20:30:38Z</dcterms:created>
  <dcterms:modified xsi:type="dcterms:W3CDTF">2013-08-07T14:39:29Z</dcterms:modified>
</cp:coreProperties>
</file>